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7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19\Seguimiento%20cuarto%20trimestre\Grafico%20seguimiento%20PAO%204tri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92479591243646"/>
          <c:y val="2.3029432641674508E-2"/>
          <c:w val="0.70410980843735238"/>
          <c:h val="0.573831195628848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'PAO 2do 2019'!$A$2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Diciembre</c:v>
                </c:pt>
                <c:pt idx="2">
                  <c:v>CUMPLIMIENTO A Diciembre</c:v>
                </c:pt>
              </c:strCache>
            </c:strRef>
          </c:cat>
          <c:val>
            <c:numRef>
              <c:f>'PAO 2do 2019'!$B$2:$D$2</c:f>
              <c:numCache>
                <c:formatCode>0.00%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0.13220000000000001</c:v>
                </c:pt>
              </c:numCache>
            </c:numRef>
          </c:val>
        </c:ser>
        <c:ser>
          <c:idx val="3"/>
          <c:order val="1"/>
          <c:tx>
            <c:strRef>
              <c:f>'PAO 2do 2019'!$A$3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Diciembre</c:v>
                </c:pt>
                <c:pt idx="2">
                  <c:v>CUMPLIMIENTO A Diciembre</c:v>
                </c:pt>
              </c:strCache>
            </c:strRef>
          </c:cat>
          <c:val>
            <c:numRef>
              <c:f>'PAO 2do 2019'!$B$3:$D$3</c:f>
              <c:numCache>
                <c:formatCode>0.00%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3.49E-2</c:v>
                </c:pt>
              </c:numCache>
            </c:numRef>
          </c:val>
        </c:ser>
        <c:ser>
          <c:idx val="1"/>
          <c:order val="2"/>
          <c:tx>
            <c:strRef>
              <c:f>'PAO 2do 2019'!$A$4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Diciembre</c:v>
                </c:pt>
                <c:pt idx="2">
                  <c:v>CUMPLIMIENTO A Diciembre</c:v>
                </c:pt>
              </c:strCache>
            </c:strRef>
          </c:cat>
          <c:val>
            <c:numRef>
              <c:f>'PAO 2do 2019'!$B$4:$D$4</c:f>
              <c:numCache>
                <c:formatCode>0.00%</c:formatCode>
                <c:ptCount val="3"/>
                <c:pt idx="0">
                  <c:v>0.15</c:v>
                </c:pt>
                <c:pt idx="1">
                  <c:v>0.15</c:v>
                </c:pt>
                <c:pt idx="2">
                  <c:v>0.13498000000000002</c:v>
                </c:pt>
              </c:numCache>
            </c:numRef>
          </c:val>
        </c:ser>
        <c:ser>
          <c:idx val="2"/>
          <c:order val="3"/>
          <c:tx>
            <c:strRef>
              <c:f>'PAO 2do 2019'!$A$5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Diciembre</c:v>
                </c:pt>
                <c:pt idx="2">
                  <c:v>CUMPLIMIENTO A Diciembre</c:v>
                </c:pt>
              </c:strCache>
            </c:strRef>
          </c:cat>
          <c:val>
            <c:numRef>
              <c:f>'PAO 2do 2019'!$B$5:$D$5</c:f>
              <c:numCache>
                <c:formatCode>0.00%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0.3751000000000001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92267920"/>
        <c:axId val="-1592255952"/>
      </c:barChart>
      <c:lineChart>
        <c:grouping val="standard"/>
        <c:varyColors val="0"/>
        <c:ser>
          <c:idx val="4"/>
          <c:order val="4"/>
          <c:tx>
            <c:strRef>
              <c:f>'PAO 2do 2019'!$A$6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103443482169467E-2"/>
                  <c:y val="-5.450733752620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Diciembre</c:v>
                </c:pt>
                <c:pt idx="2">
                  <c:v>CUMPLIMIENTO A Diciembre</c:v>
                </c:pt>
              </c:strCache>
            </c:strRef>
          </c:cat>
          <c:val>
            <c:numRef>
              <c:f>'PAO 2do 2019'!$B$6:$D$6</c:f>
              <c:numCache>
                <c:formatCode>0.00%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0.67718000000000012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592267920"/>
        <c:axId val="-1592255952"/>
      </c:lineChart>
      <c:catAx>
        <c:axId val="-159226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592255952"/>
        <c:crosses val="autoZero"/>
        <c:auto val="1"/>
        <c:lblAlgn val="ctr"/>
        <c:lblOffset val="100"/>
        <c:noMultiLvlLbl val="0"/>
      </c:catAx>
      <c:valAx>
        <c:axId val="-159225595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-1592267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Bembo Std" panose="02020605060306020A03" pitchFamily="18" charset="0"/>
              </a:rPr>
              <a:t>INFORME DE SEGUIMIENTO</a:t>
            </a:r>
            <a:br>
              <a:rPr lang="es-ES" b="1" dirty="0">
                <a:latin typeface="Bembo Std" panose="02020605060306020A03" pitchFamily="18" charset="0"/>
              </a:rPr>
            </a:br>
            <a:r>
              <a:rPr lang="es-ES" b="1" dirty="0">
                <a:latin typeface="Bembo Std" panose="02020605060306020A03" pitchFamily="18" charset="0"/>
              </a:rPr>
              <a:t>PLAN ANUAL OPERATIVO</a:t>
            </a:r>
            <a:r>
              <a:rPr lang="es-ES" b="1">
                <a:latin typeface="Bembo Std" panose="02020605060306020A03" pitchFamily="18" charset="0"/>
              </a:rPr>
              <a:t/>
            </a:r>
            <a:br>
              <a:rPr lang="es-ES" b="1">
                <a:latin typeface="Bembo Std" panose="02020605060306020A03" pitchFamily="18" charset="0"/>
              </a:rPr>
            </a:br>
            <a:r>
              <a:rPr lang="es-ES" sz="4000" b="1" smtClean="0">
                <a:latin typeface="Bembo Std" panose="02020605060306020A03" pitchFamily="18" charset="0"/>
              </a:rPr>
              <a:t>Cuarto </a:t>
            </a:r>
            <a:r>
              <a:rPr lang="es-ES" sz="4000" b="1" dirty="0" smtClean="0">
                <a:latin typeface="Bembo Std" panose="02020605060306020A03" pitchFamily="18" charset="0"/>
              </a:rPr>
              <a:t>Trimestre 2019</a:t>
            </a:r>
            <a:r>
              <a:rPr lang="es-ES" b="1" dirty="0" smtClean="0">
                <a:latin typeface="Bembo Std" panose="02020605060306020A03" pitchFamily="18" charset="0"/>
              </a:rPr>
              <a:t>  </a:t>
            </a:r>
            <a:endParaRPr lang="es-ES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1774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Bembo Std"/>
                <a:cs typeface="Bembo Std"/>
              </a:rPr>
              <a:t>GENERALIDADES</a:t>
            </a:r>
            <a:endParaRPr lang="es-ES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69090"/>
            <a:ext cx="7848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9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900" dirty="0" smtClean="0">
                <a:latin typeface="Museo Sans 300" panose="02000000000000000000" pitchFamily="50" charset="0"/>
              </a:rPr>
              <a:t>establecidas </a:t>
            </a:r>
            <a:r>
              <a:rPr lang="es-SV" sz="1900" dirty="0">
                <a:latin typeface="Museo Sans 300" panose="02000000000000000000" pitchFamily="50" charset="0"/>
              </a:rPr>
              <a:t>en el Plan Anual Operativo </a:t>
            </a:r>
            <a:r>
              <a:rPr lang="es-SV" sz="1900" dirty="0" smtClean="0">
                <a:latin typeface="Museo Sans 300" panose="02000000000000000000" pitchFamily="50" charset="0"/>
              </a:rPr>
              <a:t>su cumplimiento de acuerdo a los indicadores y actividades ejecutadas a nivel institucional.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900" dirty="0">
                <a:latin typeface="Museo Sans 300" panose="02000000000000000000" pitchFamily="50" charset="0"/>
              </a:rPr>
              <a:t>y Objetivos Estratégicos en </a:t>
            </a:r>
            <a:r>
              <a:rPr lang="es-SV" sz="1900" dirty="0" smtClean="0">
                <a:latin typeface="Museo Sans 300" panose="02000000000000000000" pitchFamily="50" charset="0"/>
              </a:rPr>
              <a:t>el periodo del segundo semestre, lográndose una ejecución del </a:t>
            </a:r>
            <a:r>
              <a:rPr lang="es-SV" sz="1900" b="1" dirty="0" smtClean="0">
                <a:latin typeface="Museo Sans 300" panose="02000000000000000000" pitchFamily="50" charset="0"/>
              </a:rPr>
              <a:t>67.72</a:t>
            </a:r>
            <a:r>
              <a:rPr lang="es-SV" sz="1900" dirty="0" smtClean="0">
                <a:latin typeface="Museo Sans 300" panose="02000000000000000000" pitchFamily="50" charset="0"/>
              </a:rPr>
              <a:t>%, con respecto a lo programado. </a:t>
            </a: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El </a:t>
            </a:r>
            <a:r>
              <a:rPr lang="es-SV" sz="1900" dirty="0">
                <a:latin typeface="Museo Sans 300" panose="02000000000000000000" pitchFamily="50" charset="0"/>
              </a:rPr>
              <a:t>seguimiento de los Planes Operativos tiene como base legal el Artículo 15 de las Normas Técnicas de Control Interno Específicas de </a:t>
            </a:r>
            <a:r>
              <a:rPr lang="es-SV" sz="1900" dirty="0" smtClean="0">
                <a:latin typeface="Museo Sans 300" panose="02000000000000000000" pitchFamily="50" charset="0"/>
              </a:rPr>
              <a:t>CORSAIN, el que además establece que los resultados obtenidos deberán presentarse al Consejo Directivo.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Bembo Std" panose="02020605060306020A03" pitchFamily="18" charset="0"/>
              </a:rPr>
              <a:t>MAPA ESTRATÉGICO DE CORSAIN 2019</a:t>
            </a:r>
            <a:endParaRPr lang="es-SV" sz="3200" b="1" dirty="0">
              <a:latin typeface="Bembo Std" panose="02020605060306020A03" pitchFamily="18" charset="0"/>
            </a:endParaRPr>
          </a:p>
        </p:txBody>
      </p:sp>
      <p:sp>
        <p:nvSpPr>
          <p:cNvPr id="5" name="68 Rectángulo redondeado"/>
          <p:cNvSpPr/>
          <p:nvPr/>
        </p:nvSpPr>
        <p:spPr>
          <a:xfrm>
            <a:off x="539552" y="132165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69 Rectángulo redondeado"/>
          <p:cNvSpPr/>
          <p:nvPr/>
        </p:nvSpPr>
        <p:spPr>
          <a:xfrm>
            <a:off x="553200" y="2703508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500" b="1" dirty="0">
                <a:solidFill>
                  <a:schemeClr val="bg1">
                    <a:lumMod val="95000"/>
                  </a:schemeClr>
                </a:solidFill>
              </a:rPr>
              <a:t>Inversionistas y Clientes</a:t>
            </a:r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70 Rectángulo redondeado"/>
          <p:cNvSpPr/>
          <p:nvPr/>
        </p:nvSpPr>
        <p:spPr>
          <a:xfrm>
            <a:off x="561229" y="4105835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Procesos y Tecnología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71 Rectángulo redondeado"/>
          <p:cNvSpPr/>
          <p:nvPr/>
        </p:nvSpPr>
        <p:spPr>
          <a:xfrm>
            <a:off x="561229" y="5485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Aprendizaje y Crecimiento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/>
        </p:nvSpPr>
        <p:spPr bwMode="auto">
          <a:xfrm>
            <a:off x="3883460" y="6592267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</a:rPr>
              <a:t> de 15</a:t>
            </a:r>
          </a:p>
        </p:txBody>
      </p:sp>
      <p:sp>
        <p:nvSpPr>
          <p:cNvPr id="10" name="6 Rectángulo"/>
          <p:cNvSpPr/>
          <p:nvPr/>
        </p:nvSpPr>
        <p:spPr>
          <a:xfrm>
            <a:off x="1538281" y="1321653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1" name="8 Rectángulo"/>
          <p:cNvSpPr/>
          <p:nvPr/>
        </p:nvSpPr>
        <p:spPr>
          <a:xfrm>
            <a:off x="1551929" y="2700137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2" name="10 Rectángulo"/>
          <p:cNvSpPr/>
          <p:nvPr/>
        </p:nvSpPr>
        <p:spPr>
          <a:xfrm>
            <a:off x="1551929" y="4102669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3" name="12 Rectángulo"/>
          <p:cNvSpPr/>
          <p:nvPr/>
        </p:nvSpPr>
        <p:spPr>
          <a:xfrm>
            <a:off x="1551929" y="5482125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4" name="14 Rectángulo redondeado"/>
          <p:cNvSpPr/>
          <p:nvPr/>
        </p:nvSpPr>
        <p:spPr>
          <a:xfrm>
            <a:off x="2557132" y="147282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F1.</a:t>
            </a:r>
            <a:r>
              <a:rPr lang="es-MX" sz="1400" dirty="0" smtClean="0"/>
              <a:t> Crecer en flujos de efectivo, rentabilidad y  patrimonio</a:t>
            </a:r>
            <a:endParaRPr lang="es-SV" sz="1400" dirty="0"/>
          </a:p>
        </p:txBody>
      </p:sp>
      <p:sp>
        <p:nvSpPr>
          <p:cNvPr id="15" name="16 Rectángulo redondeado"/>
          <p:cNvSpPr/>
          <p:nvPr/>
        </p:nvSpPr>
        <p:spPr>
          <a:xfrm>
            <a:off x="5354509" y="1472434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F2.</a:t>
            </a:r>
            <a:r>
              <a:rPr lang="es-MX" sz="1400" dirty="0" smtClean="0"/>
              <a:t> Saneamiento y fortalecimiento patrimonial</a:t>
            </a:r>
            <a:endParaRPr lang="es-SV" sz="1400" dirty="0"/>
          </a:p>
        </p:txBody>
      </p:sp>
      <p:sp>
        <p:nvSpPr>
          <p:cNvPr id="16" name="17 Rectángulo redondeado"/>
          <p:cNvSpPr/>
          <p:nvPr/>
        </p:nvSpPr>
        <p:spPr>
          <a:xfrm>
            <a:off x="2556085" y="2868270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I1.</a:t>
            </a:r>
            <a:r>
              <a:rPr lang="es-MX" sz="1400" dirty="0" smtClean="0"/>
              <a:t> Diversificación de cartera de inversiones</a:t>
            </a:r>
            <a:endParaRPr lang="es-SV" sz="1400" dirty="0"/>
          </a:p>
        </p:txBody>
      </p:sp>
      <p:sp>
        <p:nvSpPr>
          <p:cNvPr id="17" name="18 Rectángulo redondeado"/>
          <p:cNvSpPr/>
          <p:nvPr/>
        </p:nvSpPr>
        <p:spPr>
          <a:xfrm>
            <a:off x="5411562" y="2868654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I2.</a:t>
            </a:r>
            <a:r>
              <a:rPr lang="es-MX" sz="1400" dirty="0" smtClean="0"/>
              <a:t> Brindar excelente servicio a inversionistas y clientes</a:t>
            </a:r>
            <a:endParaRPr lang="es-SV" sz="1400" dirty="0"/>
          </a:p>
        </p:txBody>
      </p:sp>
      <p:sp>
        <p:nvSpPr>
          <p:cNvPr id="18" name="24 Rectángulo redondeado"/>
          <p:cNvSpPr/>
          <p:nvPr/>
        </p:nvSpPr>
        <p:spPr>
          <a:xfrm>
            <a:off x="5353282" y="566079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A2.</a:t>
            </a:r>
            <a:r>
              <a:rPr lang="es-MX" sz="1400" dirty="0" smtClean="0"/>
              <a:t> Fomentar la motivación, convivencia y comportamiento ético</a:t>
            </a:r>
            <a:endParaRPr lang="es-SV" sz="1400" dirty="0"/>
          </a:p>
        </p:txBody>
      </p:sp>
      <p:sp>
        <p:nvSpPr>
          <p:cNvPr id="19" name="21 Rectángulo redondeado"/>
          <p:cNvSpPr/>
          <p:nvPr/>
        </p:nvSpPr>
        <p:spPr>
          <a:xfrm>
            <a:off x="5402637" y="4307658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400" b="1" dirty="0" smtClean="0"/>
              <a:t>P2.</a:t>
            </a:r>
            <a:r>
              <a:rPr lang="es-MX" sz="1400" dirty="0" smtClean="0"/>
              <a:t> </a:t>
            </a:r>
            <a:r>
              <a:rPr lang="es-ES" sz="1400" dirty="0"/>
              <a:t>Aplicación de tecnología de la </a:t>
            </a:r>
            <a:r>
              <a:rPr lang="es-ES" sz="1400" dirty="0" smtClean="0"/>
              <a:t>información </a:t>
            </a:r>
            <a:r>
              <a:rPr lang="es-ES" sz="1400" dirty="0"/>
              <a:t>enfocada a la mejora de procesos.</a:t>
            </a:r>
          </a:p>
        </p:txBody>
      </p:sp>
      <p:sp>
        <p:nvSpPr>
          <p:cNvPr id="20" name="23 Rectángulo redondeado"/>
          <p:cNvSpPr/>
          <p:nvPr/>
        </p:nvSpPr>
        <p:spPr>
          <a:xfrm>
            <a:off x="2534382" y="5660413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A1.</a:t>
            </a:r>
            <a:r>
              <a:rPr lang="es-MX" sz="1400" dirty="0" smtClean="0"/>
              <a:t> Desarrollo de habilidades y competencias del personal de la Corporación</a:t>
            </a:r>
            <a:endParaRPr lang="es-SV" sz="1400" dirty="0"/>
          </a:p>
        </p:txBody>
      </p:sp>
      <p:cxnSp>
        <p:nvCxnSpPr>
          <p:cNvPr id="21" name="37 Conector curvado"/>
          <p:cNvCxnSpPr/>
          <p:nvPr/>
        </p:nvCxnSpPr>
        <p:spPr>
          <a:xfrm rot="16200000" flipV="1">
            <a:off x="6237286" y="4069087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0 Rectángulo redondeado"/>
          <p:cNvSpPr/>
          <p:nvPr/>
        </p:nvSpPr>
        <p:spPr>
          <a:xfrm>
            <a:off x="2552798" y="4308046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P1.</a:t>
            </a:r>
            <a:r>
              <a:rPr lang="es-MX" sz="1400" dirty="0" smtClean="0"/>
              <a:t> Actualizar la legislación y normativa operativa de la Corporación </a:t>
            </a:r>
            <a:endParaRPr lang="es-SV" sz="1400" dirty="0"/>
          </a:p>
        </p:txBody>
      </p:sp>
      <p:cxnSp>
        <p:nvCxnSpPr>
          <p:cNvPr id="23" name="Conector angular 22"/>
          <p:cNvCxnSpPr>
            <a:endCxn id="17" idx="3"/>
          </p:cNvCxnSpPr>
          <p:nvPr/>
        </p:nvCxnSpPr>
        <p:spPr>
          <a:xfrm rot="5400000" flipH="1" flipV="1">
            <a:off x="6239189" y="4638668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endCxn id="19" idx="1"/>
          </p:cNvCxnSpPr>
          <p:nvPr/>
        </p:nvCxnSpPr>
        <p:spPr>
          <a:xfrm rot="5400000" flipH="1" flipV="1">
            <a:off x="4472042" y="5216217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/>
          <p:nvPr/>
        </p:nvCxnSpPr>
        <p:spPr>
          <a:xfrm rot="10800000">
            <a:off x="3679466" y="2445232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/>
          <p:nvPr/>
        </p:nvCxnSpPr>
        <p:spPr>
          <a:xfrm rot="5400000" flipH="1" flipV="1">
            <a:off x="4526881" y="4222477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/>
          <p:nvPr/>
        </p:nvCxnSpPr>
        <p:spPr>
          <a:xfrm rot="5400000" flipH="1" flipV="1">
            <a:off x="4358576" y="3749996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endCxn id="16" idx="3"/>
          </p:cNvCxnSpPr>
          <p:nvPr/>
        </p:nvCxnSpPr>
        <p:spPr>
          <a:xfrm flipH="1">
            <a:off x="4725607" y="3354668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22" idx="0"/>
            <a:endCxn id="16" idx="2"/>
          </p:cNvCxnSpPr>
          <p:nvPr/>
        </p:nvCxnSpPr>
        <p:spPr>
          <a:xfrm flipV="1">
            <a:off x="3637559" y="3841067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16" idx="0"/>
            <a:endCxn id="14" idx="2"/>
          </p:cNvCxnSpPr>
          <p:nvPr/>
        </p:nvCxnSpPr>
        <p:spPr>
          <a:xfrm flipV="1">
            <a:off x="3640846" y="2445619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14" idx="3"/>
          </p:cNvCxnSpPr>
          <p:nvPr/>
        </p:nvCxnSpPr>
        <p:spPr>
          <a:xfrm flipH="1">
            <a:off x="4726654" y="1958832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33626" y="6453956"/>
            <a:ext cx="2057400" cy="365125"/>
          </a:xfrm>
        </p:spPr>
        <p:txBody>
          <a:bodyPr/>
          <a:lstStyle/>
          <a:p>
            <a:fld id="{47E36D0A-7346-4BEB-9CD7-D543B94B22C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97864"/>
              </p:ext>
            </p:extLst>
          </p:nvPr>
        </p:nvGraphicFramePr>
        <p:xfrm>
          <a:off x="1068972" y="1527978"/>
          <a:ext cx="7144585" cy="4455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637"/>
                <a:gridCol w="1490550"/>
                <a:gridCol w="1427295"/>
                <a:gridCol w="1427295"/>
                <a:gridCol w="1420808"/>
              </a:tblGrid>
              <a:tr h="96251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PROYECTADO ANUAL 2019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PROYECTADO A SEPTIEMBRE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CUMPLIMIENTO A SEPTIEMBRE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3306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13.22%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66.10%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</a:t>
                      </a: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3.49%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17.45%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Procesos y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Tecnología.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13.50%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89.99%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Aprendizaje y Crecimiento.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37.51%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83.36%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560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67.72%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 dirty="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67.72%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95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099653708"/>
              </p:ext>
            </p:extLst>
          </p:nvPr>
        </p:nvGraphicFramePr>
        <p:xfrm>
          <a:off x="809323" y="1832259"/>
          <a:ext cx="7612781" cy="3894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9149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281</Words>
  <Application>Microsoft Office PowerPoint</Application>
  <PresentationFormat>Presentación en pantalla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Bembo Std</vt:lpstr>
      <vt:lpstr>Calibri</vt:lpstr>
      <vt:lpstr>Museo Sans 300</vt:lpstr>
      <vt:lpstr>PMingLiU</vt:lpstr>
      <vt:lpstr>Times New Roman</vt:lpstr>
      <vt:lpstr>Tema de Office</vt:lpstr>
      <vt:lpstr>Presentación de PowerPoint</vt:lpstr>
      <vt:lpstr>INFORME DE SEGUIMIENTO PLAN ANUAL OPERATIVO Cuarto Trimestre 2019  </vt:lpstr>
      <vt:lpstr>GENERALIDADES</vt:lpstr>
      <vt:lpstr>MAPA ESTRATÉGICO DE CORSAIN 2019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Maria Gabriela Ramos Manzanares</cp:lastModifiedBy>
  <cp:revision>17</cp:revision>
  <dcterms:created xsi:type="dcterms:W3CDTF">2019-07-03T14:56:03Z</dcterms:created>
  <dcterms:modified xsi:type="dcterms:W3CDTF">2020-08-12T00:12:12Z</dcterms:modified>
</cp:coreProperties>
</file>