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.perdomo\Desktop\POA\1.0%20PAO%202020\4.0%20BASE%20EXCEL\Primer%20Trimestre\Informe%20Primer%20Trimestre%202020_v2.0-%202809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MARZO</c:v>
                </c:pt>
                <c:pt idx="2">
                  <c:v>EJECUCION PRIMER TRIMESTRE</c:v>
                </c:pt>
              </c:strCache>
            </c:strRef>
          </c:cat>
          <c:val>
            <c:numRef>
              <c:f>GRAFICO!$B$2:$D$2</c:f>
              <c:numCache>
                <c:formatCode>0.00%</c:formatCode>
                <c:ptCount val="3"/>
                <c:pt idx="0">
                  <c:v>0.2</c:v>
                </c:pt>
                <c:pt idx="1">
                  <c:v>4.8988580000000011E-2</c:v>
                </c:pt>
                <c:pt idx="2">
                  <c:v>3.9758860000000007E-2</c:v>
                </c:pt>
              </c:numCache>
            </c:numRef>
          </c:val>
        </c:ser>
        <c:ser>
          <c:idx val="3"/>
          <c:order val="1"/>
          <c:tx>
            <c:strRef>
              <c:f>GRAFICO!$A$3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MARZO</c:v>
                </c:pt>
                <c:pt idx="2">
                  <c:v>EJECUCION PRIMER TRIMESTRE</c:v>
                </c:pt>
              </c:strCache>
            </c:strRef>
          </c:cat>
          <c:val>
            <c:numRef>
              <c:f>GRAFICO!$B$3:$D$3</c:f>
              <c:numCache>
                <c:formatCode>0.00%</c:formatCode>
                <c:ptCount val="3"/>
                <c:pt idx="0">
                  <c:v>0.2</c:v>
                </c:pt>
                <c:pt idx="1">
                  <c:v>4.0000000000000008E-2</c:v>
                </c:pt>
                <c:pt idx="2">
                  <c:v>4.5000000000000005E-3</c:v>
                </c:pt>
              </c:numCache>
            </c:numRef>
          </c:val>
        </c:ser>
        <c:ser>
          <c:idx val="1"/>
          <c:order val="2"/>
          <c:tx>
            <c:strRef>
              <c:f>GRAFICO!$A$4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MARZO</c:v>
                </c:pt>
                <c:pt idx="2">
                  <c:v>EJECUCION PRIMER TRIMESTRE</c:v>
                </c:pt>
              </c:strCache>
            </c:strRef>
          </c:cat>
          <c:val>
            <c:numRef>
              <c:f>GRAFICO!$B$4:$D$4</c:f>
              <c:numCache>
                <c:formatCode>0.00%</c:formatCode>
                <c:ptCount val="3"/>
                <c:pt idx="0">
                  <c:v>0.15</c:v>
                </c:pt>
                <c:pt idx="1">
                  <c:v>7.7999999999999986E-2</c:v>
                </c:pt>
                <c:pt idx="2">
                  <c:v>7.2999999999999995E-2</c:v>
                </c:pt>
              </c:numCache>
            </c:numRef>
          </c:val>
        </c:ser>
        <c:ser>
          <c:idx val="2"/>
          <c:order val="3"/>
          <c:tx>
            <c:strRef>
              <c:f>GRAFICO!$A$5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MARZO</c:v>
                </c:pt>
                <c:pt idx="2">
                  <c:v>EJECUCION PRIMER TRIMESTRE</c:v>
                </c:pt>
              </c:strCache>
            </c:strRef>
          </c:cat>
          <c:val>
            <c:numRef>
              <c:f>GRAFICO!$B$5:$D$5</c:f>
              <c:numCache>
                <c:formatCode>0.00%</c:formatCode>
                <c:ptCount val="3"/>
                <c:pt idx="0">
                  <c:v>0.45</c:v>
                </c:pt>
                <c:pt idx="1">
                  <c:v>0.15000000000000005</c:v>
                </c:pt>
                <c:pt idx="2">
                  <c:v>0.14700000000000005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6197360"/>
        <c:axId val="1746200080"/>
      </c:barChart>
      <c:lineChart>
        <c:grouping val="standard"/>
        <c:varyColors val="0"/>
        <c:ser>
          <c:idx val="4"/>
          <c:order val="4"/>
          <c:tx>
            <c:strRef>
              <c:f>GRAFICO!$A$6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1"/>
              <c:layout>
                <c:manualLayout>
                  <c:x val="-4.9655165223254201E-2"/>
                  <c:y val="5.031446540880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MARZO</c:v>
                </c:pt>
                <c:pt idx="2">
                  <c:v>EJECUCION PRIMER TRIMESTRE</c:v>
                </c:pt>
              </c:strCache>
            </c:strRef>
          </c:cat>
          <c:val>
            <c:numRef>
              <c:f>GRAFICO!$B$6:$D$6</c:f>
              <c:numCache>
                <c:formatCode>0.00%</c:formatCode>
                <c:ptCount val="3"/>
                <c:pt idx="0">
                  <c:v>1</c:v>
                </c:pt>
                <c:pt idx="1">
                  <c:v>0.31698858000000008</c:v>
                </c:pt>
                <c:pt idx="2">
                  <c:v>0.26425886000000004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6197360"/>
        <c:axId val="1746200080"/>
      </c:lineChart>
      <c:catAx>
        <c:axId val="1746197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46200080"/>
        <c:crosses val="autoZero"/>
        <c:auto val="1"/>
        <c:lblAlgn val="ctr"/>
        <c:lblOffset val="100"/>
        <c:noMultiLvlLbl val="0"/>
      </c:catAx>
      <c:valAx>
        <c:axId val="1746200080"/>
        <c:scaling>
          <c:orientation val="minMax"/>
          <c:max val="1"/>
        </c:scaling>
        <c:delete val="0"/>
        <c:axPos val="l"/>
        <c:numFmt formatCode="0.00%" sourceLinked="1"/>
        <c:majorTickMark val="none"/>
        <c:minorTickMark val="none"/>
        <c:tickLblPos val="nextTo"/>
        <c:crossAx val="17461973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 b="1" i="0" baseline="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latin typeface="Bembo Std" panose="02020605060306020A03" pitchFamily="18" charset="0"/>
              </a:rPr>
              <a:t>INFORME DE SEGUIMIENTO</a:t>
            </a:r>
            <a:br>
              <a:rPr lang="es-ES" b="1" dirty="0">
                <a:latin typeface="Bembo Std" panose="02020605060306020A03" pitchFamily="18" charset="0"/>
              </a:rPr>
            </a:br>
            <a:r>
              <a:rPr lang="es-ES" b="1" dirty="0">
                <a:latin typeface="Bembo Std" panose="02020605060306020A03" pitchFamily="18" charset="0"/>
              </a:rPr>
              <a:t>PLAN ANUAL OPERATIVO</a:t>
            </a:r>
            <a:br>
              <a:rPr lang="es-ES" b="1" dirty="0">
                <a:latin typeface="Bembo Std" panose="02020605060306020A03" pitchFamily="18" charset="0"/>
              </a:rPr>
            </a:br>
            <a:r>
              <a:rPr lang="es-ES" sz="4000" b="1" dirty="0" smtClean="0">
                <a:latin typeface="Bembo Std" panose="02020605060306020A03" pitchFamily="18" charset="0"/>
              </a:rPr>
              <a:t>PRIMER </a:t>
            </a:r>
            <a:r>
              <a:rPr lang="es-ES" sz="4000" b="1" dirty="0">
                <a:latin typeface="Bembo Std" panose="02020605060306020A03" pitchFamily="18" charset="0"/>
              </a:rPr>
              <a:t>TRIMESTRE </a:t>
            </a:r>
            <a:r>
              <a:rPr lang="es-ES" sz="4000" b="1" dirty="0" smtClean="0">
                <a:latin typeface="Bembo Std" panose="02020605060306020A03" pitchFamily="18" charset="0"/>
              </a:rPr>
              <a:t>2020</a:t>
            </a:r>
            <a:r>
              <a:rPr lang="es-ES" b="1" dirty="0" smtClean="0">
                <a:latin typeface="Bembo Std" panose="02020605060306020A03" pitchFamily="18" charset="0"/>
              </a:rPr>
              <a:t>  </a:t>
            </a:r>
            <a:endParaRPr lang="es-ES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21774"/>
            <a:ext cx="8229600" cy="1143000"/>
          </a:xfrm>
        </p:spPr>
        <p:txBody>
          <a:bodyPr/>
          <a:lstStyle/>
          <a:p>
            <a:r>
              <a:rPr lang="es-ES" dirty="0" smtClean="0">
                <a:latin typeface="Bembo Std"/>
                <a:cs typeface="Bembo Std"/>
              </a:rPr>
              <a:t>GENERALIDADES</a:t>
            </a:r>
            <a:endParaRPr lang="es-ES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69090"/>
            <a:ext cx="784887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9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900" dirty="0" smtClean="0">
                <a:latin typeface="Museo Sans 300" panose="02000000000000000000" pitchFamily="50" charset="0"/>
              </a:rPr>
              <a:t>establecidas </a:t>
            </a:r>
            <a:r>
              <a:rPr lang="es-SV" sz="1900" dirty="0">
                <a:latin typeface="Museo Sans 300" panose="02000000000000000000" pitchFamily="50" charset="0"/>
              </a:rPr>
              <a:t>en el Plan Anual Operativo </a:t>
            </a:r>
            <a:r>
              <a:rPr lang="es-SV" sz="1900" dirty="0" smtClean="0">
                <a:latin typeface="Museo Sans 300" panose="02000000000000000000" pitchFamily="50" charset="0"/>
              </a:rPr>
              <a:t>su cumplimiento de acuerdo a los indicadores y actividades ejecutadas a nivel institucional.</a:t>
            </a:r>
            <a:endParaRPr lang="es-SV" sz="1900" dirty="0">
              <a:latin typeface="Museo Sans 300" panose="02000000000000000000" pitchFamily="50" charset="0"/>
            </a:endParaRPr>
          </a:p>
          <a:p>
            <a:pPr algn="just"/>
            <a:endParaRPr lang="es-SV" sz="19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900" dirty="0">
                <a:latin typeface="Museo Sans 300" panose="02000000000000000000" pitchFamily="50" charset="0"/>
              </a:rPr>
              <a:t>y Objetivos Estratégicos en </a:t>
            </a:r>
            <a:r>
              <a:rPr lang="es-SV" sz="1900" dirty="0" smtClean="0">
                <a:latin typeface="Museo Sans 300" panose="02000000000000000000" pitchFamily="50" charset="0"/>
              </a:rPr>
              <a:t>el periodo del Primer trimestre, lográndose una ejecución del </a:t>
            </a:r>
            <a:r>
              <a:rPr lang="es-SV" sz="1900" b="1" dirty="0" smtClean="0">
                <a:latin typeface="Museo Sans 300" panose="02000000000000000000" pitchFamily="50" charset="0"/>
              </a:rPr>
              <a:t>83.37</a:t>
            </a:r>
            <a:r>
              <a:rPr lang="es-SV" sz="1900" dirty="0" smtClean="0">
                <a:latin typeface="Museo Sans 300" panose="02000000000000000000" pitchFamily="50" charset="0"/>
              </a:rPr>
              <a:t>%, con respecto a lo programado. </a:t>
            </a:r>
          </a:p>
          <a:p>
            <a:pPr algn="just"/>
            <a:endParaRPr lang="es-SV" sz="19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El </a:t>
            </a:r>
            <a:r>
              <a:rPr lang="es-SV" sz="1900" dirty="0">
                <a:latin typeface="Museo Sans 300" panose="02000000000000000000" pitchFamily="50" charset="0"/>
              </a:rPr>
              <a:t>seguimiento de los Planes Operativos tiene como base legal el Artículo 15 de las Normas Técnicas de Control Interno Específicas de </a:t>
            </a:r>
            <a:r>
              <a:rPr lang="es-SV" sz="1900" dirty="0" smtClean="0">
                <a:latin typeface="Museo Sans 300" panose="02000000000000000000" pitchFamily="50" charset="0"/>
              </a:rPr>
              <a:t>CORSAIN, el que además establece que los resultados obtenidos deberán presentarse al Consejo Directivo.</a:t>
            </a:r>
            <a:endParaRPr lang="es-SV" sz="19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3200" b="1" dirty="0" smtClean="0">
                <a:latin typeface="Bembo Std" panose="02020605060306020A03" pitchFamily="18" charset="0"/>
              </a:rPr>
              <a:t>2020</a:t>
            </a:r>
            <a:endParaRPr lang="es-SV" sz="3200" b="1" dirty="0">
              <a:latin typeface="Bembo Std" panose="02020605060306020A03" pitchFamily="18" charset="0"/>
            </a:endParaRPr>
          </a:p>
        </p:txBody>
      </p:sp>
      <p:sp>
        <p:nvSpPr>
          <p:cNvPr id="5" name="68 Rectángulo redondeado"/>
          <p:cNvSpPr/>
          <p:nvPr/>
        </p:nvSpPr>
        <p:spPr>
          <a:xfrm>
            <a:off x="539552" y="132165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69 Rectángulo redondeado"/>
          <p:cNvSpPr/>
          <p:nvPr/>
        </p:nvSpPr>
        <p:spPr>
          <a:xfrm>
            <a:off x="553200" y="2703508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500" b="1" dirty="0">
                <a:solidFill>
                  <a:schemeClr val="bg1">
                    <a:lumMod val="95000"/>
                  </a:schemeClr>
                </a:solidFill>
              </a:rPr>
              <a:t>Inversionistas y Clientes</a:t>
            </a:r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70 Rectángulo redondeado"/>
          <p:cNvSpPr/>
          <p:nvPr/>
        </p:nvSpPr>
        <p:spPr>
          <a:xfrm>
            <a:off x="561229" y="4105835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Procesos y Tecnología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71 Rectángulo redondeado"/>
          <p:cNvSpPr/>
          <p:nvPr/>
        </p:nvSpPr>
        <p:spPr>
          <a:xfrm>
            <a:off x="561229" y="5485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Aprendizaje y Crecimiento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/>
        </p:nvSpPr>
        <p:spPr bwMode="auto">
          <a:xfrm>
            <a:off x="3883460" y="6592267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</a:rPr>
              <a:t> de 15</a:t>
            </a:r>
          </a:p>
        </p:txBody>
      </p:sp>
      <p:sp>
        <p:nvSpPr>
          <p:cNvPr id="10" name="6 Rectángulo"/>
          <p:cNvSpPr/>
          <p:nvPr/>
        </p:nvSpPr>
        <p:spPr>
          <a:xfrm>
            <a:off x="1538281" y="1321653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1" name="8 Rectángulo"/>
          <p:cNvSpPr/>
          <p:nvPr/>
        </p:nvSpPr>
        <p:spPr>
          <a:xfrm>
            <a:off x="1551929" y="2700137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2" name="10 Rectángulo"/>
          <p:cNvSpPr/>
          <p:nvPr/>
        </p:nvSpPr>
        <p:spPr>
          <a:xfrm>
            <a:off x="1551929" y="4102669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3" name="12 Rectángulo"/>
          <p:cNvSpPr/>
          <p:nvPr/>
        </p:nvSpPr>
        <p:spPr>
          <a:xfrm>
            <a:off x="1551929" y="5482125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4" name="14 Rectángulo redondeado"/>
          <p:cNvSpPr/>
          <p:nvPr/>
        </p:nvSpPr>
        <p:spPr>
          <a:xfrm>
            <a:off x="2557132" y="147282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F1.</a:t>
            </a:r>
            <a:r>
              <a:rPr lang="es-MX" sz="1400" dirty="0" smtClean="0"/>
              <a:t> Crecer en flujos de efectivo, rentabilidad y  patrimonio</a:t>
            </a:r>
            <a:endParaRPr lang="es-SV" sz="1400" dirty="0"/>
          </a:p>
        </p:txBody>
      </p:sp>
      <p:sp>
        <p:nvSpPr>
          <p:cNvPr id="15" name="16 Rectángulo redondeado"/>
          <p:cNvSpPr/>
          <p:nvPr/>
        </p:nvSpPr>
        <p:spPr>
          <a:xfrm>
            <a:off x="5354509" y="1472434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F2.</a:t>
            </a:r>
            <a:r>
              <a:rPr lang="es-MX" sz="1400" dirty="0" smtClean="0"/>
              <a:t> Saneamiento y fortalecimiento patrimonial</a:t>
            </a:r>
            <a:endParaRPr lang="es-SV" sz="1400" dirty="0"/>
          </a:p>
        </p:txBody>
      </p:sp>
      <p:sp>
        <p:nvSpPr>
          <p:cNvPr id="16" name="17 Rectángulo redondeado"/>
          <p:cNvSpPr/>
          <p:nvPr/>
        </p:nvSpPr>
        <p:spPr>
          <a:xfrm>
            <a:off x="2556085" y="2868270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I1.</a:t>
            </a:r>
            <a:r>
              <a:rPr lang="es-MX" sz="1400" dirty="0" smtClean="0"/>
              <a:t> Diversificación de cartera de inversiones</a:t>
            </a:r>
            <a:endParaRPr lang="es-SV" sz="1400" dirty="0"/>
          </a:p>
        </p:txBody>
      </p:sp>
      <p:sp>
        <p:nvSpPr>
          <p:cNvPr id="17" name="18 Rectángulo redondeado"/>
          <p:cNvSpPr/>
          <p:nvPr/>
        </p:nvSpPr>
        <p:spPr>
          <a:xfrm>
            <a:off x="5411562" y="2868654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I2.</a:t>
            </a:r>
            <a:r>
              <a:rPr lang="es-MX" sz="1400" dirty="0" smtClean="0"/>
              <a:t> Brindar excelente servicio a inversionistas y clientes</a:t>
            </a:r>
            <a:endParaRPr lang="es-SV" sz="1400" dirty="0"/>
          </a:p>
        </p:txBody>
      </p:sp>
      <p:sp>
        <p:nvSpPr>
          <p:cNvPr id="18" name="24 Rectángulo redondeado"/>
          <p:cNvSpPr/>
          <p:nvPr/>
        </p:nvSpPr>
        <p:spPr>
          <a:xfrm>
            <a:off x="5353282" y="566079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A2.</a:t>
            </a:r>
            <a:r>
              <a:rPr lang="es-MX" sz="1400" dirty="0" smtClean="0"/>
              <a:t> Fomentar la motivación, convivencia y comportamiento ético</a:t>
            </a:r>
            <a:endParaRPr lang="es-SV" sz="1400" dirty="0"/>
          </a:p>
        </p:txBody>
      </p:sp>
      <p:sp>
        <p:nvSpPr>
          <p:cNvPr id="19" name="21 Rectángulo redondeado"/>
          <p:cNvSpPr/>
          <p:nvPr/>
        </p:nvSpPr>
        <p:spPr>
          <a:xfrm>
            <a:off x="5402637" y="4307658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400" b="1" dirty="0" smtClean="0"/>
              <a:t>P2.</a:t>
            </a:r>
            <a:r>
              <a:rPr lang="es-MX" sz="1400" dirty="0" smtClean="0"/>
              <a:t> </a:t>
            </a:r>
            <a:r>
              <a:rPr lang="es-ES" sz="1400" dirty="0"/>
              <a:t>Aplicación de tecnología de la </a:t>
            </a:r>
            <a:r>
              <a:rPr lang="es-ES" sz="1400" dirty="0" smtClean="0"/>
              <a:t>información </a:t>
            </a:r>
            <a:r>
              <a:rPr lang="es-ES" sz="1400" dirty="0"/>
              <a:t>enfocada a la mejora de procesos.</a:t>
            </a:r>
          </a:p>
        </p:txBody>
      </p:sp>
      <p:sp>
        <p:nvSpPr>
          <p:cNvPr id="20" name="23 Rectángulo redondeado"/>
          <p:cNvSpPr/>
          <p:nvPr/>
        </p:nvSpPr>
        <p:spPr>
          <a:xfrm>
            <a:off x="2534382" y="5660413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A1.</a:t>
            </a:r>
            <a:r>
              <a:rPr lang="es-MX" sz="1400" dirty="0" smtClean="0"/>
              <a:t> Desarrollo de habilidades y competencias del personal de la Corporación</a:t>
            </a:r>
            <a:endParaRPr lang="es-SV" sz="1400" dirty="0"/>
          </a:p>
        </p:txBody>
      </p:sp>
      <p:cxnSp>
        <p:nvCxnSpPr>
          <p:cNvPr id="21" name="37 Conector curvado"/>
          <p:cNvCxnSpPr/>
          <p:nvPr/>
        </p:nvCxnSpPr>
        <p:spPr>
          <a:xfrm rot="16200000" flipV="1">
            <a:off x="6237286" y="4069087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0 Rectángulo redondeado"/>
          <p:cNvSpPr/>
          <p:nvPr/>
        </p:nvSpPr>
        <p:spPr>
          <a:xfrm>
            <a:off x="2552798" y="4308046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P1.</a:t>
            </a:r>
            <a:r>
              <a:rPr lang="es-MX" sz="1400" dirty="0" smtClean="0"/>
              <a:t> Actualizar la legislación y normativa operativa de la Corporación </a:t>
            </a:r>
            <a:endParaRPr lang="es-SV" sz="1400" dirty="0"/>
          </a:p>
        </p:txBody>
      </p:sp>
      <p:cxnSp>
        <p:nvCxnSpPr>
          <p:cNvPr id="23" name="Conector angular 22"/>
          <p:cNvCxnSpPr>
            <a:endCxn id="17" idx="3"/>
          </p:cNvCxnSpPr>
          <p:nvPr/>
        </p:nvCxnSpPr>
        <p:spPr>
          <a:xfrm rot="5400000" flipH="1" flipV="1">
            <a:off x="6239189" y="4638668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endCxn id="19" idx="1"/>
          </p:cNvCxnSpPr>
          <p:nvPr/>
        </p:nvCxnSpPr>
        <p:spPr>
          <a:xfrm rot="5400000" flipH="1" flipV="1">
            <a:off x="4472042" y="5216217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r 24"/>
          <p:cNvCxnSpPr/>
          <p:nvPr/>
        </p:nvCxnSpPr>
        <p:spPr>
          <a:xfrm rot="10800000">
            <a:off x="3679466" y="2445232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angular 25"/>
          <p:cNvCxnSpPr/>
          <p:nvPr/>
        </p:nvCxnSpPr>
        <p:spPr>
          <a:xfrm rot="5400000" flipH="1" flipV="1">
            <a:off x="4526881" y="4222477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angular 26"/>
          <p:cNvCxnSpPr/>
          <p:nvPr/>
        </p:nvCxnSpPr>
        <p:spPr>
          <a:xfrm rot="5400000" flipH="1" flipV="1">
            <a:off x="4358576" y="3749996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endCxn id="16" idx="3"/>
          </p:cNvCxnSpPr>
          <p:nvPr/>
        </p:nvCxnSpPr>
        <p:spPr>
          <a:xfrm flipH="1">
            <a:off x="4725607" y="3354668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22" idx="0"/>
            <a:endCxn id="16" idx="2"/>
          </p:cNvCxnSpPr>
          <p:nvPr/>
        </p:nvCxnSpPr>
        <p:spPr>
          <a:xfrm flipV="1">
            <a:off x="3637559" y="3841067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stCxn id="16" idx="0"/>
            <a:endCxn id="14" idx="2"/>
          </p:cNvCxnSpPr>
          <p:nvPr/>
        </p:nvCxnSpPr>
        <p:spPr>
          <a:xfrm flipV="1">
            <a:off x="3640846" y="2445619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endCxn id="14" idx="3"/>
          </p:cNvCxnSpPr>
          <p:nvPr/>
        </p:nvCxnSpPr>
        <p:spPr>
          <a:xfrm flipH="1">
            <a:off x="4726654" y="1958832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6533626" y="6453956"/>
            <a:ext cx="2057400" cy="365125"/>
          </a:xfrm>
        </p:spPr>
        <p:txBody>
          <a:bodyPr/>
          <a:lstStyle/>
          <a:p>
            <a:fld id="{47E36D0A-7346-4BEB-9CD7-D543B94B22C9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32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677400686"/>
              </p:ext>
            </p:extLst>
          </p:nvPr>
        </p:nvGraphicFramePr>
        <p:xfrm>
          <a:off x="552650" y="1653155"/>
          <a:ext cx="8038375" cy="413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32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746058"/>
              </p:ext>
            </p:extLst>
          </p:nvPr>
        </p:nvGraphicFramePr>
        <p:xfrm>
          <a:off x="866274" y="1527978"/>
          <a:ext cx="7724752" cy="4632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0587"/>
                <a:gridCol w="1611588"/>
                <a:gridCol w="1543197"/>
                <a:gridCol w="1795867"/>
                <a:gridCol w="1283513"/>
              </a:tblGrid>
              <a:tr h="96251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ANUAL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2020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A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MARZO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CUMPLIMIENTO A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MARZO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RESULTADO EN BASE AL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PORCENTAJE 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POR 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3306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Financiera.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spc="4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20%</a:t>
                      </a:r>
                      <a:endParaRPr lang="es-SV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4.90%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3.98%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81.16%</a:t>
                      </a:r>
                      <a:endParaRPr lang="es-SV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Inversionistas y Clientes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4.00%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0.45%</a:t>
                      </a:r>
                      <a:endParaRPr lang="es-SV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11.25%</a:t>
                      </a:r>
                      <a:endParaRPr lang="es-SV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Procesos y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Tecnología.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15%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7.80%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7.30%</a:t>
                      </a:r>
                      <a:endParaRPr lang="es-SV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93.59%</a:t>
                      </a:r>
                      <a:endParaRPr lang="es-SV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Aprendizaje y Crecimiento.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45%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15.00%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14.70%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98.00%</a:t>
                      </a:r>
                      <a:endParaRPr lang="es-SV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560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100%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31.70%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26.43%</a:t>
                      </a:r>
                      <a:endParaRPr lang="es-S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spc="40" dirty="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83.37%</a:t>
                      </a:r>
                      <a:endParaRPr lang="es-SV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568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282</Words>
  <Application>Microsoft Office PowerPoint</Application>
  <PresentationFormat>Presentación en pantalla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Bembo Std</vt:lpstr>
      <vt:lpstr>Calibri</vt:lpstr>
      <vt:lpstr>Museo Sans 300</vt:lpstr>
      <vt:lpstr>PMingLiU</vt:lpstr>
      <vt:lpstr>Times New Roman</vt:lpstr>
      <vt:lpstr>Tema de Office</vt:lpstr>
      <vt:lpstr>Presentación de PowerPoint</vt:lpstr>
      <vt:lpstr>INFORME DE SEGUIMIENTO PLAN ANUAL OPERATIVO PRIMER TRIMESTRE 2020  </vt:lpstr>
      <vt:lpstr>GENERALIDADES</vt:lpstr>
      <vt:lpstr>MAPA ESTRATÉGICO DE CORSAIN 2020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Maria Gabriela Ramos Manzanares</cp:lastModifiedBy>
  <cp:revision>17</cp:revision>
  <cp:lastPrinted>2019-12-18T17:42:50Z</cp:lastPrinted>
  <dcterms:created xsi:type="dcterms:W3CDTF">2019-07-03T14:56:03Z</dcterms:created>
  <dcterms:modified xsi:type="dcterms:W3CDTF">2020-10-29T22:26:24Z</dcterms:modified>
</cp:coreProperties>
</file>