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e.perdomo\Desktop\POA\1.0%20PAO%202020\4.0%20BASE%20EXCEL\Segundo%20Trimestre\Informe%20Segundo%20Trimestre%202020_v1.0-%200510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AL SEGUNDO TRIMESTRE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>
                  <c:v>0.2</c:v>
                </c:pt>
                <c:pt idx="1">
                  <c:v>8.8138100000000011E-2</c:v>
                </c:pt>
                <c:pt idx="2">
                  <c:v>5.093175907200001E-2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AL SEGUNDO TRIMESTRE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>
                  <c:v>0.2</c:v>
                </c:pt>
                <c:pt idx="1">
                  <c:v>8.6455000000000004E-2</c:v>
                </c:pt>
                <c:pt idx="2">
                  <c:v>4.5000000000000005E-3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AL SEGUNDO TRIMESTRE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>
                  <c:v>0.15</c:v>
                </c:pt>
                <c:pt idx="1">
                  <c:v>0.13</c:v>
                </c:pt>
                <c:pt idx="2">
                  <c:v>7.2999999999999995E-2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AL SEGUNDO TRIMESTRE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>
                  <c:v>0.45</c:v>
                </c:pt>
                <c:pt idx="1">
                  <c:v>0.22363500000000006</c:v>
                </c:pt>
                <c:pt idx="2">
                  <c:v>0.16163000000000005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8053256"/>
        <c:axId val="478041104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-4.9655165223254201E-2"/>
                  <c:y val="5.031446540880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ANUAL </c:v>
                </c:pt>
                <c:pt idx="1">
                  <c:v>PROYECTADO A JUNIO</c:v>
                </c:pt>
                <c:pt idx="2">
                  <c:v>EJECUCION AL SEGUNDO TRIMESTRE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>
                  <c:v>1</c:v>
                </c:pt>
                <c:pt idx="1">
                  <c:v>0.52822810000000009</c:v>
                </c:pt>
                <c:pt idx="2">
                  <c:v>0.29006175907200005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8053256"/>
        <c:axId val="478041104"/>
      </c:lineChart>
      <c:catAx>
        <c:axId val="478053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78041104"/>
        <c:crosses val="autoZero"/>
        <c:auto val="1"/>
        <c:lblAlgn val="ctr"/>
        <c:lblOffset val="100"/>
        <c:noMultiLvlLbl val="0"/>
      </c:catAx>
      <c:valAx>
        <c:axId val="478041104"/>
        <c:scaling>
          <c:orientation val="minMax"/>
          <c:max val="1"/>
        </c:scaling>
        <c:delete val="0"/>
        <c:axPos val="l"/>
        <c:numFmt formatCode="0.00%" sourceLinked="1"/>
        <c:majorTickMark val="none"/>
        <c:minorTickMark val="none"/>
        <c:tickLblPos val="nextTo"/>
        <c:crossAx val="478053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28/01/2021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atin typeface="Bembo Std" panose="02020605060306020A03" pitchFamily="18" charset="0"/>
              </a:rPr>
              <a:t>INFORME DE SEGUIMIENTO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b="1" dirty="0">
                <a:latin typeface="Bembo Std" panose="02020605060306020A03" pitchFamily="18" charset="0"/>
              </a:rPr>
              <a:t>PLAN ANUAL OPERATIVO</a:t>
            </a:r>
            <a:br>
              <a:rPr lang="es-ES" b="1" dirty="0">
                <a:latin typeface="Bembo Std" panose="02020605060306020A03" pitchFamily="18" charset="0"/>
              </a:rPr>
            </a:br>
            <a:r>
              <a:rPr lang="es-ES" sz="4000" b="1" dirty="0" smtClean="0">
                <a:latin typeface="Bembo Std" panose="02020605060306020A03" pitchFamily="18" charset="0"/>
              </a:rPr>
              <a:t>SEGUNDO </a:t>
            </a:r>
            <a:r>
              <a:rPr lang="es-ES" sz="4000" b="1" dirty="0">
                <a:latin typeface="Bembo Std" panose="02020605060306020A03" pitchFamily="18" charset="0"/>
              </a:rPr>
              <a:t>TRIMESTRE </a:t>
            </a:r>
            <a:r>
              <a:rPr lang="es-ES" sz="4000" b="1" dirty="0" smtClean="0">
                <a:latin typeface="Bembo Std" panose="02020605060306020A03" pitchFamily="18" charset="0"/>
              </a:rPr>
              <a:t>2020</a:t>
            </a:r>
            <a:r>
              <a:rPr lang="es-ES" b="1" dirty="0" smtClean="0">
                <a:latin typeface="Bembo Std" panose="02020605060306020A03" pitchFamily="18" charset="0"/>
              </a:rPr>
              <a:t>  </a:t>
            </a:r>
            <a:endParaRPr lang="es-ES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/>
          <a:lstStyle/>
          <a:p>
            <a:r>
              <a:rPr lang="es-ES" dirty="0" smtClean="0">
                <a:latin typeface="Bembo Std"/>
                <a:cs typeface="Bembo Std"/>
              </a:rPr>
              <a:t>GENERALIDADES</a:t>
            </a:r>
            <a:endParaRPr lang="es-ES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69090"/>
            <a:ext cx="7848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9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900" dirty="0" smtClean="0">
                <a:latin typeface="Museo Sans 300" panose="02000000000000000000" pitchFamily="50" charset="0"/>
              </a:rPr>
              <a:t>establecidas </a:t>
            </a:r>
            <a:r>
              <a:rPr lang="es-SV" sz="1900" dirty="0">
                <a:latin typeface="Museo Sans 300" panose="02000000000000000000" pitchFamily="50" charset="0"/>
              </a:rPr>
              <a:t>en el Plan Anual Operativo </a:t>
            </a:r>
            <a:r>
              <a:rPr lang="es-SV" sz="1900" dirty="0" smtClean="0">
                <a:latin typeface="Museo Sans 300" panose="02000000000000000000" pitchFamily="50" charset="0"/>
              </a:rPr>
              <a:t>su cumplimiento de acuerdo a los indicadores y actividades ejecutadas a nivel institucional.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900" dirty="0">
                <a:latin typeface="Museo Sans 300" panose="02000000000000000000" pitchFamily="50" charset="0"/>
              </a:rPr>
              <a:t>y Objetivos Estratégicos en </a:t>
            </a:r>
            <a:r>
              <a:rPr lang="es-SV" sz="1900" dirty="0" smtClean="0">
                <a:latin typeface="Museo Sans 300" panose="02000000000000000000" pitchFamily="50" charset="0"/>
              </a:rPr>
              <a:t>el periodo del </a:t>
            </a:r>
            <a:r>
              <a:rPr lang="es-SV" sz="1900" dirty="0">
                <a:latin typeface="Museo Sans 300" panose="02000000000000000000" pitchFamily="50" charset="0"/>
              </a:rPr>
              <a:t>Primer Semestre (segundo trimestre), </a:t>
            </a:r>
            <a:r>
              <a:rPr lang="es-SV" sz="1900" dirty="0" smtClean="0">
                <a:latin typeface="Museo Sans 300" panose="02000000000000000000" pitchFamily="50" charset="0"/>
              </a:rPr>
              <a:t>lográndose una ejecución del </a:t>
            </a:r>
            <a:r>
              <a:rPr lang="es-SV" sz="1900" b="1" dirty="0" smtClean="0">
                <a:latin typeface="Museo Sans 300" panose="02000000000000000000" pitchFamily="50" charset="0"/>
              </a:rPr>
              <a:t>54.91</a:t>
            </a:r>
            <a:r>
              <a:rPr lang="es-SV" sz="1900" dirty="0" smtClean="0">
                <a:latin typeface="Museo Sans 300" panose="02000000000000000000" pitchFamily="50" charset="0"/>
              </a:rPr>
              <a:t>%, con respecto a lo programado. </a:t>
            </a:r>
          </a:p>
          <a:p>
            <a:pPr algn="just"/>
            <a:endParaRPr lang="es-SV" sz="19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900" dirty="0" smtClean="0">
                <a:latin typeface="Museo Sans 300" panose="02000000000000000000" pitchFamily="50" charset="0"/>
              </a:rPr>
              <a:t>El </a:t>
            </a:r>
            <a:r>
              <a:rPr lang="es-SV" sz="1900" dirty="0">
                <a:latin typeface="Museo Sans 300" panose="02000000000000000000" pitchFamily="50" charset="0"/>
              </a:rPr>
              <a:t>seguimiento de los Planes Operativos tiene como base legal el Artículo 15 de las Normas Técnicas de Control Interno Específicas de </a:t>
            </a:r>
            <a:r>
              <a:rPr lang="es-SV" sz="1900" dirty="0" smtClean="0">
                <a:latin typeface="Museo Sans 300" panose="02000000000000000000" pitchFamily="50" charset="0"/>
              </a:rPr>
              <a:t>CORSAIN, el que además establece que los resultados obtenidos deberán presentarse al Consejo Directivo.</a:t>
            </a:r>
            <a:endParaRPr lang="es-SV" sz="19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3200" b="1" dirty="0" smtClean="0">
                <a:latin typeface="Bembo Std" panose="02020605060306020A03" pitchFamily="18" charset="0"/>
              </a:rPr>
              <a:t>2020</a:t>
            </a:r>
            <a:endParaRPr lang="es-SV" sz="3200" b="1" dirty="0">
              <a:latin typeface="Bembo Std" panose="02020605060306020A03" pitchFamily="18" charset="0"/>
            </a:endParaRPr>
          </a:p>
        </p:txBody>
      </p:sp>
      <p:sp>
        <p:nvSpPr>
          <p:cNvPr id="5" name="68 Rectángulo redondeado"/>
          <p:cNvSpPr/>
          <p:nvPr/>
        </p:nvSpPr>
        <p:spPr>
          <a:xfrm>
            <a:off x="539552" y="132165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69 Rectángulo redondeado"/>
          <p:cNvSpPr/>
          <p:nvPr/>
        </p:nvSpPr>
        <p:spPr>
          <a:xfrm>
            <a:off x="553200" y="2703508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500" b="1" dirty="0">
                <a:solidFill>
                  <a:schemeClr val="bg1">
                    <a:lumMod val="95000"/>
                  </a:schemeClr>
                </a:solidFill>
              </a:rPr>
              <a:t>Inversionistas y Clientes</a:t>
            </a:r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70 Rectángulo redondeado"/>
          <p:cNvSpPr/>
          <p:nvPr/>
        </p:nvSpPr>
        <p:spPr>
          <a:xfrm>
            <a:off x="561229" y="4105835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Procesos y Tecnología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71 Rectángulo redondeado"/>
          <p:cNvSpPr/>
          <p:nvPr/>
        </p:nvSpPr>
        <p:spPr>
          <a:xfrm>
            <a:off x="561229" y="5485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</a:rPr>
              <a:t>Aprendizaje y Crecimiento</a:t>
            </a:r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s-SV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/>
        </p:nvSpPr>
        <p:spPr bwMode="auto">
          <a:xfrm>
            <a:off x="3883460" y="6592267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</a:rPr>
              <a:t> de 15</a:t>
            </a:r>
          </a:p>
        </p:txBody>
      </p:sp>
      <p:sp>
        <p:nvSpPr>
          <p:cNvPr id="10" name="6 Rectángulo"/>
          <p:cNvSpPr/>
          <p:nvPr/>
        </p:nvSpPr>
        <p:spPr>
          <a:xfrm>
            <a:off x="1538281" y="1321653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1" name="8 Rectángulo"/>
          <p:cNvSpPr/>
          <p:nvPr/>
        </p:nvSpPr>
        <p:spPr>
          <a:xfrm>
            <a:off x="1551929" y="2700137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2" name="10 Rectángulo"/>
          <p:cNvSpPr/>
          <p:nvPr/>
        </p:nvSpPr>
        <p:spPr>
          <a:xfrm>
            <a:off x="1551929" y="4102669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3" name="12 Rectángulo"/>
          <p:cNvSpPr/>
          <p:nvPr/>
        </p:nvSpPr>
        <p:spPr>
          <a:xfrm>
            <a:off x="1551929" y="5482125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sp>
        <p:nvSpPr>
          <p:cNvPr id="14" name="14 Rectángulo redondeado"/>
          <p:cNvSpPr/>
          <p:nvPr/>
        </p:nvSpPr>
        <p:spPr>
          <a:xfrm>
            <a:off x="2557132" y="147282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F1.</a:t>
            </a:r>
            <a:r>
              <a:rPr lang="es-MX" sz="1400" dirty="0" smtClean="0"/>
              <a:t> Crecer en flujos de efectivo, rentabilidad y  patrimonio</a:t>
            </a:r>
            <a:endParaRPr lang="es-SV" sz="1400" dirty="0"/>
          </a:p>
        </p:txBody>
      </p:sp>
      <p:sp>
        <p:nvSpPr>
          <p:cNvPr id="15" name="16 Rectángulo redondeado"/>
          <p:cNvSpPr/>
          <p:nvPr/>
        </p:nvSpPr>
        <p:spPr>
          <a:xfrm>
            <a:off x="5354509" y="1472434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F2.</a:t>
            </a:r>
            <a:r>
              <a:rPr lang="es-MX" sz="1400" dirty="0" smtClean="0"/>
              <a:t> Saneamiento y fortalecimiento patrimonial</a:t>
            </a:r>
            <a:endParaRPr lang="es-SV" sz="1400" dirty="0"/>
          </a:p>
        </p:txBody>
      </p:sp>
      <p:sp>
        <p:nvSpPr>
          <p:cNvPr id="16" name="17 Rectángulo redondeado"/>
          <p:cNvSpPr/>
          <p:nvPr/>
        </p:nvSpPr>
        <p:spPr>
          <a:xfrm>
            <a:off x="2556085" y="2868270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I1.</a:t>
            </a:r>
            <a:r>
              <a:rPr lang="es-MX" sz="1400" dirty="0" smtClean="0"/>
              <a:t> Diversificación de cartera de inversiones</a:t>
            </a:r>
            <a:endParaRPr lang="es-SV" sz="1400" dirty="0"/>
          </a:p>
        </p:txBody>
      </p:sp>
      <p:sp>
        <p:nvSpPr>
          <p:cNvPr id="17" name="18 Rectángulo redondeado"/>
          <p:cNvSpPr/>
          <p:nvPr/>
        </p:nvSpPr>
        <p:spPr>
          <a:xfrm>
            <a:off x="5411562" y="2868654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I2.</a:t>
            </a:r>
            <a:r>
              <a:rPr lang="es-MX" sz="1400" dirty="0" smtClean="0"/>
              <a:t> Brindar excelente servicio a inversionistas y clientes</a:t>
            </a:r>
            <a:endParaRPr lang="es-SV" sz="1400" dirty="0"/>
          </a:p>
        </p:txBody>
      </p:sp>
      <p:sp>
        <p:nvSpPr>
          <p:cNvPr id="18" name="24 Rectángulo redondeado"/>
          <p:cNvSpPr/>
          <p:nvPr/>
        </p:nvSpPr>
        <p:spPr>
          <a:xfrm>
            <a:off x="5353282" y="566079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A2.</a:t>
            </a:r>
            <a:r>
              <a:rPr lang="es-MX" sz="1400" dirty="0" smtClean="0"/>
              <a:t> Fomentar la motivación, convivencia y comportamiento ético</a:t>
            </a:r>
            <a:endParaRPr lang="es-SV" sz="1400" dirty="0"/>
          </a:p>
        </p:txBody>
      </p:sp>
      <p:sp>
        <p:nvSpPr>
          <p:cNvPr id="19" name="21 Rectángulo redondeado"/>
          <p:cNvSpPr/>
          <p:nvPr/>
        </p:nvSpPr>
        <p:spPr>
          <a:xfrm>
            <a:off x="5402637" y="4307658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400" b="1" dirty="0" smtClean="0"/>
              <a:t>P2.</a:t>
            </a:r>
            <a:r>
              <a:rPr lang="es-MX" sz="1400" dirty="0" smtClean="0"/>
              <a:t> </a:t>
            </a:r>
            <a:r>
              <a:rPr lang="es-ES" sz="1400" dirty="0"/>
              <a:t>Aplicación de tecnología de la </a:t>
            </a:r>
            <a:r>
              <a:rPr lang="es-ES" sz="1400" dirty="0" smtClean="0"/>
              <a:t>información </a:t>
            </a:r>
            <a:r>
              <a:rPr lang="es-ES" sz="1400" dirty="0"/>
              <a:t>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534382" y="5660413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A1.</a:t>
            </a:r>
            <a:r>
              <a:rPr lang="es-MX" sz="1400" dirty="0" smtClean="0"/>
              <a:t> Desarrollo de habilidades y competencias del personal de la Corporación</a:t>
            </a:r>
            <a:endParaRPr lang="es-SV" sz="1400" dirty="0"/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237286" y="4069087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552798" y="4308046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/>
              <a:t>P1.</a:t>
            </a:r>
            <a:r>
              <a:rPr lang="es-MX" sz="1400" dirty="0" smtClean="0"/>
              <a:t> Actualizar la legislación y normativa operativa de la Corporación </a:t>
            </a:r>
            <a:endParaRPr lang="es-SV" sz="1400" dirty="0"/>
          </a:p>
        </p:txBody>
      </p:sp>
      <p:cxnSp>
        <p:nvCxnSpPr>
          <p:cNvPr id="23" name="Conector angular 22"/>
          <p:cNvCxnSpPr>
            <a:endCxn id="17" idx="3"/>
          </p:cNvCxnSpPr>
          <p:nvPr/>
        </p:nvCxnSpPr>
        <p:spPr>
          <a:xfrm rot="5400000" flipH="1" flipV="1">
            <a:off x="6239189" y="4638668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472042" y="5216217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79466" y="2445232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526881" y="4222477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358576" y="3749996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725607" y="3354668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637559" y="3841067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640846" y="2445619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726654" y="1958832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6533626" y="6453956"/>
            <a:ext cx="2057400" cy="365125"/>
          </a:xfrm>
        </p:spPr>
        <p:txBody>
          <a:bodyPr/>
          <a:lstStyle/>
          <a:p>
            <a:fld id="{47E36D0A-7346-4BEB-9CD7-D543B94B22C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417648281"/>
              </p:ext>
            </p:extLst>
          </p:nvPr>
        </p:nvGraphicFramePr>
        <p:xfrm>
          <a:off x="632860" y="1765450"/>
          <a:ext cx="7958165" cy="397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3200" b="1" dirty="0">
                <a:latin typeface="Bembo Std" panose="02020605060306020A03" pitchFamily="18" charset="0"/>
              </a:rPr>
              <a:t>Evaluación por Perspectiva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910989"/>
              </p:ext>
            </p:extLst>
          </p:nvPr>
        </p:nvGraphicFramePr>
        <p:xfrm>
          <a:off x="866274" y="1527978"/>
          <a:ext cx="7724752" cy="4632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0587"/>
                <a:gridCol w="1611588"/>
                <a:gridCol w="1543197"/>
                <a:gridCol w="1795867"/>
                <a:gridCol w="1283513"/>
              </a:tblGrid>
              <a:tr h="96251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ANUAL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2020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CUMPLIMIENTO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PORCENTAJE 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3306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8.81%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5.09%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Times New Roman" panose="02020603050405020304" pitchFamily="18" charset="0"/>
                        </a:rPr>
                        <a:t>57.79%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8.65%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0.45%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5.21%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Procesos y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Tecnología.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7.30%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56.15%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981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Aprendizaje y Crecimiento.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45%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22.36%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16.16%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72.27%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560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52.82%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spc="4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29.01%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6838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spc="40" dirty="0"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54.91%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68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285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300</vt:lpstr>
      <vt:lpstr>PMingLiU</vt:lpstr>
      <vt:lpstr>Times New Roman</vt:lpstr>
      <vt:lpstr>Tema de Office</vt:lpstr>
      <vt:lpstr>Presentación de PowerPoint</vt:lpstr>
      <vt:lpstr>INFORME DE SEGUIMIENTO PLAN ANUAL OPERATIVO SEGUNDO TRIMESTRE 2020  </vt:lpstr>
      <vt:lpstr>GENERALIDADES</vt:lpstr>
      <vt:lpstr>MAPA ESTRATÉGICO DE CORSAIN 2020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19</cp:revision>
  <cp:lastPrinted>2019-12-18T17:42:50Z</cp:lastPrinted>
  <dcterms:created xsi:type="dcterms:W3CDTF">2019-07-03T14:56:03Z</dcterms:created>
  <dcterms:modified xsi:type="dcterms:W3CDTF">2021-01-28T17:15:39Z</dcterms:modified>
</cp:coreProperties>
</file>