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perdomo\Desktop\POA\1.0%20PAO%202020\4.0%20BASE%20EXCEL\Segundo%20Trimestre\Informe%20Segundo%20Trimestre%202020_v1.0-%20051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AL SEGUNDO TRIMESTRE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>
                  <c:v>0.2</c:v>
                </c:pt>
                <c:pt idx="1">
                  <c:v>8.8138100000000011E-2</c:v>
                </c:pt>
                <c:pt idx="2">
                  <c:v>5.093175907200001E-2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AL SEGUNDO TRIMESTRE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>
                  <c:v>0.2</c:v>
                </c:pt>
                <c:pt idx="1">
                  <c:v>8.6455000000000004E-2</c:v>
                </c:pt>
                <c:pt idx="2">
                  <c:v>4.5000000000000005E-3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AL SEGUNDO TRIMESTRE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>
                  <c:v>0.15</c:v>
                </c:pt>
                <c:pt idx="1">
                  <c:v>0.13</c:v>
                </c:pt>
                <c:pt idx="2">
                  <c:v>7.2999999999999995E-2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AL SEGUNDO TRIMESTRE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>
                  <c:v>0.45</c:v>
                </c:pt>
                <c:pt idx="1">
                  <c:v>0.22363500000000006</c:v>
                </c:pt>
                <c:pt idx="2">
                  <c:v>0.16163000000000005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053256"/>
        <c:axId val="478041104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AL SEGUNDO TRIMESTRE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>
                  <c:v>1</c:v>
                </c:pt>
                <c:pt idx="1">
                  <c:v>0.52822810000000009</c:v>
                </c:pt>
                <c:pt idx="2">
                  <c:v>0.29006175907200005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8053256"/>
        <c:axId val="478041104"/>
      </c:lineChart>
      <c:catAx>
        <c:axId val="478053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78041104"/>
        <c:crosses val="autoZero"/>
        <c:auto val="1"/>
        <c:lblAlgn val="ctr"/>
        <c:lblOffset val="100"/>
        <c:noMultiLvlLbl val="0"/>
      </c:catAx>
      <c:valAx>
        <c:axId val="478041104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crossAx val="478053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 i="0" baseline="0">
          <a:latin typeface="Museo Sans 3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Bembo Std" panose="02020605060306020A03" pitchFamily="18" charset="0"/>
              </a:rPr>
              <a:t>INFORME DE SEGUIMIENTO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b="1" dirty="0">
                <a:latin typeface="Bembo Std" panose="02020605060306020A03" pitchFamily="18" charset="0"/>
              </a:rPr>
              <a:t>PLAN ANUAL OPERATIVO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sz="4000" b="1" dirty="0" smtClean="0">
                <a:latin typeface="Bembo Std" panose="02020605060306020A03" pitchFamily="18" charset="0"/>
              </a:rPr>
              <a:t>SEGUNDO </a:t>
            </a:r>
            <a:r>
              <a:rPr lang="es-ES" sz="4000" b="1" dirty="0">
                <a:latin typeface="Bembo Std" panose="02020605060306020A03" pitchFamily="18" charset="0"/>
              </a:rPr>
              <a:t>TRIMESTRE </a:t>
            </a:r>
            <a:r>
              <a:rPr lang="es-ES" sz="4000" b="1" dirty="0" smtClean="0">
                <a:latin typeface="Bembo Std" panose="02020605060306020A03" pitchFamily="18" charset="0"/>
              </a:rPr>
              <a:t>2020</a:t>
            </a:r>
            <a:r>
              <a:rPr lang="es-ES" b="1" dirty="0" smtClean="0">
                <a:latin typeface="Bembo Std" panose="02020605060306020A03" pitchFamily="18" charset="0"/>
              </a:rPr>
              <a:t>  </a:t>
            </a:r>
            <a:endParaRPr lang="es-ES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1774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Bembo Std"/>
                <a:cs typeface="Bembo Std"/>
              </a:rPr>
              <a:t>GENERALIDADES</a:t>
            </a:r>
            <a:endParaRPr lang="es-ES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69090"/>
            <a:ext cx="7848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9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900" dirty="0" smtClean="0">
                <a:latin typeface="Museo Sans 300" panose="02000000000000000000" pitchFamily="50" charset="0"/>
              </a:rPr>
              <a:t>establecidas </a:t>
            </a:r>
            <a:r>
              <a:rPr lang="es-SV" sz="1900" dirty="0">
                <a:latin typeface="Museo Sans 300" panose="02000000000000000000" pitchFamily="50" charset="0"/>
              </a:rPr>
              <a:t>en el Plan Anual Operativo </a:t>
            </a:r>
            <a:r>
              <a:rPr lang="es-SV" sz="1900" dirty="0" smtClean="0">
                <a:latin typeface="Museo Sans 300" panose="02000000000000000000" pitchFamily="50" charset="0"/>
              </a:rPr>
              <a:t>su cumplimiento de acuerdo a los indicadores y actividades ejecutadas a nivel institucional.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900" dirty="0">
                <a:latin typeface="Museo Sans 300" panose="02000000000000000000" pitchFamily="50" charset="0"/>
              </a:rPr>
              <a:t>y Objetivos Estratégicos en </a:t>
            </a:r>
            <a:r>
              <a:rPr lang="es-SV" sz="1900" dirty="0" smtClean="0">
                <a:latin typeface="Museo Sans 300" panose="02000000000000000000" pitchFamily="50" charset="0"/>
              </a:rPr>
              <a:t>el periodo del </a:t>
            </a:r>
            <a:r>
              <a:rPr lang="es-SV" sz="1900" dirty="0">
                <a:latin typeface="Museo Sans 300" panose="02000000000000000000" pitchFamily="50" charset="0"/>
              </a:rPr>
              <a:t>Primer Semestre (segundo trimestre), </a:t>
            </a:r>
            <a:r>
              <a:rPr lang="es-SV" sz="1900" dirty="0" smtClean="0">
                <a:latin typeface="Museo Sans 300" panose="02000000000000000000" pitchFamily="50" charset="0"/>
              </a:rPr>
              <a:t>lográndose una ejecución del </a:t>
            </a:r>
            <a:r>
              <a:rPr lang="es-SV" sz="1900" b="1" dirty="0" smtClean="0">
                <a:latin typeface="Museo Sans 300" panose="02000000000000000000" pitchFamily="50" charset="0"/>
              </a:rPr>
              <a:t>54.91</a:t>
            </a:r>
            <a:r>
              <a:rPr lang="es-SV" sz="1900" dirty="0" smtClean="0">
                <a:latin typeface="Museo Sans 300" panose="02000000000000000000" pitchFamily="50" charset="0"/>
              </a:rPr>
              <a:t>%, con respecto a lo programado. </a:t>
            </a: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El </a:t>
            </a:r>
            <a:r>
              <a:rPr lang="es-SV" sz="1900" dirty="0">
                <a:latin typeface="Museo Sans 300" panose="02000000000000000000" pitchFamily="50" charset="0"/>
              </a:rPr>
              <a:t>seguimiento de los Planes Operativos tiene como base legal el Artículo 15 de las Normas Técnicas de Control Interno Específicas de </a:t>
            </a:r>
            <a:r>
              <a:rPr lang="es-SV" sz="1900" dirty="0" smtClean="0">
                <a:latin typeface="Museo Sans 300" panose="02000000000000000000" pitchFamily="50" charset="0"/>
              </a:rPr>
              <a:t>CORSAIN, el que además establece que los resultados obtenidos deberán presentarse al Consejo Directivo.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3200" b="1" dirty="0" smtClean="0">
                <a:latin typeface="Bembo Std" panose="02020605060306020A03" pitchFamily="18" charset="0"/>
              </a:rPr>
              <a:t>2020</a:t>
            </a:r>
            <a:endParaRPr lang="es-SV" sz="3200" b="1" dirty="0">
              <a:latin typeface="Bembo Std" panose="02020605060306020A03" pitchFamily="18" charset="0"/>
            </a:endParaRPr>
          </a:p>
        </p:txBody>
      </p:sp>
      <p:sp>
        <p:nvSpPr>
          <p:cNvPr id="5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10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1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2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3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4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15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16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17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18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19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20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21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23" name="Conector angular 22"/>
          <p:cNvCxnSpPr>
            <a:endCxn id="17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endCxn id="19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endCxn id="16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22" idx="0"/>
            <a:endCxn id="16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16" idx="0"/>
            <a:endCxn id="14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4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17648281"/>
              </p:ext>
            </p:extLst>
          </p:nvPr>
        </p:nvGraphicFramePr>
        <p:xfrm>
          <a:off x="632860" y="1765450"/>
          <a:ext cx="7958165" cy="397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10989"/>
              </p:ext>
            </p:extLst>
          </p:nvPr>
        </p:nvGraphicFramePr>
        <p:xfrm>
          <a:off x="866274" y="1527978"/>
          <a:ext cx="7724752" cy="463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587"/>
                <a:gridCol w="1611588"/>
                <a:gridCol w="1543197"/>
                <a:gridCol w="1795867"/>
                <a:gridCol w="1283513"/>
              </a:tblGrid>
              <a:tr h="9625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ANUAL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2020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CUMPLIMIENTO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RESULTADO EN BASE AL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PORCENTAJE 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POR 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3306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8.81%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5.09%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57.79%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8.65%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5.21%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Procesos y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Tecnología.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7.30%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56.15%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Aprendizaje y Crecimiento.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45%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22.36%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16.16%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72.27%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560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52.82%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29.01%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spc="4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54.91%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568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285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Museo Sans 300</vt:lpstr>
      <vt:lpstr>PMingLiU</vt:lpstr>
      <vt:lpstr>Times New Roman</vt:lpstr>
      <vt:lpstr>Tema de Office</vt:lpstr>
      <vt:lpstr>Presentación de PowerPoint</vt:lpstr>
      <vt:lpstr>INFORME DE SEGUIMIENTO PLAN ANUAL OPERATIVO SEGUNDO TRIMESTRE 2020  </vt:lpstr>
      <vt:lpstr>GENERALIDADES</vt:lpstr>
      <vt:lpstr>MAPA ESTRATÉGICO DE CORSAIN 2020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19</cp:revision>
  <cp:lastPrinted>2019-12-18T17:42:50Z</cp:lastPrinted>
  <dcterms:created xsi:type="dcterms:W3CDTF">2019-07-03T14:56:03Z</dcterms:created>
  <dcterms:modified xsi:type="dcterms:W3CDTF">2021-01-28T17:15:39Z</dcterms:modified>
</cp:coreProperties>
</file>