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0" r:id="rId33"/>
    <p:sldId id="289" r:id="rId34"/>
    <p:sldId id="290" r:id="rId35"/>
    <p:sldId id="291" r:id="rId36"/>
    <p:sldId id="292" r:id="rId37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4445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62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332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50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0404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7069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81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8221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6267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7190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6311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47B3D-4558-5443-A0A2-A01F0DDEF6D4}" type="datetimeFigureOut">
              <a:rPr lang="es-ES" smtClean="0"/>
              <a:t>13/04/2021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684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326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388659" y="1219018"/>
            <a:ext cx="243391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PRESIDENCIA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86659" y="2304401"/>
            <a:ext cx="7611035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Ejecutar las resoluciones de la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Asamblea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Gobernadores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y del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Consejo Directivo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así como la supervisión general y la coordinación de las actividades de la Corporación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Presidenta : Lic. Violeta Isabel Saca.</a:t>
            </a: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Hombres: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4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866629"/>
              </p:ext>
            </p:extLst>
          </p:nvPr>
        </p:nvGraphicFramePr>
        <p:xfrm>
          <a:off x="3309312" y="1134105"/>
          <a:ext cx="2642309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2309"/>
              </a:tblGrid>
              <a:tr h="4361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SV" sz="2400" dirty="0" smtClean="0">
                          <a:solidFill>
                            <a:schemeClr val="tx1"/>
                          </a:solidFill>
                          <a:effectLst/>
                          <a:latin typeface="Bembo Std" panose="02020605060306020A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ASESORIA</a:t>
                      </a:r>
                      <a:endParaRPr lang="es-SV" sz="2400" dirty="0">
                        <a:solidFill>
                          <a:schemeClr val="tx1"/>
                        </a:solidFill>
                        <a:effectLst/>
                        <a:latin typeface="Bembo Std" panose="02020605060306020A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894230" y="2349864"/>
            <a:ext cx="7678269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Asesorar a la  Presidencia, en temas 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estratégicos, </a:t>
            </a:r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técnicos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, jurídicos y legales </a:t>
            </a:r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con la finalidad de cumplir con los objetivos estratégicos y metas propuestas por la Corporación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s-SV" spc="-15" dirty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2</a:t>
            </a: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05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960766"/>
              </p:ext>
            </p:extLst>
          </p:nvPr>
        </p:nvGraphicFramePr>
        <p:xfrm>
          <a:off x="2133600" y="1107487"/>
          <a:ext cx="5438274" cy="502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3827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SV" sz="2200" b="1" kern="1200" dirty="0" smtClean="0">
                          <a:solidFill>
                            <a:schemeClr val="tx1"/>
                          </a:solidFill>
                          <a:effectLst/>
                          <a:latin typeface="Bembo Std" panose="02020605060306020A03" pitchFamily="18" charset="0"/>
                          <a:ea typeface="+mn-ea"/>
                          <a:cs typeface="+mn-cs"/>
                        </a:rPr>
                        <a:t>OFICIALIA DE CUMPLIMIENTO</a:t>
                      </a:r>
                      <a:endParaRPr lang="es-SV" sz="2200" dirty="0">
                        <a:solidFill>
                          <a:schemeClr val="tx1"/>
                        </a:solidFill>
                        <a:effectLst/>
                        <a:latin typeface="Bembo Std" panose="02020605060306020A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260193"/>
              </p:ext>
            </p:extLst>
          </p:nvPr>
        </p:nvGraphicFramePr>
        <p:xfrm>
          <a:off x="757238" y="2508299"/>
          <a:ext cx="7539598" cy="2773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39598"/>
              </a:tblGrid>
              <a:tr h="94759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Planificar, dirigir y supervisar el proceso de control enfocado a la prevención del lavado de dinero y activos, así como del fraude interno y externo</a:t>
                      </a:r>
                      <a:r>
                        <a:rPr lang="es-SV" sz="1800" b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1800" b="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Oficial de Cumplimiento:</a:t>
                      </a:r>
                      <a:r>
                        <a:rPr lang="es-SV" sz="1800" b="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Lic. </a:t>
                      </a:r>
                      <a:r>
                        <a:rPr lang="es-ES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</a:rPr>
                        <a:t>Héctor José Velásquez Aguilar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800" b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</a:endParaRPr>
                    </a:p>
                    <a:p>
                      <a:pPr marL="0" indent="0" algn="just">
                        <a:lnSpc>
                          <a:spcPct val="150000"/>
                        </a:lnSpc>
                      </a:pPr>
                      <a:r>
                        <a:rPr lang="es-SV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Hombres:  1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SV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Total de funcionarios: 1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2000" b="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049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391150"/>
              </p:ext>
            </p:extLst>
          </p:nvPr>
        </p:nvGraphicFramePr>
        <p:xfrm>
          <a:off x="1608930" y="756477"/>
          <a:ext cx="5849470" cy="91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4947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SV" sz="2000" b="1" kern="1200" dirty="0" smtClean="0">
                          <a:solidFill>
                            <a:schemeClr val="tx1"/>
                          </a:solidFill>
                          <a:effectLst/>
                          <a:latin typeface="Bembo Std" panose="02020605060306020A03" pitchFamily="18" charset="0"/>
                          <a:ea typeface="+mn-ea"/>
                          <a:cs typeface="+mn-cs"/>
                        </a:rPr>
                        <a:t>DEPARTAMENTO DE TECNOLOGÍA DE LA INFORMACIÓN </a:t>
                      </a:r>
                      <a:endParaRPr lang="es-SV" sz="2000" dirty="0">
                        <a:solidFill>
                          <a:schemeClr val="tx1"/>
                        </a:solidFill>
                        <a:effectLst/>
                        <a:latin typeface="Bembo Std" panose="02020605060306020A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786628"/>
              </p:ext>
            </p:extLst>
          </p:nvPr>
        </p:nvGraphicFramePr>
        <p:xfrm>
          <a:off x="657726" y="2040719"/>
          <a:ext cx="7908758" cy="3703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08758"/>
              </a:tblGrid>
              <a:tr h="94759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Administrar los recursos tecnológicos de la Corporación, controlar los entornos de trabajo en los equipos, servidores y revisar políticas de seguridad y planes de trabajo, a fin de  garantizar la disponibilidad, confiabilidad, seguridad y la privacidad de la información que se procesa en las diferentes áreas. Proponer y proveer soluciones o herramientas informáticas que faciliten la consecución de los objetivos institucionales.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1800" b="0" kern="120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Jefe del Departamento de Tecnología</a:t>
                      </a:r>
                      <a:r>
                        <a:rPr lang="es-SV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de la Información : Lic. Jorge Armando García Quintanilla.</a:t>
                      </a:r>
                      <a:r>
                        <a:rPr lang="es-ES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</a:rPr>
                        <a:t>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800" b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  <a:ea typeface="Calibri" panose="020F0502020204030204" pitchFamily="34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Hombres:  6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Total de funcionarios y empleados: 6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1800" b="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672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45820" y="801204"/>
            <a:ext cx="69837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GERENCIA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FINANCIERA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13348" y="1534414"/>
            <a:ext cx="8357937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Administrar, evaluar y supervisar la gestión financiera y contable de la Corporación, en cumplimiento a lo dispuesto por la Ley AFI y su Reglamento, Manuales, Políticas y Normas Técnicas de la Contabilidad Gubernamental vigentes y establecidas por el Ministerio de Hacienda y los lineamientos emanados por la Dirección Superior; así como la dirección, coordinación y control eficiente de las in</a:t>
            </a:r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versiones que posee la Corporación, efectuando las gestiones necesarias para la obtención de nuevas inversiones en el marco de la normativa legal vigente, efectuando los análisis y evaluaciones correspondientes, sobre su viabilidad y rendimiento. </a:t>
            </a:r>
            <a:endParaRPr lang="es-SV" spc="-15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Gerente </a:t>
            </a:r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Financiero: </a:t>
            </a:r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Lic. Marcos Antonio Alvarado</a:t>
            </a: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1</a:t>
            </a: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90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77733" y="987556"/>
            <a:ext cx="63173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FINANCIERA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INSTITUCIONAL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86091" y="1928357"/>
            <a:ext cx="7476564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Coordinar, integrar y supervisar las actividades y funciones que realizan las áreas de presupuesto, tesorería, contabilidad y costos, relacionadas con la gestión financiera institucional, velando por el cumplimiento de la normativa financiera, contable y técnica vigente aplicable a la Corporación. 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Jefe de la Unidad Financiera Institucional: Lic. María Gladis Erazo de Estrada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4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6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91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778043" y="1164523"/>
            <a:ext cx="75342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PROYECTOS E INVERSIONES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632955" y="2176244"/>
            <a:ext cx="7879977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Lograr el desarrollo de nuevos proyectos de inversión, garantizando su viabilidad técnica y económica, así como</a:t>
            </a:r>
            <a:r>
              <a:rPr lang="es-SV" spc="-15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 administrar la cartera de créditos de los diferentes ingenios y dar seguimiento a las inversiones de CORSAIN con el propósito de garantizar la recuperación de las mismas</a:t>
            </a:r>
            <a:r>
              <a:rPr lang="es-SV" spc="-15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SV" spc="-15" dirty="0">
              <a:solidFill>
                <a:srgbClr val="000000"/>
              </a:solidFill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SV" spc="-15" dirty="0" smtClean="0">
                <a:solidFill>
                  <a:srgbClr val="000000"/>
                </a:solidFill>
                <a:latin typeface="Museo Sans 300" panose="02000000000000000000" pitchFamily="50" charset="0"/>
                <a:cs typeface="Arial" panose="020B0604020202020204" pitchFamily="34" charset="0"/>
              </a:rPr>
              <a:t>Jefe del Departamento de Proyectos e Inversiones: Ing. Ramon Arístides Herrera Coello.</a:t>
            </a:r>
          </a:p>
          <a:p>
            <a:pPr algn="just"/>
            <a:endParaRPr lang="es-SV" spc="-15" dirty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 smtClean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3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91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25442" y="1185284"/>
            <a:ext cx="35189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GERENCIA GENERAL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2487" y="2172706"/>
            <a:ext cx="7664822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Propiciar y coordinar el funcionamiento eficaz de todas las dependencias de la Corporación,  velando por los cumplimientos de las políticas y directrices emitidas por el Consejo Directivo y la Presidencia, así como verificar el cumplimiento del  Plan Quinquenal y Plan Anual Operativo de la Institución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Gerente General: Lic. Danilo Oswaldo Ramos 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 y empleados: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0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77470" y="1089504"/>
            <a:ext cx="693868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>
                <a:latin typeface="Bembo Std" panose="02020605060306020A03" pitchFamily="18" charset="0"/>
              </a:rPr>
              <a:t>UNIDAD DE ADQUISICIONES Y CONTRATACIONES INSTITUCIONAL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71201" y="2349170"/>
            <a:ext cx="7664822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Planificar, coordinar y ejecutar las actividades relacionadas a la gestión de procesos de adquisiciones y contrataciones de bienes, obras y servicios, en concordancia con la Ley de Adquisiciones y Contrataciones de la Administración Pública - LACAP y otra normativa legal vigente, requeridos para el normal desarrollo de las operaciones de CORSAIN</a:t>
            </a:r>
            <a:r>
              <a:rPr lang="es-SV" dirty="0" smtClean="0">
                <a:latin typeface="Museo Sans 300" panose="02000000000000000000" pitchFamily="50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Jefe de la UACI: </a:t>
            </a:r>
            <a:r>
              <a:rPr lang="es-ES" dirty="0">
                <a:latin typeface="Museo Sans 300" panose="02000000000000000000" pitchFamily="50" charset="0"/>
              </a:rPr>
              <a:t>José Walter Eduardo Albayeros Álvarez </a:t>
            </a:r>
            <a:r>
              <a:rPr lang="es-ES" dirty="0" smtClean="0">
                <a:latin typeface="Museo Sans 300" panose="02000000000000000000" pitchFamily="50" charset="0"/>
              </a:rPr>
              <a:t> </a:t>
            </a: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28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121398" y="900301"/>
            <a:ext cx="486703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COMUNICACIONES 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60613" y="1927793"/>
            <a:ext cx="7557246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Planificar y coordinar  la  comunicación interna y externa de la Corporación, con la finalidad de  mantener informados a la  Corporación y al público en general sobre acciones estratégicas y el quehacer institucional, incluyendo la gestión de la comunicación corporativa, las relaciones con los medios, la imagen y las relaciones internas, en aras de promover la transparencia de la gestión</a:t>
            </a:r>
            <a:r>
              <a:rPr lang="es-ES_tradnl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ES_tradnl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ES_tradnl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Coordinador de la Unidad de Comunicaciones: Lic. Miguel Federico Castillo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76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79307" y="762259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ASAMBLEA DE GOBERNADORES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98044" y="1502688"/>
            <a:ext cx="8386763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Su función principal, regulada por la Ley Orgánica de la Corporación Salvadoreña de Inversiones, consiste básicamente en determinar las políticas generales de la Corporación para el desarrollo de sus funciones y el cumplimiento de sus objetivos, en armonía de las políticas del Estado, autorizar la emisión de títulos valores, establecer la política que la Corporación deberá seguir en la venta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las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acciones que a ella pertenezcan, aprobar sus planes sectoriales y sus planes Estratégicos, anuales operativos y los mecanismos que permitan evaluarlos, aprobar el presupuesto de la Corporación y ejercer las demás atribuciones que la Ley le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señale.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ES" dirty="0" smtClean="0">
                <a:latin typeface="Museo Sans 300" panose="02000000000000000000" pitchFamily="50" charset="0"/>
              </a:rPr>
              <a:t>Presidente (a)  </a:t>
            </a:r>
            <a:r>
              <a:rPr lang="es-ES" dirty="0">
                <a:latin typeface="Museo Sans 300" panose="02000000000000000000" pitchFamily="50" charset="0"/>
              </a:rPr>
              <a:t>de la Asamblea de </a:t>
            </a:r>
            <a:r>
              <a:rPr lang="es-ES" dirty="0" smtClean="0">
                <a:latin typeface="Museo Sans 300" panose="02000000000000000000" pitchFamily="50" charset="0"/>
              </a:rPr>
              <a:t>Gobernadores: Lic. Maria Luis </a:t>
            </a:r>
            <a:r>
              <a:rPr lang="es-ES" dirty="0" err="1" smtClean="0">
                <a:latin typeface="Museo Sans 300" panose="02000000000000000000" pitchFamily="50" charset="0"/>
              </a:rPr>
              <a:t>Hayem</a:t>
            </a:r>
            <a:r>
              <a:rPr lang="es-ES" dirty="0" smtClean="0">
                <a:latin typeface="Museo Sans 300" panose="02000000000000000000" pitchFamily="50" charset="0"/>
              </a:rPr>
              <a:t> Breve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.</a:t>
            </a:r>
          </a:p>
          <a:p>
            <a:pPr marL="1071563" indent="100013"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marL="1071563" indent="100013"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marL="1171575"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	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17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71806" y="1074151"/>
            <a:ext cx="587636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ACCESO DE LA INFORMACIÓN PÚBLICA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71513" y="2165810"/>
            <a:ext cx="777240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Servir de enlace entre la Corporación y la ciudadanía a fin de dar a conocer de manera transparente el quehacer de la Institución, cumpliendo los contenidos especificados en la Ley de Acceso a la Información Pública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Oficial de Información: Adyni Arleht Pocasangre Crespin</a:t>
            </a:r>
            <a:endParaRPr lang="es-ES" dirty="0" smtClean="0">
              <a:latin typeface="Museo Sans 300" panose="02000000000000000000" pitchFamily="50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1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45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23359" y="932857"/>
            <a:ext cx="35502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RIESGOS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32430" y="1921912"/>
            <a:ext cx="773205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Identificar y monitorear los riesgos de liquidez, mercado y operacional de la Corporación Salvadoreña de Inversiones, a través de metodologías y herramientas adecuadas en Gestión de Riesgos, y en cumplimiento con las leyes y regulaciones pertinentes a fin de contribuir a la estabilidad, rentabilidad y solvencia de la Corporación</a:t>
            </a: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solidFill>
                <a:srgbClr val="000000"/>
              </a:solidFill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cs typeface="Times New Roman" panose="02020603050405020304" pitchFamily="18" charset="0"/>
              </a:rPr>
              <a:t>Coordinador de la Unidad de Riesgos:  Ing. Pedro Orellana</a:t>
            </a:r>
          </a:p>
          <a:p>
            <a:pPr algn="just"/>
            <a:endParaRPr lang="es-SV" dirty="0">
              <a:solidFill>
                <a:srgbClr val="000000"/>
              </a:solidFill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1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58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015642" y="926723"/>
            <a:ext cx="35175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GÉNERO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58906" y="2136339"/>
            <a:ext cx="7875494" cy="4447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Impulsar  acciones encaminadas a la institucionalización del enfoque de igualdad de género en la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Corporación, incorporando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la transversalización de género en el quehacer Institucional, así como dar seguimiento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cumplimiento de la normativa legal aplicable </a:t>
            </a: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Coordinador de la Unidad de Género:  </a:t>
            </a:r>
            <a:r>
              <a:rPr lang="es-SV" dirty="0" err="1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Téc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 Frieda Esther Hidalgo (Ad-honorem)</a:t>
            </a:r>
          </a:p>
          <a:p>
            <a:pPr algn="just">
              <a:spcAft>
                <a:spcPts val="800"/>
              </a:spcAft>
            </a:pPr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spcAft>
                <a:spcPts val="800"/>
              </a:spcAft>
            </a:pP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95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27747" y="863243"/>
            <a:ext cx="61441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AMBIENTAL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INSTITUCIONAL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79989" y="2169800"/>
            <a:ext cx="780306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Contribuir a la Gestión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Ambiental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dentro de la Corporación, promoviendo y divulgando valores a fin de concientizar al personal para que en el desarrollo de sus funciones cuide del medio ambiente y los recursos naturales; sobre las normas ambientales aplicables y la importancia de cumplirlas. Y ser el vínculo entre la Corporación y el Ministerio de Medio Ambiente y Recursos Naturales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Coordinador de la Unidad Ambiental Institucional: Lic. Hugo Stanley Gonzalez Sánchez.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(Ad-honorem)</a:t>
            </a:r>
            <a:endParaRPr lang="es-SV" dirty="0" smtClean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01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20266" y="959279"/>
            <a:ext cx="3853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GERENCIA DE PUERTO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91672" y="1694944"/>
            <a:ext cx="789460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Planificar, Dirigir, Supervisar y Controlar la ejecución de las diferentes actividades de los Departamentos del Puerto según  los Objetivos Estratégicos y operativos  de la Corporación,  de acuerdo al marco regulatorio de la Ley Marítimo Portuaria, Tratados Internacionales y legislación Vigente con el fin de garantizar la prestación de servicios Marítimos Portuarios eficientes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Gerente de Puerto: Ing. </a:t>
            </a:r>
            <a:r>
              <a:rPr lang="es-ES" dirty="0" smtClean="0">
                <a:latin typeface="Museo Sans 300" panose="02000000000000000000" pitchFamily="50" charset="0"/>
              </a:rPr>
              <a:t>Leopoldo </a:t>
            </a:r>
            <a:r>
              <a:rPr lang="es-ES" dirty="0">
                <a:latin typeface="Museo Sans 300" panose="02000000000000000000" pitchFamily="50" charset="0"/>
              </a:rPr>
              <a:t>Zelaya Paz </a:t>
            </a:r>
            <a:endParaRPr lang="es-ES" dirty="0" smtClean="0">
              <a:latin typeface="Museo Sans 300" panose="02000000000000000000" pitchFamily="50" charset="0"/>
            </a:endParaRPr>
          </a:p>
          <a:p>
            <a:pPr marL="1071563" indent="100013" algn="just">
              <a:lnSpc>
                <a:spcPct val="150000"/>
              </a:lnSpc>
            </a:pPr>
            <a:endParaRPr lang="es-ES" dirty="0" smtClean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07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069578" y="967064"/>
            <a:ext cx="539808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DE OPERACIONES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73768" y="1669774"/>
            <a:ext cx="7940843" cy="4657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 y Supervisar  la ejecución de las diferentes actividades relacionadas a los servicios portuarios, reparación naval, mantenimiento de los  equipos portuarios, de varadero y el Mantenimiento de la Infraestructura de Puerto,  de acuerdo al Plan Quinquenal y el Plan Anual Operativo Institucional, dando cumplimiento al marco regulatorio de la Ley Marítimo Portuaria, Tratados Internacionales y legislación Vigente, con el fin de garantizar la prestación de servicios eficientes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Jefe del Departamento de Operaciones: Ing. </a:t>
            </a:r>
            <a:r>
              <a:rPr lang="es-ES" dirty="0">
                <a:latin typeface="Museo Sans 300" panose="02000000000000000000" pitchFamily="50" charset="0"/>
              </a:rPr>
              <a:t>Jose Rodrigo Ochoa </a:t>
            </a:r>
            <a:r>
              <a:rPr lang="es-ES" dirty="0" smtClean="0">
                <a:latin typeface="Museo Sans 300" panose="02000000000000000000" pitchFamily="50" charset="0"/>
              </a:rPr>
              <a:t>Guzmán </a:t>
            </a:r>
          </a:p>
          <a:p>
            <a:pPr algn="just">
              <a:spcAft>
                <a:spcPts val="800"/>
              </a:spcAft>
            </a:pPr>
            <a:endParaRPr lang="es-ES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15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14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21253" y="927667"/>
            <a:ext cx="60842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</a:t>
            </a:r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SEGURIDAD PORTUARIA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14608" y="2232591"/>
            <a:ext cx="74900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 y ejecutar los planes de protección portuaria, estableciendo normas y procedimientos, contemplados en el Código Internacional de Protección de Buques e Instalaciones Portuarias y otras leyes aplicables, para garantizar la seguridad física de las personas, los buques y de las instalaciones portuarias; así como también minimizar a cero accidentes de trabajo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Encargado de la Unidad de Seguridad Portuaria:  Ruben Hernández Díaz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63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101838" y="1052463"/>
            <a:ext cx="30187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</a:rPr>
              <a:t>GERENCIA LEGAL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04700" y="1867589"/>
            <a:ext cx="7637929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Asesorar en materia legal al Consejo Directivo, Presidencia, Gerencia General y demás funcionarios de CORSAIN que lo requieran, así como velar y cumplir con las leyes, decretos y reglamentos emitidos por el Estado y la Corporación, en la ejecución de operaciones internas y externas, para proteger y defender los bienes, documentos y valores de la misma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Gerente Legal: Lic. </a:t>
            </a:r>
            <a:r>
              <a:rPr lang="es-ES" dirty="0" smtClean="0">
                <a:latin typeface="Museo Sans 300" panose="02000000000000000000" pitchFamily="50" charset="0"/>
              </a:rPr>
              <a:t>Gustavo </a:t>
            </a:r>
            <a:r>
              <a:rPr lang="es-ES" dirty="0">
                <a:latin typeface="Museo Sans 300" panose="02000000000000000000" pitchFamily="50" charset="0"/>
              </a:rPr>
              <a:t>Armando Arévalo Amaya </a:t>
            </a:r>
            <a:endParaRPr lang="es-ES" dirty="0" smtClean="0">
              <a:latin typeface="Museo Sans 300" panose="02000000000000000000" pitchFamily="50" charset="0"/>
            </a:endParaRP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3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394054" y="880954"/>
            <a:ext cx="47874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GERENCIA ADMINISTRATIVA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32012" y="2094473"/>
            <a:ext cx="7853081" cy="4898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Administrar el recurso humano, los servicios generales, los activos fijos, así como la coordinación y seguimiento del Plan Estratégico y Plan Anual Operativo de la Corporación,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la mejora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 los procesos y procedimientos, que garanticen la eficiencia y eficacia administrativa de la Corporación, de acuerdo a las políticas establecidas por la Dirección Superior, en un clima de armonía laboral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800"/>
              </a:spcAft>
            </a:pPr>
            <a:r>
              <a:rPr lang="es-SV" dirty="0" smtClean="0">
                <a:effectLst/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Gerente Administrativa: Lic. Luz Marleny Arévalo Portillo</a:t>
            </a:r>
          </a:p>
          <a:p>
            <a:pPr algn="just">
              <a:spcAft>
                <a:spcPts val="800"/>
              </a:spcAft>
            </a:pP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30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07676" y="848380"/>
            <a:ext cx="732864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PLANIFICACIÓN ESTRATÉGICA </a:t>
            </a:r>
            <a:endParaRPr lang="es-SV" sz="2200" b="1" dirty="0" smtClean="0">
              <a:latin typeface="Bembo Std" panose="02020605060306020A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SV" sz="22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SEGUIMIENTO DE GESTIÓN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64097" y="2298354"/>
            <a:ext cx="7839634" cy="44832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spc="-15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 y organizar  la  elaboración de los Planes Institucionales, dando seguimiento al cumplimiento de objetivos y metas estratégicas establecidas  por la Corporación. Así como Elaborar los </a:t>
            </a:r>
            <a:r>
              <a:rPr lang="es-SV" spc="-15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instrumentos </a:t>
            </a:r>
            <a:r>
              <a:rPr lang="es-SV" spc="-15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técnicos administrativos  en coordinación con las unidades organizativas a fin de dar cumplimiento a la normativa legal establecida. </a:t>
            </a:r>
            <a:endParaRPr lang="es-SV" spc="-15" dirty="0" smtClean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es-SV" spc="-15" dirty="0" smtClean="0">
                <a:solidFill>
                  <a:srgbClr val="000000"/>
                </a:solidFill>
                <a:effectLst/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Coordinador de Planificación y Seguimiento de Gestión: Ing. José Arturo Perdomo Guerrero</a:t>
            </a:r>
          </a:p>
          <a:p>
            <a:pPr algn="just">
              <a:spcAft>
                <a:spcPts val="800"/>
              </a:spcAft>
            </a:pPr>
            <a:endParaRPr lang="es-SV" spc="-15" dirty="0" smtClean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Hombres:   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endParaRPr lang="es-SV" spc="-15" dirty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endParaRPr lang="es-SV" spc="-15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916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18510" y="881718"/>
            <a:ext cx="6943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 smtClean="0">
                <a:latin typeface="Bembo Std" panose="02020605060306020A03" pitchFamily="18" charset="0"/>
              </a:rPr>
              <a:t>AUDITORIA EXTERNA </a:t>
            </a:r>
            <a:endParaRPr lang="es-SV" sz="24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82003" y="1659942"/>
            <a:ext cx="8386763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es-SV" dirty="0" smtClean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</a:rPr>
              <a:t>Su </a:t>
            </a:r>
            <a:r>
              <a:rPr lang="es-SV" dirty="0">
                <a:latin typeface="Museo Sans 300" panose="02000000000000000000" pitchFamily="50" charset="0"/>
              </a:rPr>
              <a:t>función principal es la fiscalización de los Estados Financieros y el control interno de la Corporación según lo que prescriben las leyes aplicables. </a:t>
            </a:r>
          </a:p>
          <a:p>
            <a:pPr algn="just">
              <a:lnSpc>
                <a:spcPct val="150000"/>
              </a:lnSpc>
            </a:pP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No aplica.</a:t>
            </a:r>
          </a:p>
          <a:p>
            <a:pPr algn="just">
              <a:lnSpc>
                <a:spcPct val="150000"/>
              </a:lnSpc>
            </a:pP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endParaRPr lang="es-SV" sz="2000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90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786480" y="983578"/>
            <a:ext cx="41379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ACTIVO FIJO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8488" y="2002122"/>
            <a:ext cx="765137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solidFill>
                  <a:srgbClr val="1F497D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dministrar los activos institucionales de la Corporación a través del registro, verificación, codificación y valorización de los mismos en los controles auxiliares, dando cumplimiento a la normativa Gubernamental vigente, con el fin de mantener actualizada la información relacionada con los bienes de uso y los bienes de control administrativo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Encargado de Activo Fijo: Elí Gamaliel Guevara Fuentes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3761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98889" y="1265965"/>
            <a:ext cx="70466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PAGOS Y BIENESTAR LABORAL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47165" y="2484602"/>
            <a:ext cx="757069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Cancelar oportunamente los sueldos,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prestaciones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, beneficios y dietas así como propiciar el bienestar social y laboral del personal a través de programas de promoción e incentivos que contribuyan a su desarrollo integral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Coordinador de Pagos y Bienestar Laboral: Lic. </a:t>
            </a:r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Billy Ronaldo Gavarrete</a:t>
            </a:r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.</a:t>
            </a:r>
            <a:endParaRPr lang="es-SV" dirty="0" smtClean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empleados: 1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7188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55286" y="1360561"/>
            <a:ext cx="71962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 </a:t>
            </a:r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SEGURIDAD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OFICINAS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61317" y="2264675"/>
            <a:ext cx="758414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Verificar el cumplimiento de las medidas de protección a funcionarios, empleados y público en general que visita la Corporación, así como las medidas de salvaguarda de bienes e  instalaciones, realizando acciones que prevengan los actos delincuenciales en contra de la Corporación en base a los lineamientos generales emanados de la Dirección Superior de la Corporación y leyes aplicables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5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ES" dirty="0" smtClean="0">
              <a:latin typeface="Museo Sans 300" panose="02000000000000000000" pitchFamily="50" charset="0"/>
            </a:endParaRP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08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74876" y="472863"/>
            <a:ext cx="62663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ADMISIÓN Y DESARROLLO ORGANIZACIONAL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98821" y="1442316"/>
            <a:ext cx="819751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Realizar los procesos de reclutamiento e inducción del personal de nuevo ingreso de acuerdo a la normativa legal establecida y a los lineamientos de la Gerencia </a:t>
            </a:r>
            <a:r>
              <a:rPr lang="es-SV" dirty="0" smtClean="0">
                <a:latin typeface="Museo Sans 300" panose="02000000000000000000" pitchFamily="50" charset="0"/>
              </a:rPr>
              <a:t>Administrativa, </a:t>
            </a:r>
            <a:r>
              <a:rPr lang="es-SV" dirty="0">
                <a:latin typeface="Museo Sans 300" panose="02000000000000000000" pitchFamily="50" charset="0"/>
              </a:rPr>
              <a:t>con la finalidad  que la Corporación cuente con personal idóneo, así como llevar la administración, registro y </a:t>
            </a:r>
            <a:r>
              <a:rPr lang="es-SV" dirty="0" smtClean="0">
                <a:latin typeface="Museo Sans 300" panose="02000000000000000000" pitchFamily="50" charset="0"/>
              </a:rPr>
              <a:t>control </a:t>
            </a:r>
            <a:r>
              <a:rPr lang="es-SV" dirty="0">
                <a:latin typeface="Museo Sans 300" panose="02000000000000000000" pitchFamily="50" charset="0"/>
              </a:rPr>
              <a:t>de las pólizas de Seguro de Vida Colectivo y Médico Hospitalario. </a:t>
            </a:r>
            <a:r>
              <a:rPr lang="es-SV" dirty="0" smtClean="0">
                <a:latin typeface="Museo Sans 300" panose="02000000000000000000" pitchFamily="50" charset="0"/>
              </a:rPr>
              <a:t>Realizar </a:t>
            </a:r>
            <a:r>
              <a:rPr lang="es-SV" dirty="0">
                <a:latin typeface="Museo Sans 300" panose="02000000000000000000" pitchFamily="50" charset="0"/>
              </a:rPr>
              <a:t>los procesos de capacitación y formación del personal de acuerdo a las necesidades </a:t>
            </a:r>
            <a:r>
              <a:rPr lang="es-SV" dirty="0" smtClean="0">
                <a:latin typeface="Museo Sans 300" panose="02000000000000000000" pitchFamily="50" charset="0"/>
              </a:rPr>
              <a:t>de </a:t>
            </a:r>
            <a:r>
              <a:rPr lang="es-SV" dirty="0">
                <a:latin typeface="Museo Sans 300" panose="02000000000000000000" pitchFamily="50" charset="0"/>
              </a:rPr>
              <a:t>cada área, con la  finalidad que la Corporación cuente con el personal </a:t>
            </a:r>
            <a:r>
              <a:rPr lang="es-SV" dirty="0" smtClean="0">
                <a:latin typeface="Museo Sans 300" panose="02000000000000000000" pitchFamily="50" charset="0"/>
              </a:rPr>
              <a:t>competente </a:t>
            </a:r>
            <a:r>
              <a:rPr lang="es-SV" dirty="0">
                <a:latin typeface="Museo Sans 300" panose="02000000000000000000" pitchFamily="50" charset="0"/>
              </a:rPr>
              <a:t>en las diferentes áreas de trabajo, para una mayor productividad y mejora de procesos. </a:t>
            </a: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Coordinadora de Admisión y Desarrollo Organizacional: Lic. Silvia Celina Flores de Ascencio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empleados: 1</a:t>
            </a: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3213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07177" y="866292"/>
            <a:ext cx="614642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GESTION DOCUMENTAL </a:t>
            </a:r>
          </a:p>
          <a:p>
            <a:pPr algn="ctr"/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 ARCHIVO 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41684" y="2060028"/>
            <a:ext cx="794084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SV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Conservar y administrar el Archivo Central de la Corporación Salvadoreña de Inversiones de acuerdo a la Ley del Archivo General de la Nación y la Ley de Acceso a la Información Pública, a fin de garantizar el oportuno resguardo de todos los documentos de la Corporación y responder de manera eficaz y eficiente a las necesidades de información de la Corporación.  Así como monitorear el trabajo de digitalización realizado</a:t>
            </a: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.</a:t>
            </a:r>
          </a:p>
          <a:p>
            <a:pPr algn="just">
              <a:spcAft>
                <a:spcPts val="0"/>
              </a:spcAft>
            </a:pPr>
            <a:endParaRPr lang="es-SV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Oficial de Gestión documental: </a:t>
            </a:r>
            <a:r>
              <a:rPr lang="es-SV" dirty="0" err="1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Téc</a:t>
            </a: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. Omar Baltazar Cea Orellana.</a:t>
            </a:r>
          </a:p>
          <a:p>
            <a:pPr algn="just">
              <a:spcAft>
                <a:spcPts val="0"/>
              </a:spcAft>
            </a:pPr>
            <a:endParaRPr lang="es-SV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empleados: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es-SV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1282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43683" y="1111026"/>
            <a:ext cx="587135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ADMINISTRATIVA DE PUERTO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18147" y="1931691"/>
            <a:ext cx="7587916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Coordinar y supervisar las funciones de Activo Fijo y Bodega,  Servicios Generales de Puerto, liquidación,  promoción de servicios portuarios y el control de estadísticas. Así como la administración de personal, definiendo criterios administrativos para que todo el personal de Puerto cumpla lo establecido en la normativa vigente y los lineamiento emanados por la Administración superior. </a:t>
            </a:r>
            <a:endParaRPr lang="es-SV" spc="-15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Coordinador Administrativo: </a:t>
            </a:r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Ing. Luis Humberto Quintanilla.</a:t>
            </a:r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4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9074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71800" y="1051537"/>
            <a:ext cx="72399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DE SERVICIOS GENERALES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92310" y="1789458"/>
            <a:ext cx="7651377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Gestionar  los servicios de mantenimiento de las instalaciones físicas, equipo de transporte, sistema eléctrico y de aire acondicionado, equipos de impresión y fotocopiado y coordinar la prestación del servicio de limpieza, transporte, comunicaciones telefónicas  y mensajería, así como brindar a la Corporación los  suministros de papelería útiles y materiales,  atendiendo la normativa correspondiente, a fin de que las instalaciones, sistemas y equipos funcionen eficientemente en Oficina Central de la Corporación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Jefe del Departamento de Servicios Generales: José Baudilio Hernández Franco</a:t>
            </a: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10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129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76765" y="635497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CONSEJO DIRECTIVO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84634" y="1414799"/>
            <a:ext cx="8386763" cy="672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Sus funciones principales, reguladas por la Ley Orgánica de CORSAIN, consisten en proponer, a consideración y aprobación de la Asamblea de Gobernadores, los planes anuales operativos, el presupuesto del ejercicio y sus modificaciones, evaluar periódicamente la ejecución de los planes anuales operativos, establecer la estructura administrativa de la Corporación; designar, de entre sus miembros, los Directores que integrarán los Comités especiales que juzgue conveniente establecer, aprobar el Reglamento de Trabajo y manuales de operación interna, y ejercer las demás funciones y facultades que le correspondan de acuerdo con la Ley, los Reglamentos y disposiciones aplicables.</a:t>
            </a: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Directora </a:t>
            </a:r>
            <a:r>
              <a:rPr lang="es-SV" dirty="0">
                <a:latin typeface="Museo Sans 300" panose="02000000000000000000" pitchFamily="50" charset="0"/>
              </a:rPr>
              <a:t>Presidenta de CORSAIN y Secretaria de la Asamblea de Gobernadores: Lic. Violeta Isabel Saca.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marL="1071563" indent="100013"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marL="1171575"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	     	    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8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</a:rPr>
              <a:t> </a:t>
            </a:r>
            <a:endParaRPr lang="es-SV" sz="2000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97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82679" y="636332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AUDITORIA 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98045" y="1772237"/>
            <a:ext cx="8386763" cy="4447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El Comité de Auditoria es un organismo de apoyo a la Máxima Autoridad para el cumplimiento de sus </a:t>
            </a:r>
            <a:r>
              <a:rPr lang="es-SV" dirty="0" smtClean="0">
                <a:latin typeface="Museo Sans 300" panose="02000000000000000000" pitchFamily="50" charset="0"/>
              </a:rPr>
              <a:t>responsabilidades.</a:t>
            </a: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El </a:t>
            </a:r>
            <a:r>
              <a:rPr lang="es-SV" dirty="0">
                <a:latin typeface="Museo Sans 300" panose="02000000000000000000" pitchFamily="50" charset="0"/>
              </a:rPr>
              <a:t>Comité </a:t>
            </a:r>
            <a:r>
              <a:rPr lang="es-SV" dirty="0" smtClean="0">
                <a:latin typeface="Museo Sans 300" panose="02000000000000000000" pitchFamily="50" charset="0"/>
              </a:rPr>
              <a:t>promoverá </a:t>
            </a:r>
            <a:r>
              <a:rPr lang="es-SV" dirty="0">
                <a:latin typeface="Museo Sans 300" panose="02000000000000000000" pitchFamily="50" charset="0"/>
              </a:rPr>
              <a:t>el mejoramiento de los sistemas de control interno aplicados a los procesos claves y de apoyo relevantes para el manejo de los recursos y la gestión de resultados.</a:t>
            </a: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38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16623" y="812796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RIESGOS  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16623" y="1793942"/>
            <a:ext cx="7894685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El Comité de Riesgos es un órgano de apoyo al Consejo Directivo de la Corporación para la administración de Riesgos de CORSAIN, lo que contribuirá a su estabilidad, rentabilidad y solvencia.</a:t>
            </a:r>
          </a:p>
          <a:p>
            <a:pPr algn="just"/>
            <a:r>
              <a:rPr lang="es-SV" dirty="0">
                <a:latin typeface="Museo Sans 300" panose="02000000000000000000" pitchFamily="50" charset="0"/>
              </a:rPr>
              <a:t>Asimismo es responsabilidad del Comité de Riesgos asegurar que CORSAIN esté cumpliendo con las Leyes y regulaciones pertinentes, velar porque se mantengan los controles efectivos para identificar, medir, monitorear, limitar y revelar los riesgos a que se encuentre expuesta la Corporación en la realización de sus </a:t>
            </a:r>
            <a:r>
              <a:rPr lang="es-SV" dirty="0" smtClean="0">
                <a:latin typeface="Museo Sans 300" panose="02000000000000000000" pitchFamily="50" charset="0"/>
              </a:rPr>
              <a:t>operaciones.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4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4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71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07266" y="992561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INVERSIONES  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0233" y="1922816"/>
            <a:ext cx="7668126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>
                <a:latin typeface="Museo Sans 300" panose="02000000000000000000" pitchFamily="50" charset="0"/>
              </a:rPr>
              <a:t>Promover y recomendar las políticas y las Normas para planear las estrategias de inversión, que permitan optimizar los rendimientos de las disponibilidades f</a:t>
            </a:r>
            <a:r>
              <a:rPr lang="es-MX" dirty="0" smtClean="0">
                <a:latin typeface="Museo Sans 300" panose="02000000000000000000" pitchFamily="50" charset="0"/>
              </a:rPr>
              <a:t>inancieras</a:t>
            </a:r>
            <a:r>
              <a:rPr lang="es-MX" dirty="0">
                <a:latin typeface="Museo Sans 300" panose="02000000000000000000" pitchFamily="50" charset="0"/>
              </a:rPr>
              <a:t>, todo con apego a las leyes, reglamentos, acuerdos y lineamientos de la </a:t>
            </a:r>
            <a:r>
              <a:rPr lang="es-MX" dirty="0" smtClean="0">
                <a:latin typeface="Museo Sans 300" panose="02000000000000000000" pitchFamily="50" charset="0"/>
              </a:rPr>
              <a:t>materia.</a:t>
            </a:r>
            <a:endParaRPr lang="es-SV" dirty="0">
              <a:latin typeface="Museo Sans 300" panose="02000000000000000000" pitchFamily="50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4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4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13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231854" y="1281317"/>
            <a:ext cx="69437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</a:t>
            </a:r>
            <a:r>
              <a:rPr lang="es-US" sz="2000" b="1" dirty="0" smtClean="0">
                <a:latin typeface="Bembo Std" panose="02020605060306020A03" pitchFamily="18" charset="0"/>
              </a:rPr>
              <a:t>COMITÉ DE PREVENCIÓN DE LAVADO DE DINERO Y DE ACTIVOS</a:t>
            </a:r>
            <a:r>
              <a:rPr lang="es-SV" sz="2000" b="1" dirty="0" smtClean="0">
                <a:latin typeface="Bembo Std" panose="02020605060306020A03" pitchFamily="18" charset="0"/>
              </a:rPr>
              <a:t>  </a:t>
            </a:r>
            <a:endParaRPr lang="es-SV" sz="20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0233" y="2580541"/>
            <a:ext cx="7668126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>
                <a:latin typeface="Museo Sans 300" panose="02000000000000000000" pitchFamily="50" charset="0"/>
              </a:rPr>
              <a:t>Prevenir, detectar, controlar y reportar operaciones en las que se sospeche se pretenda legitimar movimientos de dinero de origen ilícito. </a:t>
            </a:r>
            <a:endParaRPr lang="es-US" dirty="0">
              <a:latin typeface="Museo Sans 300" panose="02000000000000000000" pitchFamily="50" charset="0"/>
            </a:endParaRPr>
          </a:p>
          <a:p>
            <a:pPr algn="just"/>
            <a:endParaRPr lang="es-US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US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5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5</a:t>
            </a:r>
          </a:p>
          <a:p>
            <a:pPr algn="just"/>
            <a:endParaRPr lang="es-US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25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16112" y="1095633"/>
            <a:ext cx="344838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AUDITORIA INTERNA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66483" y="2136339"/>
            <a:ext cx="7651376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Dar un servicio de asesoría constructiva, de prevención y protección a la administración, para alcanzar metas y objetivos, con la mayor eficiencia, economía y eficacia, proporcionando en forma oportuna información, análisis, evaluaciones, comentarios y recomendaciones pertinentes sobre las operaciones que la Corporación realiza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Auditora Interna: Lic. </a:t>
            </a:r>
            <a:r>
              <a:rPr lang="es-ES" dirty="0" smtClean="0">
                <a:latin typeface="Museo Sans 300" panose="02000000000000000000" pitchFamily="50" charset="0"/>
              </a:rPr>
              <a:t>Ana </a:t>
            </a:r>
            <a:r>
              <a:rPr lang="es-ES" dirty="0">
                <a:latin typeface="Museo Sans 300" panose="02000000000000000000" pitchFamily="50" charset="0"/>
              </a:rPr>
              <a:t>Orietta Burgos de </a:t>
            </a:r>
            <a:r>
              <a:rPr lang="es-ES" dirty="0" smtClean="0">
                <a:latin typeface="Museo Sans 300" panose="02000000000000000000" pitchFamily="50" charset="0"/>
              </a:rPr>
              <a:t>Martinez</a:t>
            </a:r>
          </a:p>
          <a:p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2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 y empleados: 3</a:t>
            </a:r>
          </a:p>
          <a:p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19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675</TotalTime>
  <Words>2784</Words>
  <Application>Microsoft Office PowerPoint</Application>
  <PresentationFormat>Presentación en pantalla (4:3)</PresentationFormat>
  <Paragraphs>288</Paragraphs>
  <Slides>36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36</vt:i4>
      </vt:variant>
    </vt:vector>
  </HeadingPairs>
  <TitlesOfParts>
    <vt:vector size="42" baseType="lpstr">
      <vt:lpstr>Arial</vt:lpstr>
      <vt:lpstr>Bembo Std</vt:lpstr>
      <vt:lpstr>Calibri</vt:lpstr>
      <vt:lpstr>Museo Sans 300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CORSAIN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Amilcar Peraza</dc:creator>
  <cp:lastModifiedBy>Luz Marleny Arevalo</cp:lastModifiedBy>
  <cp:revision>37</cp:revision>
  <dcterms:created xsi:type="dcterms:W3CDTF">2019-07-03T14:56:03Z</dcterms:created>
  <dcterms:modified xsi:type="dcterms:W3CDTF">2021-04-13T16:37:00Z</dcterms:modified>
</cp:coreProperties>
</file>