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4" r:id="rId4"/>
    <p:sldId id="265" r:id="rId5"/>
    <p:sldId id="258" r:id="rId6"/>
    <p:sldId id="259" r:id="rId7"/>
    <p:sldId id="266" r:id="rId8"/>
    <p:sldId id="283" r:id="rId9"/>
    <p:sldId id="273" r:id="rId10"/>
    <p:sldId id="284" r:id="rId11"/>
    <p:sldId id="276" r:id="rId12"/>
    <p:sldId id="277" r:id="rId13"/>
  </p:sldIdLst>
  <p:sldSz cx="9144000" cy="6858000" type="screen4x3"/>
  <p:notesSz cx="7019925" cy="930592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6069" y="0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38893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6069" y="8838893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C478C237-F9EF-4CA5-8A79-E8EE91E24E8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0911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6069" y="0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4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2308" y="4477826"/>
            <a:ext cx="5615310" cy="3665254"/>
          </a:xfrm>
          <a:prstGeom prst="rect">
            <a:avLst/>
          </a:prstGeom>
        </p:spPr>
        <p:txBody>
          <a:bodyPr vert="horz" lIns="90800" tIns="45400" rIns="90800" bIns="4540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38893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6069" y="8838893"/>
            <a:ext cx="3042282" cy="467032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732C3A27-E4AE-46C2-AA78-0C98213E990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63347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C3A27-E4AE-46C2-AA78-0C98213E990E}" type="slidenum">
              <a:rPr lang="es-SV" smtClean="0"/>
              <a:t>6</a:t>
            </a:fld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4926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961311"/>
            <a:ext cx="8229600" cy="630834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ANUAL OPERATIVO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2021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6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94159"/>
              </p:ext>
            </p:extLst>
          </p:nvPr>
        </p:nvGraphicFramePr>
        <p:xfrm>
          <a:off x="1026695" y="1827878"/>
          <a:ext cx="7651395" cy="417697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32315"/>
                <a:gridCol w="2666296"/>
                <a:gridCol w="2152784"/>
              </a:tblGrid>
              <a:tr h="4708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Museo Sans 300" panose="02000000000000000000" pitchFamily="50" charset="0"/>
                        </a:rPr>
                        <a:t>P1. Actualizar la legislación y normativa operativa de la Corporación.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734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2917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Reforma</a:t>
                      </a:r>
                      <a:r>
                        <a:rPr lang="es-MX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 la Ley de Creación de CORSAIN</a:t>
                      </a:r>
                      <a:endParaRPr lang="es-SV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Propuesta de Decreto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presentada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Diciembre/2020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78606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Propuesta de Decreto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autorizada por Asamblea de Gobernadores</a:t>
                      </a:r>
                      <a:endParaRPr lang="es-SV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- Mayo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1050615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Propuesta</a:t>
                      </a:r>
                      <a:r>
                        <a:rPr lang="es-SV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 </a:t>
                      </a:r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Decreto remitido a la</a:t>
                      </a:r>
                      <a:r>
                        <a:rPr lang="es-SV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Secretaría Jurídica de la Presidencia 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Junio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703082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Seguimiento</a:t>
                      </a:r>
                      <a:r>
                        <a:rPr lang="es-SV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a Propuesta de Decreto remitido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Junio - Diciembre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4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235" y="375490"/>
            <a:ext cx="8229600" cy="580437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ANUAL OPERATIVO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2021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3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354021"/>
              </p:ext>
            </p:extLst>
          </p:nvPr>
        </p:nvGraphicFramePr>
        <p:xfrm>
          <a:off x="978566" y="1367876"/>
          <a:ext cx="7427495" cy="43350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80402"/>
                <a:gridCol w="2368315"/>
                <a:gridCol w="2478778"/>
              </a:tblGrid>
              <a:tr h="410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Museo Sans 300" panose="02000000000000000000" pitchFamily="50" charset="0"/>
                        </a:rPr>
                        <a:t>A1. Desarrollo de habilidades y competencias del personal</a:t>
                      </a: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 de la Corporación.</a:t>
                      </a:r>
                      <a:endParaRPr lang="es-ES" sz="1400" b="1" dirty="0" smtClean="0"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131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62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Desarrollo del Personal mediante capacitaciones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Ejecución del Plan de Capacitaciones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Enero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</a:tr>
              <a:tr h="458086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– Diciembre 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403283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personal en SYSO (oficinas y Puerto)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Planes de trabajo ejecutados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46622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Febrero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44905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Marzo -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632535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Seguimiento al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Sistema Institucional de Gestión Documental y Archivo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elaborado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Febrero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  <a:tr h="711987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Ejecución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del plan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Marzo - 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57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726" y="847510"/>
            <a:ext cx="8229600" cy="639461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ANUAL OPERATIVO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2021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3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20137"/>
              </p:ext>
            </p:extLst>
          </p:nvPr>
        </p:nvGraphicFramePr>
        <p:xfrm>
          <a:off x="327544" y="1780027"/>
          <a:ext cx="8338782" cy="41092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84033"/>
                <a:gridCol w="2462628"/>
                <a:gridCol w="2692121"/>
              </a:tblGrid>
              <a:tr h="4942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Museo Sans 300" panose="02000000000000000000" pitchFamily="50" charset="0"/>
                        </a:rPr>
                        <a:t>A2. Fomentar</a:t>
                      </a: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 la motivación, convivencia y comportamiento ético </a:t>
                      </a:r>
                      <a:endParaRPr lang="es-ES" sz="1400" b="1" dirty="0" smtClean="0"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14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959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Mejorar el ambiente de trabajo que permita la participación proactiva del personal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Seguimiento a plan. Evaluación</a:t>
                      </a:r>
                      <a:r>
                        <a:rPr lang="es-SV" sz="1100" u="none" strike="noStrike" baseline="0" dirty="0" smtClean="0">
                          <a:effectLst/>
                          <a:latin typeface="Museo Sans 300" panose="02000000000000000000" pitchFamily="50" charset="0"/>
                        </a:rPr>
                        <a:t> de Clima Organizacional – nota mínima del 80%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7847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Difundir </a:t>
                      </a:r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la Ley de Ética Gubernamental y su </a:t>
                      </a: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Reglamento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Capacitación  8 horas impartida al  personal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Junio – Septiembre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8598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Difundir la Ley de Acceso a la Información Pública y su Reglamento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Una</a:t>
                      </a:r>
                      <a:r>
                        <a:rPr lang="es-SV" sz="1100" u="none" strike="noStrike" baseline="0" dirty="0" smtClean="0">
                          <a:effectLst/>
                          <a:latin typeface="Museo Sans 300" panose="02000000000000000000" pitchFamily="50" charset="0"/>
                        </a:rPr>
                        <a:t> c</a:t>
                      </a: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apacitación de la ley impartida al personal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Junio - Octubre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4299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Difundir la Ley Integral para una vida libre de violencia para las mujeres</a:t>
                      </a:r>
                      <a:endParaRPr lang="es-SV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 de trabajo ejecutado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Enero - Febrero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42990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Marzo -</a:t>
                      </a:r>
                      <a:r>
                        <a:rPr lang="es-SV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 Diciembre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9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2 Rectángulo"/>
          <p:cNvSpPr/>
          <p:nvPr/>
        </p:nvSpPr>
        <p:spPr>
          <a:xfrm>
            <a:off x="0" y="484020"/>
            <a:ext cx="9144000" cy="525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Bembo Std" panose="02020605060306020A03" pitchFamily="18" charset="0"/>
              </a:rPr>
              <a:t>VISIÓN, MISIÓN Y VALORES</a:t>
            </a:r>
            <a:endParaRPr lang="es-SV" sz="2000" b="1" dirty="0">
              <a:solidFill>
                <a:schemeClr val="tx1"/>
              </a:solidFill>
              <a:latin typeface="Bembo Std" panose="02020605060306020A03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79086" y="2166744"/>
            <a:ext cx="1511553" cy="52322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s-ES" altLang="es-SV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Misión:</a:t>
            </a:r>
            <a:endParaRPr lang="es-ES" alt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6" name="2 Rectángulo"/>
          <p:cNvSpPr>
            <a:spLocks noChangeArrowheads="1"/>
          </p:cNvSpPr>
          <p:nvPr/>
        </p:nvSpPr>
        <p:spPr bwMode="auto">
          <a:xfrm>
            <a:off x="2183886" y="2166744"/>
            <a:ext cx="6273894" cy="523220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s-ES" sz="1400" dirty="0">
                <a:latin typeface="Museo Sans 300" panose="02000000000000000000" pitchFamily="50" charset="0"/>
              </a:rPr>
              <a:t>Ser un instrumento del Estado para generar inversiones en diferentes actividades industriales que contribuyan al desarrollo del país.</a:t>
            </a: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auto">
          <a:xfrm>
            <a:off x="2183887" y="1177081"/>
            <a:ext cx="6273894" cy="738664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ES" sz="1400" dirty="0">
                <a:solidFill>
                  <a:schemeClr val="dk1"/>
                </a:solidFill>
                <a:latin typeface="Museo Sans 300" panose="02000000000000000000" pitchFamily="50" charset="0"/>
              </a:rPr>
              <a:t>Ser el referente de inversiones estatales y público privadas rentables, sostenibles y transparentes que generen desarrollo económico y social, en armonía con el medio ambiente. </a:t>
            </a:r>
            <a:endParaRPr lang="es-SV" sz="1400" dirty="0">
              <a:solidFill>
                <a:schemeClr val="dk1"/>
              </a:solidFill>
              <a:latin typeface="Museo Sans 300" panose="02000000000000000000" pitchFamily="50" charset="0"/>
            </a:endParaRPr>
          </a:p>
        </p:txBody>
      </p:sp>
      <p:graphicFrame>
        <p:nvGraphicFramePr>
          <p:cNvPr id="8" name="4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174992"/>
              </p:ext>
            </p:extLst>
          </p:nvPr>
        </p:nvGraphicFramePr>
        <p:xfrm>
          <a:off x="630350" y="2768434"/>
          <a:ext cx="8240934" cy="354375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92591"/>
                <a:gridCol w="6448343"/>
              </a:tblGrid>
              <a:tr h="39738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800" dirty="0" smtClean="0">
                          <a:latin typeface="Museo Sans 300" panose="02000000000000000000" pitchFamily="50" charset="0"/>
                        </a:rPr>
                        <a:t>VALORES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Trabajo en Equipo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Realizar actividades en forma conjunta, eficiente y con el compromiso de alcanzar un fin común.</a:t>
                      </a:r>
                      <a:endParaRPr lang="es-SV" sz="1500" dirty="0"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7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Eficiencia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Optimización</a:t>
                      </a:r>
                      <a:r>
                        <a:rPr lang="es-ES" sz="1500" kern="1200" baseline="0" dirty="0" smtClean="0">
                          <a:latin typeface="Museo Sans 300" panose="02000000000000000000" pitchFamily="50" charset="0"/>
                        </a:rPr>
                        <a:t> de tiempo y recursos para una mayor productividad.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Transparencia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Facilitar el acceso a la información a todas las partes interesadas que demuestren legitimo interés en materia de inversiones.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Confianza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Certeza que la Corporación actúa con honradez y sinceridad en el desarrollo de sus actividades.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Innovación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Capacidad de aportar soluciones proactivas para el alcance de los objetivos de la Corporación.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97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Integridad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 smtClean="0">
                          <a:latin typeface="Museo Sans 300" panose="02000000000000000000" pitchFamily="50" charset="0"/>
                        </a:rPr>
                        <a:t>Obrar con rectitud y probidad.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72333" y="1171645"/>
            <a:ext cx="1511553" cy="7440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SV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Visión:</a:t>
            </a:r>
            <a:endParaRPr lang="es-ES" alt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39947" y="624711"/>
            <a:ext cx="8229600" cy="700147"/>
          </a:xfrm>
        </p:spPr>
        <p:txBody>
          <a:bodyPr>
            <a:normAutofit/>
          </a:bodyPr>
          <a:lstStyle/>
          <a:p>
            <a:r>
              <a:rPr lang="es-ES" altLang="es-SV" sz="2000" b="1" dirty="0">
                <a:latin typeface="Bembo Std" panose="02020605060306020A03" pitchFamily="18" charset="0"/>
              </a:rPr>
              <a:t>PERSPECTIVAS</a:t>
            </a:r>
            <a:endParaRPr lang="es-SV" sz="2000" dirty="0">
              <a:latin typeface="Bembo Std" panose="02020605060306020A03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038355"/>
              </p:ext>
            </p:extLst>
          </p:nvPr>
        </p:nvGraphicFramePr>
        <p:xfrm>
          <a:off x="354649" y="1442281"/>
          <a:ext cx="8400197" cy="39784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51308"/>
                <a:gridCol w="5648889"/>
              </a:tblGrid>
              <a:tr h="495780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PERSPECTIVAS</a:t>
                      </a:r>
                      <a:endParaRPr lang="es-ES" sz="1500" b="1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OBJETIVOS ESTRATÉGICOS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671458">
                <a:tc>
                  <a:txBody>
                    <a:bodyPr/>
                    <a:lstStyle/>
                    <a:p>
                      <a:pPr lvl="0"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Financiera</a:t>
                      </a:r>
                      <a:endParaRPr lang="es-ES" sz="1500" b="1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500" baseline="0" dirty="0" smtClean="0">
                          <a:latin typeface="Museo Sans 300" panose="02000000000000000000" pitchFamily="50" charset="0"/>
                        </a:rPr>
                        <a:t>F1. Crecer en flujos de efectivo, rentabilidad y patrimonio.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500" baseline="0" dirty="0" smtClean="0">
                          <a:latin typeface="Museo Sans 300" panose="02000000000000000000" pitchFamily="50" charset="0"/>
                        </a:rPr>
                        <a:t>F2. Saneamiento  y fortalecimiento patrimonial.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5263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Inversionistas y Clientes</a:t>
                      </a:r>
                      <a:endParaRPr lang="es-ES" sz="1500" b="1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aseline="0" dirty="0" smtClean="0">
                          <a:latin typeface="Museo Sans 300" panose="02000000000000000000" pitchFamily="50" charset="0"/>
                        </a:rPr>
                        <a:t>I1. Brindar excelente servicio a inversionistas y clientes.</a:t>
                      </a:r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60143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Procesos y Tecnología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P1. Actualizar la legislación y normativa operativa de la Corporación.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50696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Aprendizaje y Crecimiento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A1. Desarrollo de habilidades y competencias del personal</a:t>
                      </a:r>
                      <a:r>
                        <a:rPr lang="es-ES" sz="1500" baseline="0" dirty="0" smtClean="0">
                          <a:latin typeface="Museo Sans 300" panose="02000000000000000000" pitchFamily="50" charset="0"/>
                        </a:rPr>
                        <a:t> de la Corporación.</a:t>
                      </a:r>
                      <a:endParaRPr lang="es-ES" sz="1500" dirty="0" smtClean="0">
                        <a:latin typeface="Museo Sans 300" panose="02000000000000000000" pitchFamily="50" charset="0"/>
                      </a:endParaRPr>
                    </a:p>
                    <a:p>
                      <a:r>
                        <a:rPr lang="es-ES" sz="1500" dirty="0" smtClean="0">
                          <a:latin typeface="Museo Sans 300" panose="02000000000000000000" pitchFamily="50" charset="0"/>
                        </a:rPr>
                        <a:t>A2. Fomentar</a:t>
                      </a:r>
                      <a:r>
                        <a:rPr lang="es-ES" sz="1500" baseline="0" dirty="0" smtClean="0">
                          <a:latin typeface="Museo Sans 300" panose="02000000000000000000" pitchFamily="50" charset="0"/>
                        </a:rPr>
                        <a:t> la motivación, convivencia y comportamiento ético.</a:t>
                      </a:r>
                      <a:endParaRPr lang="es-ES" sz="1500" dirty="0" smtClean="0"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2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8 Rectángulo redondeado"/>
          <p:cNvSpPr/>
          <p:nvPr/>
        </p:nvSpPr>
        <p:spPr>
          <a:xfrm>
            <a:off x="463876" y="1224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" name="69 Rectángulo redondeado"/>
          <p:cNvSpPr/>
          <p:nvPr/>
        </p:nvSpPr>
        <p:spPr>
          <a:xfrm>
            <a:off x="477524" y="2605903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Inversionistas y Clientes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6" name="70 Rectángulo redondeado"/>
          <p:cNvSpPr/>
          <p:nvPr/>
        </p:nvSpPr>
        <p:spPr>
          <a:xfrm>
            <a:off x="485553" y="4008230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Procesos y Tecnología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7" name="71 Rectángulo redondeado"/>
          <p:cNvSpPr/>
          <p:nvPr/>
        </p:nvSpPr>
        <p:spPr>
          <a:xfrm>
            <a:off x="485553" y="538744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Aprendizaje y Crecimiento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8" name="5 Marcador de número de diapositiva"/>
          <p:cNvSpPr>
            <a:spLocks noGrp="1"/>
          </p:cNvSpPr>
          <p:nvPr/>
        </p:nvSpPr>
        <p:spPr bwMode="auto">
          <a:xfrm>
            <a:off x="3807784" y="6494662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  <a:latin typeface="Museo Sans 300" panose="02000000000000000000" pitchFamily="50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 de 15</a:t>
            </a: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47564" y="491718"/>
            <a:ext cx="78488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2000" b="1" dirty="0" smtClean="0">
                <a:latin typeface="Museo Sans 300" panose="02000000000000000000" pitchFamily="50" charset="0"/>
              </a:rPr>
              <a:t>MAPA ESTRATÉGICO</a:t>
            </a:r>
            <a:endParaRPr lang="es-SV" sz="2000" b="1" dirty="0">
              <a:latin typeface="Museo Sans 300" panose="02000000000000000000" pitchFamily="50" charset="0"/>
            </a:endParaRPr>
          </a:p>
        </p:txBody>
      </p:sp>
      <p:sp>
        <p:nvSpPr>
          <p:cNvPr id="10" name="6 Rectángulo"/>
          <p:cNvSpPr/>
          <p:nvPr/>
        </p:nvSpPr>
        <p:spPr>
          <a:xfrm>
            <a:off x="1462605" y="1224048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1" name="8 Rectángulo"/>
          <p:cNvSpPr/>
          <p:nvPr/>
        </p:nvSpPr>
        <p:spPr>
          <a:xfrm>
            <a:off x="1476253" y="2602532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1476253" y="4005064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476253" y="5384520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4" name="14 Rectángulo redondeado"/>
          <p:cNvSpPr/>
          <p:nvPr/>
        </p:nvSpPr>
        <p:spPr>
          <a:xfrm>
            <a:off x="2481456" y="137521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F1.</a:t>
            </a:r>
            <a:r>
              <a:rPr lang="es-MX" sz="1400" dirty="0" smtClean="0">
                <a:latin typeface="Museo Sans 300" panose="02000000000000000000" pitchFamily="50" charset="0"/>
              </a:rPr>
              <a:t> Crecer en flujos de efectivo, rentabilidad y  patrimonio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15" name="16 Rectángulo redondeado"/>
          <p:cNvSpPr/>
          <p:nvPr/>
        </p:nvSpPr>
        <p:spPr>
          <a:xfrm>
            <a:off x="5278833" y="1374829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F2.</a:t>
            </a:r>
            <a:r>
              <a:rPr lang="es-MX" sz="1400" dirty="0" smtClean="0">
                <a:latin typeface="Museo Sans 300" panose="02000000000000000000" pitchFamily="50" charset="0"/>
              </a:rPr>
              <a:t> Saneamiento y fortalecimiento patrimonial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17" name="18 Rectángulo redondeado"/>
          <p:cNvSpPr/>
          <p:nvPr/>
        </p:nvSpPr>
        <p:spPr>
          <a:xfrm>
            <a:off x="2480409" y="2755409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I2.</a:t>
            </a:r>
            <a:r>
              <a:rPr lang="es-MX" sz="1400" dirty="0" smtClean="0">
                <a:latin typeface="Museo Sans 300" panose="02000000000000000000" pitchFamily="50" charset="0"/>
              </a:rPr>
              <a:t> Brindar excelente servicio a inversionistas y clientes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18" name="24 Rectángulo redondeado"/>
          <p:cNvSpPr/>
          <p:nvPr/>
        </p:nvSpPr>
        <p:spPr>
          <a:xfrm>
            <a:off x="5277606" y="556319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A2.</a:t>
            </a:r>
            <a:r>
              <a:rPr lang="es-MX" sz="1300" dirty="0" smtClean="0">
                <a:latin typeface="Museo Sans 300" panose="02000000000000000000" pitchFamily="50" charset="0"/>
              </a:rPr>
              <a:t> Fomentar la motivación, convivencia y comportamiento ético.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20" name="23 Rectángulo redondeado"/>
          <p:cNvSpPr/>
          <p:nvPr/>
        </p:nvSpPr>
        <p:spPr>
          <a:xfrm>
            <a:off x="2458706" y="5562808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A1.</a:t>
            </a:r>
            <a:r>
              <a:rPr lang="es-MX" sz="1300" dirty="0" smtClean="0">
                <a:latin typeface="Museo Sans 300" panose="02000000000000000000" pitchFamily="50" charset="0"/>
              </a:rPr>
              <a:t> Desarrollo de habilidades y competencias del personal de la Corporación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22" name="20 Rectángulo redondeado"/>
          <p:cNvSpPr/>
          <p:nvPr/>
        </p:nvSpPr>
        <p:spPr>
          <a:xfrm>
            <a:off x="2477122" y="4210441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P1.</a:t>
            </a:r>
            <a:r>
              <a:rPr lang="es-MX" sz="1400" dirty="0" smtClean="0">
                <a:latin typeface="Museo Sans 300" panose="02000000000000000000" pitchFamily="50" charset="0"/>
              </a:rPr>
              <a:t> Actualizar la legislación y normativa operativa de la Corporación 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cxnSp>
        <p:nvCxnSpPr>
          <p:cNvPr id="29" name="Conector recto de flecha 28"/>
          <p:cNvCxnSpPr>
            <a:stCxn id="22" idx="0"/>
          </p:cNvCxnSpPr>
          <p:nvPr/>
        </p:nvCxnSpPr>
        <p:spPr>
          <a:xfrm flipV="1">
            <a:off x="3561883" y="3743462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endCxn id="14" idx="3"/>
          </p:cNvCxnSpPr>
          <p:nvPr/>
        </p:nvCxnSpPr>
        <p:spPr>
          <a:xfrm flipH="1">
            <a:off x="4650978" y="1861227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20" idx="0"/>
          </p:cNvCxnSpPr>
          <p:nvPr/>
        </p:nvCxnSpPr>
        <p:spPr>
          <a:xfrm flipV="1">
            <a:off x="3638616" y="5183238"/>
            <a:ext cx="0" cy="3795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>
            <a:endCxn id="14" idx="2"/>
          </p:cNvCxnSpPr>
          <p:nvPr/>
        </p:nvCxnSpPr>
        <p:spPr>
          <a:xfrm flipV="1">
            <a:off x="3561883" y="2348014"/>
            <a:ext cx="4334" cy="4073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H="1">
            <a:off x="4646644" y="3256548"/>
            <a:ext cx="502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5149516" y="3256548"/>
            <a:ext cx="0" cy="1748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5149516" y="5005137"/>
            <a:ext cx="1219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V="1">
            <a:off x="6362367" y="5005137"/>
            <a:ext cx="0" cy="558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V="1">
            <a:off x="4818526" y="6047874"/>
            <a:ext cx="517690" cy="13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7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1216783"/>
            <a:ext cx="8229600" cy="737683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ANUAL OPERATIVO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2021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855396"/>
              </p:ext>
            </p:extLst>
          </p:nvPr>
        </p:nvGraphicFramePr>
        <p:xfrm>
          <a:off x="206807" y="1982626"/>
          <a:ext cx="8471283" cy="27703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35813"/>
                <a:gridCol w="2952004"/>
                <a:gridCol w="2383466"/>
              </a:tblGrid>
              <a:tr h="4046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F1. Crecer en flujos de efectivo, rentabilidad y patrimonio</a:t>
                      </a:r>
                      <a:r>
                        <a:rPr lang="es-ES" sz="1200" b="1" baseline="0" dirty="0" smtClean="0">
                          <a:latin typeface="Museo Sans 300" panose="02000000000000000000" pitchFamily="50" charset="0"/>
                        </a:rPr>
                        <a:t>.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4046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618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u="none" strike="noStrike" dirty="0" smtClean="0">
                          <a:effectLst/>
                          <a:latin typeface="Museo Sans 300" panose="02000000000000000000" pitchFamily="50" charset="0"/>
                        </a:rPr>
                        <a:t>Gestionar y desarrollar los servicios Logísticos Marítimos Portuarios Regionales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Monitoreo </a:t>
                      </a:r>
                      <a:r>
                        <a:rPr lang="es-SV" sz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trimestral</a:t>
                      </a:r>
                      <a:r>
                        <a:rPr lang="es-SV" sz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SV" sz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s-SV" sz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profundidades del fondo del frente de atraque 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Enero - Diciembre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</a:tr>
              <a:tr h="9991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 de Negocios para Puerto CORSAIN actualizado y</a:t>
                      </a:r>
                      <a:r>
                        <a:rPr lang="es-SV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ejecutado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Informe trimestral de la ejecución del Plan</a:t>
                      </a:r>
                      <a:r>
                        <a:rPr lang="es-SV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 negocios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– Diciembre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1531564"/>
            <a:ext cx="8229600" cy="720430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ANUAL OPERATIVO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2021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497431"/>
              </p:ext>
            </p:extLst>
          </p:nvPr>
        </p:nvGraphicFramePr>
        <p:xfrm>
          <a:off x="206807" y="2464440"/>
          <a:ext cx="8471284" cy="23692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35814"/>
                <a:gridCol w="2952004"/>
                <a:gridCol w="2383466"/>
              </a:tblGrid>
              <a:tr h="4542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F1. Crecer en flujos de efectivo, rentabilidad y patrimonio.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60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4094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Recibir embarcaciones en operaciones portuarias y en reparación naval </a:t>
                      </a:r>
                      <a:endParaRPr lang="es-SV" sz="1100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Embarcaciones reparadas: 6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-Diciembre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514094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Embarcaciones </a:t>
                      </a:r>
                      <a:r>
                        <a:rPr lang="es-SV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recibidas: 47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- Diciembre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526528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Servicios de </a:t>
                      </a:r>
                      <a:r>
                        <a:rPr lang="es-SV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alquiler</a:t>
                      </a:r>
                      <a:r>
                        <a:rPr lang="es-SV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 remolcador: 51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- Diciembre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1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5998" y="353744"/>
            <a:ext cx="8229600" cy="603789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ANUAL OPERATIVO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2021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990356"/>
              </p:ext>
            </p:extLst>
          </p:nvPr>
        </p:nvGraphicFramePr>
        <p:xfrm>
          <a:off x="443168" y="1435802"/>
          <a:ext cx="7978937" cy="3777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43810"/>
                <a:gridCol w="2833408"/>
                <a:gridCol w="2101719"/>
              </a:tblGrid>
              <a:tr h="606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F2. Saneamiento y fortalecimiento patrimonial</a:t>
                      </a:r>
                      <a:r>
                        <a:rPr lang="es-ES" sz="1200" b="1" baseline="0" dirty="0" smtClean="0">
                          <a:latin typeface="Museo Sans 300" panose="02000000000000000000" pitchFamily="50" charset="0"/>
                        </a:rPr>
                        <a:t>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429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8518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Regularizar el</a:t>
                      </a:r>
                      <a:r>
                        <a:rPr lang="es-MX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estatus del activo ex </a:t>
                      </a:r>
                      <a:r>
                        <a:rPr lang="es-SV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planta alcohol El Carmen</a:t>
                      </a:r>
                      <a:endParaRPr lang="es-SV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Informe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</a:t>
                      </a: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</a:tr>
              <a:tr h="97856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Inform</a:t>
                      </a:r>
                      <a:r>
                        <a:rPr lang="es-SV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 de reuniones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Febrero-Marzo</a:t>
                      </a: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</a:tr>
              <a:tr h="7780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9" marR="6219" marT="62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Acciones tomadas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Abril -</a:t>
                      </a:r>
                      <a:r>
                        <a:rPr lang="es-SV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Junio</a:t>
                      </a:r>
                      <a:endParaRPr lang="es-SV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5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87176"/>
            <a:ext cx="8229600" cy="746309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ANUAL OPERATIVO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2021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167789"/>
              </p:ext>
            </p:extLst>
          </p:nvPr>
        </p:nvGraphicFramePr>
        <p:xfrm>
          <a:off x="689810" y="1693884"/>
          <a:ext cx="7996989" cy="40494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60244"/>
                <a:gridCol w="2786726"/>
                <a:gridCol w="2250019"/>
              </a:tblGrid>
              <a:tr h="4490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baseline="0" dirty="0" smtClean="0">
                          <a:latin typeface="Museo Sans 300" panose="02000000000000000000" pitchFamily="50" charset="0"/>
                        </a:rPr>
                        <a:t>F1. Crecer en flujos de efectivo, rentabilidad y patrimonio.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562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337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Regularizar el</a:t>
                      </a:r>
                      <a:r>
                        <a:rPr lang="es-MX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estatus de las </a:t>
                      </a:r>
                      <a:r>
                        <a:rPr lang="es-SV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áreas reclamadas al mar en Puerto CORSAIN</a:t>
                      </a:r>
                      <a:endParaRPr lang="es-SV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Propuesta de Decreto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presentadas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Diciembre/2020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79794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Propuesta de Decreto</a:t>
                      </a:r>
                      <a:r>
                        <a:rPr lang="es-SV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autorizada por Asamblea de Gobernadores</a:t>
                      </a:r>
                      <a:endParaRPr lang="es-SV" sz="1100" u="none" strike="noStrike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- Mayo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1002122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Propuesta</a:t>
                      </a:r>
                      <a:r>
                        <a:rPr lang="es-SV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 </a:t>
                      </a:r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Decreto remitido a la</a:t>
                      </a:r>
                      <a:r>
                        <a:rPr lang="es-SV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Secretaría Jurídica de la Presidencia 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Junio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  <a:tr h="67063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Seguimiento</a:t>
                      </a:r>
                      <a:r>
                        <a:rPr lang="es-SV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a Propuesta de Decreto remitido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Junio - Diciembre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94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491" y="1806815"/>
            <a:ext cx="8229600" cy="630834"/>
          </a:xfrm>
        </p:spPr>
        <p:txBody>
          <a:bodyPr>
            <a:normAutofit/>
          </a:bodyPr>
          <a:lstStyle/>
          <a:p>
            <a:r>
              <a:rPr lang="es-ES" altLang="es-SV" sz="2400" b="1" dirty="0">
                <a:latin typeface="Bembo Std" panose="02020605060306020A03" pitchFamily="18" charset="0"/>
              </a:rPr>
              <a:t>PLAN ANUAL OPERATIVO </a:t>
            </a:r>
            <a:r>
              <a:rPr lang="es-ES" altLang="es-SV" sz="2400" b="1" dirty="0" smtClean="0">
                <a:latin typeface="Bembo Std" panose="02020605060306020A03" pitchFamily="18" charset="0"/>
              </a:rPr>
              <a:t>2021</a:t>
            </a:r>
            <a:endParaRPr lang="es-ES" altLang="es-SV" sz="2400" b="1" dirty="0">
              <a:latin typeface="Bembo Std" panose="02020605060306020A03" pitchFamily="18" charset="0"/>
            </a:endParaRPr>
          </a:p>
        </p:txBody>
      </p:sp>
      <p:graphicFrame>
        <p:nvGraphicFramePr>
          <p:cNvPr id="6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244235"/>
              </p:ext>
            </p:extLst>
          </p:nvPr>
        </p:nvGraphicFramePr>
        <p:xfrm>
          <a:off x="577516" y="2686477"/>
          <a:ext cx="7956883" cy="189491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45398"/>
                <a:gridCol w="2772750"/>
                <a:gridCol w="2238735"/>
              </a:tblGrid>
              <a:tr h="4708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dirty="0" smtClean="0">
                          <a:latin typeface="Museo Sans 300" panose="02000000000000000000" pitchFamily="50" charset="0"/>
                        </a:rPr>
                        <a:t>I2. Brindar excelente servicio a inversionistas y clientes.</a:t>
                      </a:r>
                      <a:r>
                        <a:rPr lang="es-ES" sz="1400" dirty="0" smtClean="0">
                          <a:latin typeface="Museo Sans 300" panose="02000000000000000000" pitchFamily="50" charset="0"/>
                        </a:rPr>
                        <a:t> 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734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</a:t>
                      </a:r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 smtClean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506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Actualización Guía</a:t>
                      </a:r>
                      <a:r>
                        <a:rPr lang="es-MX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del Inversionistas</a:t>
                      </a:r>
                      <a:endParaRPr lang="es-SV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Guía actualizada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Febrero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7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817</Words>
  <Application>Microsoft Office PowerPoint</Application>
  <PresentationFormat>Presentación en pantalla (4:3)</PresentationFormat>
  <Paragraphs>160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PERSPECTIVAS</vt:lpstr>
      <vt:lpstr>Presentación de PowerPoint</vt:lpstr>
      <vt:lpstr>PLAN ANUAL OPERATIVO 2021</vt:lpstr>
      <vt:lpstr>PLAN ANUAL OPERATIVO 2021</vt:lpstr>
      <vt:lpstr>PLAN ANUAL OPERATIVO 2021</vt:lpstr>
      <vt:lpstr>PLAN ANUAL OPERATIVO 2021</vt:lpstr>
      <vt:lpstr>PLAN ANUAL OPERATIVO 2021</vt:lpstr>
      <vt:lpstr>PLAN ANUAL OPERATIVO 2021</vt:lpstr>
      <vt:lpstr>PLAN ANUAL OPERATIVO 2021</vt:lpstr>
      <vt:lpstr>PLAN ANUAL OPERATIVO 2021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97</cp:revision>
  <cp:lastPrinted>2020-12-14T15:05:41Z</cp:lastPrinted>
  <dcterms:created xsi:type="dcterms:W3CDTF">2019-07-03T14:56:03Z</dcterms:created>
  <dcterms:modified xsi:type="dcterms:W3CDTF">2021-03-22T21:09:33Z</dcterms:modified>
</cp:coreProperties>
</file>