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3" r:id="rId3"/>
    <p:sldId id="264" r:id="rId4"/>
    <p:sldId id="265" r:id="rId5"/>
    <p:sldId id="258" r:id="rId6"/>
    <p:sldId id="259" r:id="rId7"/>
    <p:sldId id="266" r:id="rId8"/>
    <p:sldId id="283" r:id="rId9"/>
    <p:sldId id="273" r:id="rId10"/>
    <p:sldId id="284" r:id="rId11"/>
    <p:sldId id="276" r:id="rId12"/>
    <p:sldId id="277" r:id="rId13"/>
  </p:sldIdLst>
  <p:sldSz cx="9144000" cy="6858000" type="screen4x3"/>
  <p:notesSz cx="7019925" cy="9305925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2282" cy="467032"/>
          </a:xfrm>
          <a:prstGeom prst="rect">
            <a:avLst/>
          </a:prstGeom>
        </p:spPr>
        <p:txBody>
          <a:bodyPr vert="horz" lIns="90800" tIns="45400" rIns="90800" bIns="4540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6069" y="0"/>
            <a:ext cx="3042282" cy="467032"/>
          </a:xfrm>
          <a:prstGeom prst="rect">
            <a:avLst/>
          </a:prstGeom>
        </p:spPr>
        <p:txBody>
          <a:bodyPr vert="horz" lIns="90800" tIns="45400" rIns="90800" bIns="45400" rtlCol="0"/>
          <a:lstStyle>
            <a:lvl1pPr algn="r">
              <a:defRPr sz="1200"/>
            </a:lvl1pPr>
          </a:lstStyle>
          <a:p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38893"/>
            <a:ext cx="3042282" cy="467032"/>
          </a:xfrm>
          <a:prstGeom prst="rect">
            <a:avLst/>
          </a:prstGeom>
        </p:spPr>
        <p:txBody>
          <a:bodyPr vert="horz" lIns="90800" tIns="45400" rIns="90800" bIns="4540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6069" y="8838893"/>
            <a:ext cx="3042282" cy="467032"/>
          </a:xfrm>
          <a:prstGeom prst="rect">
            <a:avLst/>
          </a:prstGeom>
        </p:spPr>
        <p:txBody>
          <a:bodyPr vert="horz" lIns="90800" tIns="45400" rIns="90800" bIns="45400" rtlCol="0" anchor="b"/>
          <a:lstStyle>
            <a:lvl1pPr algn="r">
              <a:defRPr sz="1200"/>
            </a:lvl1pPr>
          </a:lstStyle>
          <a:p>
            <a:fld id="{C478C237-F9EF-4CA5-8A79-E8EE91E24E8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20911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2282" cy="467032"/>
          </a:xfrm>
          <a:prstGeom prst="rect">
            <a:avLst/>
          </a:prstGeom>
        </p:spPr>
        <p:txBody>
          <a:bodyPr vert="horz" lIns="90800" tIns="45400" rIns="90800" bIns="4540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6069" y="0"/>
            <a:ext cx="3042282" cy="467032"/>
          </a:xfrm>
          <a:prstGeom prst="rect">
            <a:avLst/>
          </a:prstGeom>
        </p:spPr>
        <p:txBody>
          <a:bodyPr vert="horz" lIns="90800" tIns="45400" rIns="90800" bIns="45400" rtlCol="0"/>
          <a:lstStyle>
            <a:lvl1pPr algn="r">
              <a:defRPr sz="1200"/>
            </a:lvl1pPr>
          </a:lstStyle>
          <a:p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4650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00" tIns="45400" rIns="90800" bIns="4540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2308" y="4477826"/>
            <a:ext cx="5615310" cy="3665254"/>
          </a:xfrm>
          <a:prstGeom prst="rect">
            <a:avLst/>
          </a:prstGeom>
        </p:spPr>
        <p:txBody>
          <a:bodyPr vert="horz" lIns="90800" tIns="45400" rIns="90800" bIns="4540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38893"/>
            <a:ext cx="3042282" cy="467032"/>
          </a:xfrm>
          <a:prstGeom prst="rect">
            <a:avLst/>
          </a:prstGeom>
        </p:spPr>
        <p:txBody>
          <a:bodyPr vert="horz" lIns="90800" tIns="45400" rIns="90800" bIns="4540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6069" y="8838893"/>
            <a:ext cx="3042282" cy="467032"/>
          </a:xfrm>
          <a:prstGeom prst="rect">
            <a:avLst/>
          </a:prstGeom>
        </p:spPr>
        <p:txBody>
          <a:bodyPr vert="horz" lIns="90800" tIns="45400" rIns="90800" bIns="45400" rtlCol="0" anchor="b"/>
          <a:lstStyle>
            <a:lvl1pPr algn="r">
              <a:defRPr sz="1200"/>
            </a:lvl1pPr>
          </a:lstStyle>
          <a:p>
            <a:fld id="{732C3A27-E4AE-46C2-AA78-0C98213E990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8633472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C3A27-E4AE-46C2-AA78-0C98213E990E}" type="slidenum">
              <a:rPr lang="es-SV" smtClean="0"/>
              <a:t>6</a:t>
            </a:fld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4926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22/03/2021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22/03/2021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22/03/2021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22/03/2021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22/03/2021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22/03/2021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22/03/2021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22/03/2021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22/03/2021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22/03/2021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22/03/2021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22/03/2021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8491" y="961311"/>
            <a:ext cx="8229600" cy="630834"/>
          </a:xfrm>
        </p:spPr>
        <p:txBody>
          <a:bodyPr>
            <a:normAutofit/>
          </a:bodyPr>
          <a:lstStyle/>
          <a:p>
            <a:r>
              <a:rPr lang="es-ES" altLang="es-SV" sz="2400" b="1" dirty="0">
                <a:latin typeface="Bembo Std" panose="02020605060306020A03" pitchFamily="18" charset="0"/>
              </a:rPr>
              <a:t>PLAN ANUAL OPERATIVO </a:t>
            </a:r>
            <a:r>
              <a:rPr lang="es-ES" altLang="es-SV" sz="2400" b="1" dirty="0" smtClean="0">
                <a:latin typeface="Bembo Std" panose="02020605060306020A03" pitchFamily="18" charset="0"/>
              </a:rPr>
              <a:t>2021</a:t>
            </a:r>
            <a:endParaRPr lang="es-ES" altLang="es-SV" sz="2400" b="1" dirty="0">
              <a:latin typeface="Bembo Std" panose="02020605060306020A03" pitchFamily="18" charset="0"/>
            </a:endParaRPr>
          </a:p>
        </p:txBody>
      </p:sp>
      <p:graphicFrame>
        <p:nvGraphicFramePr>
          <p:cNvPr id="6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94159"/>
              </p:ext>
            </p:extLst>
          </p:nvPr>
        </p:nvGraphicFramePr>
        <p:xfrm>
          <a:off x="1026695" y="1827878"/>
          <a:ext cx="7651395" cy="417697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832315"/>
                <a:gridCol w="2666296"/>
                <a:gridCol w="2152784"/>
              </a:tblGrid>
              <a:tr h="4708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1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 smtClean="0">
                          <a:latin typeface="Museo Sans 300" panose="02000000000000000000" pitchFamily="50" charset="0"/>
                        </a:rPr>
                        <a:t>P1. Actualizar la legislación y normativa operativa de la Corporación.</a:t>
                      </a:r>
                    </a:p>
                  </a:txBody>
                  <a:tcPr marL="7735" marR="7735" marT="773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3734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</a:t>
                      </a:r>
                      <a:r>
                        <a:rPr lang="es-SV" sz="11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ESTRATÉGICAS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92917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Reforma</a:t>
                      </a:r>
                      <a:r>
                        <a:rPr lang="es-MX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de la Ley de Creación de CORSAIN</a:t>
                      </a:r>
                      <a:endParaRPr lang="es-SV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Propuesta de Decreto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presentada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Diciembre/2020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786063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Propuesta de Decreto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autorizada por Asamblea de Gobernadores</a:t>
                      </a:r>
                      <a:endParaRPr lang="es-SV" sz="1100" u="none" strike="noStrike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Enero - Mayo</a:t>
                      </a:r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1050615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Propuesta</a:t>
                      </a:r>
                      <a:r>
                        <a:rPr lang="es-SV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de </a:t>
                      </a:r>
                      <a:r>
                        <a:rPr lang="es-SV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Decreto remitido a la</a:t>
                      </a:r>
                      <a:r>
                        <a:rPr lang="es-SV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Secretaría Jurídica de la Presidencia </a:t>
                      </a:r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Junio</a:t>
                      </a:r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703082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Seguimiento</a:t>
                      </a:r>
                      <a:r>
                        <a:rPr lang="es-SV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a Propuesta de Decreto remitido</a:t>
                      </a:r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Junio - Diciembre</a:t>
                      </a:r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44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7235" y="375490"/>
            <a:ext cx="8229600" cy="580437"/>
          </a:xfrm>
        </p:spPr>
        <p:txBody>
          <a:bodyPr>
            <a:normAutofit/>
          </a:bodyPr>
          <a:lstStyle/>
          <a:p>
            <a:r>
              <a:rPr lang="es-ES" altLang="es-SV" sz="2400" b="1" dirty="0">
                <a:latin typeface="Bembo Std" panose="02020605060306020A03" pitchFamily="18" charset="0"/>
              </a:rPr>
              <a:t>PLAN ANUAL OPERATIVO </a:t>
            </a:r>
            <a:r>
              <a:rPr lang="es-ES" altLang="es-SV" sz="2400" b="1" dirty="0" smtClean="0">
                <a:latin typeface="Bembo Std" panose="02020605060306020A03" pitchFamily="18" charset="0"/>
              </a:rPr>
              <a:t>2021</a:t>
            </a:r>
            <a:endParaRPr lang="es-ES" altLang="es-SV" sz="2400" b="1" dirty="0">
              <a:latin typeface="Bembo Std" panose="02020605060306020A03" pitchFamily="18" charset="0"/>
            </a:endParaRPr>
          </a:p>
        </p:txBody>
      </p:sp>
      <p:graphicFrame>
        <p:nvGraphicFramePr>
          <p:cNvPr id="3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354021"/>
              </p:ext>
            </p:extLst>
          </p:nvPr>
        </p:nvGraphicFramePr>
        <p:xfrm>
          <a:off x="978566" y="1367876"/>
          <a:ext cx="7427495" cy="433502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580402"/>
                <a:gridCol w="2368315"/>
                <a:gridCol w="2478778"/>
              </a:tblGrid>
              <a:tr h="410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1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400" b="1" dirty="0" smtClean="0">
                          <a:latin typeface="Museo Sans 300" panose="02000000000000000000" pitchFamily="50" charset="0"/>
                        </a:rPr>
                        <a:t>A1. Desarrollo de habilidades y competencias del personal</a:t>
                      </a:r>
                      <a:r>
                        <a:rPr lang="es-ES" sz="1400" b="1" baseline="0" dirty="0" smtClean="0">
                          <a:latin typeface="Museo Sans 300" panose="02000000000000000000" pitchFamily="50" charset="0"/>
                        </a:rPr>
                        <a:t> de la Corporación.</a:t>
                      </a:r>
                      <a:endParaRPr lang="es-ES" sz="1400" b="1" dirty="0" smtClean="0"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3131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</a:t>
                      </a:r>
                      <a:r>
                        <a:rPr lang="es-SV" sz="11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ESTRATÉGICAS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6226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Desarrollo del Personal mediante capacitaciones</a:t>
                      </a:r>
                      <a:endParaRPr lang="es-SV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Ejecución del Plan de Capacitaciones</a:t>
                      </a:r>
                      <a:endParaRPr lang="es-SV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Enero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/>
                </a:tc>
              </a:tr>
              <a:tr h="458086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 – Diciembre 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403283">
                <a:tc row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Desarrollo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personal en SYSO (oficinas y Puerto)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/>
                </a:tc>
                <a:tc row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Planes de trabajo ejecutados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noFill/>
                  </a:tcPr>
                </a:tc>
              </a:tr>
              <a:tr h="466226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Febrero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noFill/>
                  </a:tcPr>
                </a:tc>
              </a:tr>
              <a:tr h="449059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Marzo -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Diciembre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noFill/>
                  </a:tcPr>
                </a:tc>
              </a:tr>
              <a:tr h="632535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Seguimiento al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Sistema Institucional de Gestión Documental y Archivo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Plan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elaborado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 - Febrero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noFill/>
                  </a:tcPr>
                </a:tc>
              </a:tr>
              <a:tr h="711987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Ejecución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del plan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Marzo - Diciembre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57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6726" y="847510"/>
            <a:ext cx="8229600" cy="639461"/>
          </a:xfrm>
        </p:spPr>
        <p:txBody>
          <a:bodyPr>
            <a:normAutofit/>
          </a:bodyPr>
          <a:lstStyle/>
          <a:p>
            <a:r>
              <a:rPr lang="es-ES" altLang="es-SV" sz="2400" b="1" dirty="0">
                <a:latin typeface="Bembo Std" panose="02020605060306020A03" pitchFamily="18" charset="0"/>
              </a:rPr>
              <a:t>PLAN ANUAL OPERATIVO </a:t>
            </a:r>
            <a:r>
              <a:rPr lang="es-ES" altLang="es-SV" sz="2400" b="1" dirty="0" smtClean="0">
                <a:latin typeface="Bembo Std" panose="02020605060306020A03" pitchFamily="18" charset="0"/>
              </a:rPr>
              <a:t>2021</a:t>
            </a:r>
            <a:endParaRPr lang="es-ES" altLang="es-SV" sz="2400" b="1" dirty="0">
              <a:latin typeface="Bembo Std" panose="02020605060306020A03" pitchFamily="18" charset="0"/>
            </a:endParaRPr>
          </a:p>
        </p:txBody>
      </p:sp>
      <p:graphicFrame>
        <p:nvGraphicFramePr>
          <p:cNvPr id="3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720137"/>
              </p:ext>
            </p:extLst>
          </p:nvPr>
        </p:nvGraphicFramePr>
        <p:xfrm>
          <a:off x="327544" y="1780027"/>
          <a:ext cx="8338782" cy="410922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184033"/>
                <a:gridCol w="2462628"/>
                <a:gridCol w="2692121"/>
              </a:tblGrid>
              <a:tr h="49425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1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400" b="1" dirty="0" smtClean="0">
                          <a:latin typeface="Museo Sans 300" panose="02000000000000000000" pitchFamily="50" charset="0"/>
                        </a:rPr>
                        <a:t>A2. Fomentar</a:t>
                      </a:r>
                      <a:r>
                        <a:rPr lang="es-ES" sz="1400" b="1" baseline="0" dirty="0" smtClean="0">
                          <a:latin typeface="Museo Sans 300" panose="02000000000000000000" pitchFamily="50" charset="0"/>
                        </a:rPr>
                        <a:t> la motivación, convivencia y comportamiento ético </a:t>
                      </a:r>
                      <a:endParaRPr lang="es-ES" sz="1400" b="1" dirty="0" smtClean="0"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2146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</a:t>
                      </a:r>
                      <a:r>
                        <a:rPr lang="es-SV" sz="11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ESTRATÉGICAS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9599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Mejorar el ambiente de trabajo que permita la participación proactiva del personal</a:t>
                      </a:r>
                      <a:endParaRPr lang="es-SV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Seguimiento a plan. Evaluación</a:t>
                      </a:r>
                      <a:r>
                        <a:rPr lang="es-SV" sz="1100" u="none" strike="noStrike" baseline="0" dirty="0" smtClean="0">
                          <a:effectLst/>
                          <a:latin typeface="Museo Sans 300" panose="02000000000000000000" pitchFamily="50" charset="0"/>
                        </a:rPr>
                        <a:t> de Clima Organizacional – nota mínima del 80%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 - Diciembre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7847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Difundir </a:t>
                      </a:r>
                      <a:r>
                        <a:rPr lang="es-SV" sz="1100" u="none" strike="noStrike" dirty="0">
                          <a:effectLst/>
                          <a:latin typeface="Museo Sans 300" panose="02000000000000000000" pitchFamily="50" charset="0"/>
                        </a:rPr>
                        <a:t>la Ley de Ética Gubernamental y su </a:t>
                      </a:r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Reglamento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Capacitación  8 horas impartida al  personal</a:t>
                      </a:r>
                      <a:endParaRPr lang="es-SV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Junio – Septiembre</a:t>
                      </a:r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85980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Difundir la Ley de Acceso a la Información Pública y su Reglamento</a:t>
                      </a:r>
                      <a:endParaRPr lang="es-SV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Una</a:t>
                      </a:r>
                      <a:r>
                        <a:rPr lang="es-SV" sz="1100" u="none" strike="noStrike" baseline="0" dirty="0" smtClean="0">
                          <a:effectLst/>
                          <a:latin typeface="Museo Sans 300" panose="02000000000000000000" pitchFamily="50" charset="0"/>
                        </a:rPr>
                        <a:t> c</a:t>
                      </a:r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apacitación de la ley impartida al personal</a:t>
                      </a:r>
                      <a:endParaRPr lang="es-SV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Junio - Octubre</a:t>
                      </a:r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42990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Difundir la Ley Integral para una vida libre de violencia para las mujeres</a:t>
                      </a:r>
                      <a:endParaRPr lang="es-SV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Plan de trabajo ejecutado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Enero - Febrero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429905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Marzo -</a:t>
                      </a:r>
                      <a:r>
                        <a:rPr lang="es-SV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 Diciembre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097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2 Rectángulo"/>
          <p:cNvSpPr/>
          <p:nvPr/>
        </p:nvSpPr>
        <p:spPr>
          <a:xfrm>
            <a:off x="0" y="484020"/>
            <a:ext cx="9144000" cy="5252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solidFill>
                  <a:schemeClr val="tx1"/>
                </a:solidFill>
                <a:latin typeface="Bembo Std" panose="02020605060306020A03" pitchFamily="18" charset="0"/>
              </a:rPr>
              <a:t>VISIÓN, MISIÓN Y VALORES</a:t>
            </a:r>
            <a:endParaRPr lang="es-SV" sz="2000" b="1" dirty="0">
              <a:solidFill>
                <a:schemeClr val="tx1"/>
              </a:solidFill>
              <a:latin typeface="Bembo Std" panose="02020605060306020A03" pitchFamily="18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679086" y="2166744"/>
            <a:ext cx="1511553" cy="523220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es-ES" altLang="es-SV" sz="1600" b="1" dirty="0" smtClean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Misión:</a:t>
            </a:r>
            <a:endParaRPr lang="es-ES" altLang="es-SV" sz="16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6" name="2 Rectángulo"/>
          <p:cNvSpPr>
            <a:spLocks noChangeArrowheads="1"/>
          </p:cNvSpPr>
          <p:nvPr/>
        </p:nvSpPr>
        <p:spPr bwMode="auto">
          <a:xfrm>
            <a:off x="2183886" y="2166744"/>
            <a:ext cx="6273894" cy="523220"/>
          </a:xfrm>
          <a:prstGeom prst="rect">
            <a:avLst/>
          </a:prstGeom>
          <a:noFill/>
          <a:ln w="1270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defRPr/>
            </a:pPr>
            <a:r>
              <a:rPr lang="es-ES" sz="1400" dirty="0">
                <a:latin typeface="Museo Sans 300" panose="02000000000000000000" pitchFamily="50" charset="0"/>
              </a:rPr>
              <a:t>Ser un instrumento del Estado para generar inversiones en diferentes actividades industriales que contribuyan al desarrollo del país.</a:t>
            </a:r>
          </a:p>
        </p:txBody>
      </p:sp>
      <p:sp>
        <p:nvSpPr>
          <p:cNvPr id="7" name="15 Rectángulo"/>
          <p:cNvSpPr>
            <a:spLocks noChangeArrowheads="1"/>
          </p:cNvSpPr>
          <p:nvPr/>
        </p:nvSpPr>
        <p:spPr bwMode="auto">
          <a:xfrm>
            <a:off x="2183887" y="1177081"/>
            <a:ext cx="6273894" cy="738664"/>
          </a:xfrm>
          <a:prstGeom prst="rect">
            <a:avLst/>
          </a:prstGeom>
          <a:noFill/>
          <a:ln w="1270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s-ES" sz="1400" dirty="0">
                <a:solidFill>
                  <a:schemeClr val="dk1"/>
                </a:solidFill>
                <a:latin typeface="Museo Sans 300" panose="02000000000000000000" pitchFamily="50" charset="0"/>
              </a:rPr>
              <a:t>Ser el referente de inversiones estatales y público privadas rentables, sostenibles y transparentes que generen desarrollo económico y social, en armonía con el medio ambiente. </a:t>
            </a:r>
            <a:endParaRPr lang="es-SV" sz="1400" dirty="0">
              <a:solidFill>
                <a:schemeClr val="dk1"/>
              </a:solidFill>
              <a:latin typeface="Museo Sans 300" panose="02000000000000000000" pitchFamily="50" charset="0"/>
            </a:endParaRPr>
          </a:p>
        </p:txBody>
      </p:sp>
      <p:graphicFrame>
        <p:nvGraphicFramePr>
          <p:cNvPr id="8" name="4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174992"/>
              </p:ext>
            </p:extLst>
          </p:nvPr>
        </p:nvGraphicFramePr>
        <p:xfrm>
          <a:off x="630350" y="2768434"/>
          <a:ext cx="8240934" cy="354375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792591"/>
                <a:gridCol w="6448343"/>
              </a:tblGrid>
              <a:tr h="397380">
                <a:tc gridSpan="2">
                  <a:txBody>
                    <a:bodyPr/>
                    <a:lstStyle/>
                    <a:p>
                      <a:pPr algn="ctr"/>
                      <a:r>
                        <a:rPr lang="es-SV" sz="1800" dirty="0" smtClean="0">
                          <a:latin typeface="Museo Sans 300" panose="02000000000000000000" pitchFamily="50" charset="0"/>
                        </a:rPr>
                        <a:t>VALORES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5879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latin typeface="Museo Sans 300" panose="02000000000000000000" pitchFamily="50" charset="0"/>
                        </a:rPr>
                        <a:t>Trabajo en Equipo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500" kern="1200" dirty="0" smtClean="0">
                          <a:latin typeface="Museo Sans 300" panose="02000000000000000000" pitchFamily="50" charset="0"/>
                        </a:rPr>
                        <a:t>Realizar actividades en forma conjunta, eficiente y con el compromiso de alcanzar un fin común.</a:t>
                      </a:r>
                      <a:endParaRPr lang="es-SV" sz="1500" dirty="0"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73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latin typeface="Museo Sans 300" panose="02000000000000000000" pitchFamily="50" charset="0"/>
                        </a:rPr>
                        <a:t>Eficiencia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latin typeface="Museo Sans 300" panose="02000000000000000000" pitchFamily="50" charset="0"/>
                        </a:rPr>
                        <a:t>Optimización</a:t>
                      </a:r>
                      <a:r>
                        <a:rPr lang="es-ES" sz="1500" kern="1200" baseline="0" dirty="0" smtClean="0">
                          <a:latin typeface="Museo Sans 300" panose="02000000000000000000" pitchFamily="50" charset="0"/>
                        </a:rPr>
                        <a:t> de tiempo y recursos para una mayor productividad.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5879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latin typeface="Museo Sans 300" panose="02000000000000000000" pitchFamily="50" charset="0"/>
                        </a:rPr>
                        <a:t>Transparencia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latin typeface="Museo Sans 300" panose="02000000000000000000" pitchFamily="50" charset="0"/>
                        </a:rPr>
                        <a:t>Facilitar el acceso a la información a todas las partes interesadas que demuestren legitimo interés en materia de inversiones.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879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latin typeface="Museo Sans 300" panose="02000000000000000000" pitchFamily="50" charset="0"/>
                        </a:rPr>
                        <a:t>Confianza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latin typeface="Museo Sans 300" panose="02000000000000000000" pitchFamily="50" charset="0"/>
                        </a:rPr>
                        <a:t>Certeza que la Corporación actúa con honradez y sinceridad en el desarrollo de sus actividades.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5879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Innovación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Capacidad de aportar soluciones proactivas para el alcance de los objetivos de la Corporación.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3973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latin typeface="Museo Sans 300" panose="02000000000000000000" pitchFamily="50" charset="0"/>
                        </a:rPr>
                        <a:t>Integridad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latin typeface="Museo Sans 300" panose="02000000000000000000" pitchFamily="50" charset="0"/>
                        </a:rPr>
                        <a:t>Obrar con rectitud y probidad.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672333" y="1171645"/>
            <a:ext cx="1511553" cy="744099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altLang="es-SV" sz="1600" b="1" dirty="0" smtClean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Visión:</a:t>
            </a:r>
            <a:endParaRPr lang="es-ES" altLang="es-SV" sz="16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00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39947" y="624711"/>
            <a:ext cx="8229600" cy="700147"/>
          </a:xfrm>
        </p:spPr>
        <p:txBody>
          <a:bodyPr>
            <a:normAutofit/>
          </a:bodyPr>
          <a:lstStyle/>
          <a:p>
            <a:r>
              <a:rPr lang="es-ES" altLang="es-SV" sz="2000" b="1" dirty="0">
                <a:latin typeface="Bembo Std" panose="02020605060306020A03" pitchFamily="18" charset="0"/>
              </a:rPr>
              <a:t>PERSPECTIVAS</a:t>
            </a:r>
            <a:endParaRPr lang="es-SV" sz="2000" dirty="0">
              <a:latin typeface="Bembo Std" panose="02020605060306020A03" pitchFamily="18" charset="0"/>
            </a:endParaRPr>
          </a:p>
        </p:txBody>
      </p:sp>
      <p:graphicFrame>
        <p:nvGraphicFramePr>
          <p:cNvPr id="4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4038355"/>
              </p:ext>
            </p:extLst>
          </p:nvPr>
        </p:nvGraphicFramePr>
        <p:xfrm>
          <a:off x="354649" y="1442281"/>
          <a:ext cx="8400197" cy="397848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51308"/>
                <a:gridCol w="5648889"/>
              </a:tblGrid>
              <a:tr h="495780">
                <a:tc>
                  <a:txBody>
                    <a:bodyPr/>
                    <a:lstStyle/>
                    <a:p>
                      <a:pPr algn="ctr"/>
                      <a:r>
                        <a:rPr lang="es-ES" sz="1500" dirty="0" smtClean="0">
                          <a:latin typeface="Museo Sans 300" panose="02000000000000000000" pitchFamily="50" charset="0"/>
                        </a:rPr>
                        <a:t>PERSPECTIVAS</a:t>
                      </a:r>
                      <a:endParaRPr lang="es-ES" sz="1500" b="1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s-ES" sz="1500" dirty="0" smtClean="0">
                          <a:latin typeface="Museo Sans 300" panose="02000000000000000000" pitchFamily="50" charset="0"/>
                        </a:rPr>
                        <a:t>OBJETIVOS ESTRATÉGICOS</a:t>
                      </a:r>
                      <a:endParaRPr lang="es-ES" sz="1500" b="1" dirty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671458">
                <a:tc>
                  <a:txBody>
                    <a:bodyPr/>
                    <a:lstStyle/>
                    <a:p>
                      <a:pPr lvl="0" algn="ctr"/>
                      <a:r>
                        <a:rPr lang="es-ES" sz="1500" dirty="0" smtClean="0">
                          <a:latin typeface="Museo Sans 300" panose="02000000000000000000" pitchFamily="50" charset="0"/>
                        </a:rPr>
                        <a:t>Financiera</a:t>
                      </a:r>
                      <a:endParaRPr lang="es-ES" sz="1500" b="1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500" baseline="0" dirty="0" smtClean="0">
                          <a:latin typeface="Museo Sans 300" panose="02000000000000000000" pitchFamily="50" charset="0"/>
                        </a:rPr>
                        <a:t>F1. Crecer en flujos de efectivo, rentabilidad y patrimonio.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500" baseline="0" dirty="0" smtClean="0">
                          <a:latin typeface="Museo Sans 300" panose="02000000000000000000" pitchFamily="50" charset="0"/>
                        </a:rPr>
                        <a:t>F2. Saneamiento  y fortalecimiento patrimonial.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845263">
                <a:tc>
                  <a:txBody>
                    <a:bodyPr/>
                    <a:lstStyle/>
                    <a:p>
                      <a:pPr algn="ctr"/>
                      <a:r>
                        <a:rPr lang="es-ES" sz="1500" dirty="0" smtClean="0">
                          <a:latin typeface="Museo Sans 300" panose="02000000000000000000" pitchFamily="50" charset="0"/>
                        </a:rPr>
                        <a:t>Inversionistas y Clientes</a:t>
                      </a:r>
                      <a:endParaRPr lang="es-ES" sz="1500" b="1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aseline="0" dirty="0" smtClean="0">
                          <a:latin typeface="Museo Sans 300" panose="02000000000000000000" pitchFamily="50" charset="0"/>
                        </a:rPr>
                        <a:t>I1. Brindar excelente servicio a inversionistas y clientes.</a:t>
                      </a:r>
                      <a:r>
                        <a:rPr lang="es-ES" sz="1500" dirty="0" smtClean="0">
                          <a:latin typeface="Museo Sans 300" panose="02000000000000000000" pitchFamily="50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960143">
                <a:tc>
                  <a:txBody>
                    <a:bodyPr/>
                    <a:lstStyle/>
                    <a:p>
                      <a:pPr algn="ctr"/>
                      <a:r>
                        <a:rPr lang="es-ES" sz="1500" dirty="0" smtClean="0">
                          <a:latin typeface="Museo Sans 300" panose="02000000000000000000" pitchFamily="50" charset="0"/>
                        </a:rPr>
                        <a:t>Procesos y Tecnología</a:t>
                      </a:r>
                      <a:endParaRPr lang="es-ES" sz="1500" b="1" dirty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500" dirty="0" smtClean="0">
                          <a:latin typeface="Museo Sans 300" panose="02000000000000000000" pitchFamily="50" charset="0"/>
                        </a:rPr>
                        <a:t>P1. Actualizar la legislación y normativa operativa de la Corporación.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950696">
                <a:tc>
                  <a:txBody>
                    <a:bodyPr/>
                    <a:lstStyle/>
                    <a:p>
                      <a:pPr algn="ctr"/>
                      <a:r>
                        <a:rPr lang="es-ES" sz="1500" dirty="0" smtClean="0">
                          <a:latin typeface="Museo Sans 300" panose="02000000000000000000" pitchFamily="50" charset="0"/>
                        </a:rPr>
                        <a:t>Aprendizaje y Crecimiento</a:t>
                      </a:r>
                      <a:endParaRPr lang="es-ES" sz="1500" b="1" dirty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500" dirty="0" smtClean="0">
                          <a:latin typeface="Museo Sans 300" panose="02000000000000000000" pitchFamily="50" charset="0"/>
                        </a:rPr>
                        <a:t>A1. Desarrollo de habilidades y competencias del personal</a:t>
                      </a:r>
                      <a:r>
                        <a:rPr lang="es-ES" sz="1500" baseline="0" dirty="0" smtClean="0">
                          <a:latin typeface="Museo Sans 300" panose="02000000000000000000" pitchFamily="50" charset="0"/>
                        </a:rPr>
                        <a:t> de la Corporación.</a:t>
                      </a:r>
                      <a:endParaRPr lang="es-ES" sz="1500" dirty="0" smtClean="0">
                        <a:latin typeface="Museo Sans 300" panose="02000000000000000000" pitchFamily="50" charset="0"/>
                      </a:endParaRPr>
                    </a:p>
                    <a:p>
                      <a:r>
                        <a:rPr lang="es-ES" sz="1500" dirty="0" smtClean="0">
                          <a:latin typeface="Museo Sans 300" panose="02000000000000000000" pitchFamily="50" charset="0"/>
                        </a:rPr>
                        <a:t>A2. Fomentar</a:t>
                      </a:r>
                      <a:r>
                        <a:rPr lang="es-ES" sz="1500" baseline="0" dirty="0" smtClean="0">
                          <a:latin typeface="Museo Sans 300" panose="02000000000000000000" pitchFamily="50" charset="0"/>
                        </a:rPr>
                        <a:t> la motivación, convivencia y comportamiento ético.</a:t>
                      </a:r>
                      <a:endParaRPr lang="es-ES" sz="1500" dirty="0" smtClean="0"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928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8 Rectángulo redondeado"/>
          <p:cNvSpPr/>
          <p:nvPr/>
        </p:nvSpPr>
        <p:spPr>
          <a:xfrm>
            <a:off x="463876" y="1224048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 smtClean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Financiera</a:t>
            </a:r>
            <a:endParaRPr lang="es-SV" sz="16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5" name="69 Rectángulo redondeado"/>
          <p:cNvSpPr/>
          <p:nvPr/>
        </p:nvSpPr>
        <p:spPr>
          <a:xfrm>
            <a:off x="477524" y="2605903"/>
            <a:ext cx="1140828" cy="1336409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Inversionistas y Clientes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6" name="70 Rectángulo redondeado"/>
          <p:cNvSpPr/>
          <p:nvPr/>
        </p:nvSpPr>
        <p:spPr>
          <a:xfrm>
            <a:off x="485553" y="4008230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Procesos y Tecnología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7" name="71 Rectángulo redondeado"/>
          <p:cNvSpPr/>
          <p:nvPr/>
        </p:nvSpPr>
        <p:spPr>
          <a:xfrm>
            <a:off x="485553" y="5387443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Aprendizaje y Crecimiento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5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8" name="5 Marcador de número de diapositiva"/>
          <p:cNvSpPr>
            <a:spLocks noGrp="1"/>
          </p:cNvSpPr>
          <p:nvPr/>
        </p:nvSpPr>
        <p:spPr bwMode="auto">
          <a:xfrm>
            <a:off x="3807784" y="6494662"/>
            <a:ext cx="152843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38FCB4E5-9C09-476D-909F-DABCB8A427BC}" type="slidenum">
              <a:rPr lang="es-ES" smtClean="0">
                <a:solidFill>
                  <a:schemeClr val="tx1"/>
                </a:solidFill>
                <a:latin typeface="Museo Sans 300" panose="02000000000000000000" pitchFamily="50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r>
              <a:rPr lang="es-ES" dirty="0" smtClean="0">
                <a:solidFill>
                  <a:schemeClr val="tx1"/>
                </a:solidFill>
                <a:latin typeface="Museo Sans 300" panose="02000000000000000000" pitchFamily="50" charset="0"/>
              </a:rPr>
              <a:t> de 15</a:t>
            </a:r>
          </a:p>
        </p:txBody>
      </p:sp>
      <p:sp>
        <p:nvSpPr>
          <p:cNvPr id="9" name="2 Subtítulo"/>
          <p:cNvSpPr txBox="1">
            <a:spLocks/>
          </p:cNvSpPr>
          <p:nvPr/>
        </p:nvSpPr>
        <p:spPr>
          <a:xfrm>
            <a:off x="647564" y="491718"/>
            <a:ext cx="784887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2000" b="1" dirty="0" smtClean="0">
                <a:latin typeface="Museo Sans 300" panose="02000000000000000000" pitchFamily="50" charset="0"/>
              </a:rPr>
              <a:t>MAPA ESTRATÉGICO</a:t>
            </a:r>
            <a:endParaRPr lang="es-SV" sz="2000" b="1" dirty="0">
              <a:latin typeface="Museo Sans 300" panose="02000000000000000000" pitchFamily="50" charset="0"/>
            </a:endParaRPr>
          </a:p>
        </p:txBody>
      </p:sp>
      <p:sp>
        <p:nvSpPr>
          <p:cNvPr id="10" name="6 Rectángulo"/>
          <p:cNvSpPr/>
          <p:nvPr/>
        </p:nvSpPr>
        <p:spPr>
          <a:xfrm>
            <a:off x="1462605" y="1224048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11" name="8 Rectángulo"/>
          <p:cNvSpPr/>
          <p:nvPr/>
        </p:nvSpPr>
        <p:spPr>
          <a:xfrm>
            <a:off x="1476253" y="2602532"/>
            <a:ext cx="7398809" cy="13364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12" name="10 Rectángulo"/>
          <p:cNvSpPr/>
          <p:nvPr/>
        </p:nvSpPr>
        <p:spPr>
          <a:xfrm>
            <a:off x="1476253" y="4005064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1476253" y="5384520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14" name="14 Rectángulo redondeado"/>
          <p:cNvSpPr/>
          <p:nvPr/>
        </p:nvSpPr>
        <p:spPr>
          <a:xfrm>
            <a:off x="2481456" y="1375217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F1.</a:t>
            </a:r>
            <a:r>
              <a:rPr lang="es-MX" sz="1400" dirty="0" smtClean="0">
                <a:latin typeface="Museo Sans 300" panose="02000000000000000000" pitchFamily="50" charset="0"/>
              </a:rPr>
              <a:t> Crecer en flujos de efectivo, rentabilidad y  patrimonio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15" name="16 Rectángulo redondeado"/>
          <p:cNvSpPr/>
          <p:nvPr/>
        </p:nvSpPr>
        <p:spPr>
          <a:xfrm>
            <a:off x="5278833" y="1374829"/>
            <a:ext cx="2226073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F2.</a:t>
            </a:r>
            <a:r>
              <a:rPr lang="es-MX" sz="1400" dirty="0" smtClean="0">
                <a:latin typeface="Museo Sans 300" panose="02000000000000000000" pitchFamily="50" charset="0"/>
              </a:rPr>
              <a:t> Saneamiento y fortalecimiento patrimonial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17" name="18 Rectángulo redondeado"/>
          <p:cNvSpPr/>
          <p:nvPr/>
        </p:nvSpPr>
        <p:spPr>
          <a:xfrm>
            <a:off x="2480409" y="2755409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I2.</a:t>
            </a:r>
            <a:r>
              <a:rPr lang="es-MX" sz="1400" dirty="0" smtClean="0">
                <a:latin typeface="Museo Sans 300" panose="02000000000000000000" pitchFamily="50" charset="0"/>
              </a:rPr>
              <a:t> Brindar excelente servicio a inversionistas y clientes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18" name="24 Rectángulo redondeado"/>
          <p:cNvSpPr/>
          <p:nvPr/>
        </p:nvSpPr>
        <p:spPr>
          <a:xfrm>
            <a:off x="5277606" y="5563192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300" b="1" dirty="0" smtClean="0">
                <a:latin typeface="Museo Sans 300" panose="02000000000000000000" pitchFamily="50" charset="0"/>
              </a:rPr>
              <a:t>A2.</a:t>
            </a:r>
            <a:r>
              <a:rPr lang="es-MX" sz="1300" dirty="0" smtClean="0">
                <a:latin typeface="Museo Sans 300" panose="02000000000000000000" pitchFamily="50" charset="0"/>
              </a:rPr>
              <a:t> Fomentar la motivación, convivencia y comportamiento ético.</a:t>
            </a:r>
            <a:endParaRPr lang="es-SV" sz="1300" dirty="0">
              <a:latin typeface="Museo Sans 300" panose="02000000000000000000" pitchFamily="50" charset="0"/>
            </a:endParaRPr>
          </a:p>
        </p:txBody>
      </p:sp>
      <p:sp>
        <p:nvSpPr>
          <p:cNvPr id="20" name="23 Rectángulo redondeado"/>
          <p:cNvSpPr/>
          <p:nvPr/>
        </p:nvSpPr>
        <p:spPr>
          <a:xfrm>
            <a:off x="2458706" y="5562808"/>
            <a:ext cx="2359820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300" b="1" dirty="0" smtClean="0">
                <a:latin typeface="Museo Sans 300" panose="02000000000000000000" pitchFamily="50" charset="0"/>
              </a:rPr>
              <a:t>A1.</a:t>
            </a:r>
            <a:r>
              <a:rPr lang="es-MX" sz="1300" dirty="0" smtClean="0">
                <a:latin typeface="Museo Sans 300" panose="02000000000000000000" pitchFamily="50" charset="0"/>
              </a:rPr>
              <a:t> Desarrollo de habilidades y competencias del personal de la Corporación</a:t>
            </a:r>
            <a:endParaRPr lang="es-SV" sz="1300" dirty="0">
              <a:latin typeface="Museo Sans 300" panose="02000000000000000000" pitchFamily="50" charset="0"/>
            </a:endParaRPr>
          </a:p>
        </p:txBody>
      </p:sp>
      <p:sp>
        <p:nvSpPr>
          <p:cNvPr id="22" name="20 Rectángulo redondeado"/>
          <p:cNvSpPr/>
          <p:nvPr/>
        </p:nvSpPr>
        <p:spPr>
          <a:xfrm>
            <a:off x="2477122" y="4210441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P1.</a:t>
            </a:r>
            <a:r>
              <a:rPr lang="es-MX" sz="1400" dirty="0" smtClean="0">
                <a:latin typeface="Museo Sans 300" panose="02000000000000000000" pitchFamily="50" charset="0"/>
              </a:rPr>
              <a:t> Actualizar la legislación y normativa operativa de la Corporación 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cxnSp>
        <p:nvCxnSpPr>
          <p:cNvPr id="29" name="Conector recto de flecha 28"/>
          <p:cNvCxnSpPr>
            <a:stCxn id="22" idx="0"/>
          </p:cNvCxnSpPr>
          <p:nvPr/>
        </p:nvCxnSpPr>
        <p:spPr>
          <a:xfrm flipV="1">
            <a:off x="3561883" y="3743462"/>
            <a:ext cx="3287" cy="4669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>
            <a:endCxn id="14" idx="3"/>
          </p:cNvCxnSpPr>
          <p:nvPr/>
        </p:nvCxnSpPr>
        <p:spPr>
          <a:xfrm flipH="1">
            <a:off x="4650978" y="1861227"/>
            <a:ext cx="626628" cy="38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de flecha 34"/>
          <p:cNvCxnSpPr>
            <a:stCxn id="20" idx="0"/>
          </p:cNvCxnSpPr>
          <p:nvPr/>
        </p:nvCxnSpPr>
        <p:spPr>
          <a:xfrm flipV="1">
            <a:off x="3638616" y="5183238"/>
            <a:ext cx="0" cy="3795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de flecha 36"/>
          <p:cNvCxnSpPr>
            <a:endCxn id="14" idx="2"/>
          </p:cNvCxnSpPr>
          <p:nvPr/>
        </p:nvCxnSpPr>
        <p:spPr>
          <a:xfrm flipV="1">
            <a:off x="3561883" y="2348014"/>
            <a:ext cx="4334" cy="4073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/>
          <p:nvPr/>
        </p:nvCxnSpPr>
        <p:spPr>
          <a:xfrm flipH="1">
            <a:off x="4646644" y="3256548"/>
            <a:ext cx="50287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>
            <a:off x="5149516" y="3256548"/>
            <a:ext cx="0" cy="17485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/>
        </p:nvCxnSpPr>
        <p:spPr>
          <a:xfrm>
            <a:off x="5149516" y="5005137"/>
            <a:ext cx="1219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/>
        </p:nvCxnSpPr>
        <p:spPr>
          <a:xfrm flipV="1">
            <a:off x="6362367" y="5005137"/>
            <a:ext cx="0" cy="5580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/>
          <p:cNvCxnSpPr/>
          <p:nvPr/>
        </p:nvCxnSpPr>
        <p:spPr>
          <a:xfrm flipV="1">
            <a:off x="4818526" y="6047874"/>
            <a:ext cx="517690" cy="133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774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8491" y="1216783"/>
            <a:ext cx="8229600" cy="737683"/>
          </a:xfrm>
        </p:spPr>
        <p:txBody>
          <a:bodyPr>
            <a:normAutofit/>
          </a:bodyPr>
          <a:lstStyle/>
          <a:p>
            <a:r>
              <a:rPr lang="es-ES" altLang="es-SV" sz="2400" b="1" dirty="0">
                <a:latin typeface="Bembo Std" panose="02020605060306020A03" pitchFamily="18" charset="0"/>
              </a:rPr>
              <a:t>PLAN ANUAL OPERATIVO </a:t>
            </a:r>
            <a:r>
              <a:rPr lang="es-ES" altLang="es-SV" sz="2400" b="1" dirty="0" smtClean="0">
                <a:latin typeface="Bembo Std" panose="02020605060306020A03" pitchFamily="18" charset="0"/>
              </a:rPr>
              <a:t>2021</a:t>
            </a:r>
            <a:endParaRPr lang="es-ES" altLang="es-SV" sz="2400" b="1" dirty="0">
              <a:latin typeface="Bembo Std" panose="02020605060306020A03" pitchFamily="18" charset="0"/>
            </a:endParaRPr>
          </a:p>
        </p:txBody>
      </p:sp>
      <p:graphicFrame>
        <p:nvGraphicFramePr>
          <p:cNvPr id="5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855396"/>
              </p:ext>
            </p:extLst>
          </p:nvPr>
        </p:nvGraphicFramePr>
        <p:xfrm>
          <a:off x="206807" y="1982626"/>
          <a:ext cx="8471283" cy="277034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135813"/>
                <a:gridCol w="2952004"/>
                <a:gridCol w="2383466"/>
              </a:tblGrid>
              <a:tr h="4046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2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baseline="0" dirty="0" smtClean="0">
                          <a:latin typeface="Museo Sans 300" panose="02000000000000000000" pitchFamily="50" charset="0"/>
                        </a:rPr>
                        <a:t>F1. Crecer en flujos de efectivo, rentabilidad y patrimonio</a:t>
                      </a:r>
                      <a:r>
                        <a:rPr lang="es-ES" sz="1200" b="1" baseline="0" dirty="0" smtClean="0">
                          <a:latin typeface="Museo Sans 300" panose="02000000000000000000" pitchFamily="50" charset="0"/>
                        </a:rPr>
                        <a:t>.</a:t>
                      </a:r>
                    </a:p>
                  </a:txBody>
                  <a:tcPr marL="7735" marR="7735" marT="773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4046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</a:t>
                      </a:r>
                      <a:r>
                        <a:rPr lang="es-SV" sz="12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ESTRATÉGICAS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618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Gestionar y desarrollar los servicios Logísticos Marítimos Portuarios Regionales</a:t>
                      </a: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SV" sz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Monitoreo </a:t>
                      </a:r>
                      <a:r>
                        <a:rPr lang="es-SV" sz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trimestral</a:t>
                      </a:r>
                      <a:r>
                        <a:rPr lang="es-SV" sz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SV" sz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</a:t>
                      </a:r>
                      <a:r>
                        <a:rPr lang="es-SV" sz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profundidades del fondo del frente de atraque 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SV" sz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Enero - Diciembre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</a:tr>
              <a:tr h="9991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Plan de Negocios para Puerto CORSAIN actualizado y</a:t>
                      </a:r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ejecutado</a:t>
                      </a:r>
                      <a:endParaRPr lang="es-SV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Informe trimestral de la ejecución del Plan</a:t>
                      </a:r>
                      <a:r>
                        <a:rPr lang="es-SV" sz="12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de negocios</a:t>
                      </a:r>
                      <a:endParaRPr lang="es-SV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Enero – Diciembre</a:t>
                      </a:r>
                      <a:endParaRPr lang="es-SV" sz="12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716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8491" y="1531564"/>
            <a:ext cx="8229600" cy="720430"/>
          </a:xfrm>
        </p:spPr>
        <p:txBody>
          <a:bodyPr>
            <a:normAutofit/>
          </a:bodyPr>
          <a:lstStyle/>
          <a:p>
            <a:r>
              <a:rPr lang="es-ES" altLang="es-SV" sz="2400" b="1" dirty="0">
                <a:latin typeface="Bembo Std" panose="02020605060306020A03" pitchFamily="18" charset="0"/>
              </a:rPr>
              <a:t>PLAN ANUAL OPERATIVO </a:t>
            </a:r>
            <a:r>
              <a:rPr lang="es-ES" altLang="es-SV" sz="2400" b="1" dirty="0" smtClean="0">
                <a:latin typeface="Bembo Std" panose="02020605060306020A03" pitchFamily="18" charset="0"/>
              </a:rPr>
              <a:t>2021</a:t>
            </a:r>
            <a:endParaRPr lang="es-ES" altLang="es-SV" sz="2400" b="1" dirty="0">
              <a:latin typeface="Bembo Std" panose="02020605060306020A03" pitchFamily="18" charset="0"/>
            </a:endParaRPr>
          </a:p>
        </p:txBody>
      </p:sp>
      <p:graphicFrame>
        <p:nvGraphicFramePr>
          <p:cNvPr id="4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497431"/>
              </p:ext>
            </p:extLst>
          </p:nvPr>
        </p:nvGraphicFramePr>
        <p:xfrm>
          <a:off x="206807" y="2464440"/>
          <a:ext cx="8471284" cy="236925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135814"/>
                <a:gridCol w="2952004"/>
                <a:gridCol w="2383466"/>
              </a:tblGrid>
              <a:tr h="454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1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baseline="0" dirty="0" smtClean="0">
                          <a:latin typeface="Museo Sans 300" panose="02000000000000000000" pitchFamily="50" charset="0"/>
                        </a:rPr>
                        <a:t>F1. Crecer en flujos de efectivo, rentabilidad y patrimonio.</a:t>
                      </a:r>
                    </a:p>
                  </a:txBody>
                  <a:tcPr marL="7735" marR="7735" marT="773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36030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</a:t>
                      </a:r>
                      <a:r>
                        <a:rPr lang="es-SV" sz="11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ESTRATÉGICAS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14094"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Recibir embarcaciones en operaciones portuarias y en reparación naval </a:t>
                      </a:r>
                      <a:endParaRPr lang="es-SV" sz="1100" dirty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Embarcaciones reparadas: 6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-Diciembre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514094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Embarcaciones </a:t>
                      </a:r>
                      <a:r>
                        <a:rPr lang="es-SV" sz="110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recibidas: 47</a:t>
                      </a:r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Enero - Diciembre</a:t>
                      </a:r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526528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Servicios de </a:t>
                      </a:r>
                      <a:r>
                        <a:rPr lang="es-SV" sz="110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alquiler</a:t>
                      </a:r>
                      <a:r>
                        <a:rPr lang="es-SV" sz="11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de remolcador: 51</a:t>
                      </a:r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Enero - Diciembre</a:t>
                      </a:r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815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5998" y="353744"/>
            <a:ext cx="8229600" cy="603789"/>
          </a:xfrm>
        </p:spPr>
        <p:txBody>
          <a:bodyPr>
            <a:normAutofit/>
          </a:bodyPr>
          <a:lstStyle/>
          <a:p>
            <a:r>
              <a:rPr lang="es-ES" altLang="es-SV" sz="2400" b="1" dirty="0">
                <a:latin typeface="Bembo Std" panose="02020605060306020A03" pitchFamily="18" charset="0"/>
              </a:rPr>
              <a:t>PLAN ANUAL OPERATIVO </a:t>
            </a:r>
            <a:r>
              <a:rPr lang="es-ES" altLang="es-SV" sz="2400" b="1" dirty="0" smtClean="0">
                <a:latin typeface="Bembo Std" panose="02020605060306020A03" pitchFamily="18" charset="0"/>
              </a:rPr>
              <a:t>2021</a:t>
            </a:r>
            <a:endParaRPr lang="es-ES" altLang="es-SV" sz="2400" b="1" dirty="0">
              <a:latin typeface="Bembo Std" panose="02020605060306020A03" pitchFamily="18" charset="0"/>
            </a:endParaRPr>
          </a:p>
        </p:txBody>
      </p:sp>
      <p:graphicFrame>
        <p:nvGraphicFramePr>
          <p:cNvPr id="5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990356"/>
              </p:ext>
            </p:extLst>
          </p:nvPr>
        </p:nvGraphicFramePr>
        <p:xfrm>
          <a:off x="443168" y="1435802"/>
          <a:ext cx="7978937" cy="37778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043810"/>
                <a:gridCol w="2833408"/>
                <a:gridCol w="2101719"/>
              </a:tblGrid>
              <a:tr h="6066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1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400" b="1" baseline="0" dirty="0" smtClean="0">
                          <a:latin typeface="Museo Sans 300" panose="02000000000000000000" pitchFamily="50" charset="0"/>
                        </a:rPr>
                        <a:t>F2. Saneamiento y fortalecimiento patrimonial</a:t>
                      </a:r>
                      <a:r>
                        <a:rPr lang="es-ES" sz="1200" b="1" baseline="0" dirty="0" smtClean="0">
                          <a:latin typeface="Museo Sans 300" panose="02000000000000000000" pitchFamily="50" charset="0"/>
                        </a:rPr>
                        <a:t>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4293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</a:t>
                      </a:r>
                      <a:r>
                        <a:rPr lang="es-SV" sz="12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ESTRATÉGICAS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85185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Regularizar el</a:t>
                      </a:r>
                      <a:r>
                        <a:rPr lang="es-MX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estatus del activo ex </a:t>
                      </a:r>
                      <a:r>
                        <a:rPr lang="es-SV" sz="12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planta alcohol El Carmen</a:t>
                      </a:r>
                      <a:endParaRPr lang="es-SV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6219" marR="6219" marT="621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Informe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6219" marR="6219" marT="621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Enero</a:t>
                      </a:r>
                    </a:p>
                  </a:txBody>
                  <a:tcPr marL="6219" marR="6219" marT="6219" marB="0" anchor="ctr">
                    <a:solidFill>
                      <a:schemeClr val="bg1"/>
                    </a:solidFill>
                  </a:tcPr>
                </a:tc>
              </a:tr>
              <a:tr h="97856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0" i="0" u="none" strike="noStrike" dirty="0" smtClean="0">
                        <a:solidFill>
                          <a:srgbClr val="FF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6219" marR="6219" marT="621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Inform</a:t>
                      </a:r>
                      <a:r>
                        <a:rPr lang="es-SV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 de reuniones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6219" marR="6219" marT="621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Febrero-Marzo</a:t>
                      </a:r>
                    </a:p>
                  </a:txBody>
                  <a:tcPr marL="6219" marR="6219" marT="6219" marB="0" anchor="ctr">
                    <a:solidFill>
                      <a:schemeClr val="bg1"/>
                    </a:solidFill>
                  </a:tcPr>
                </a:tc>
              </a:tr>
              <a:tr h="7780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9" marR="6219" marT="621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Acciones tomadas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6219" marR="6219" marT="621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Abril -</a:t>
                      </a:r>
                      <a:r>
                        <a:rPr lang="es-SV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Junio</a:t>
                      </a:r>
                      <a:endParaRPr lang="es-SV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6219" marR="6219" marT="6219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459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87176"/>
            <a:ext cx="8229600" cy="746309"/>
          </a:xfrm>
        </p:spPr>
        <p:txBody>
          <a:bodyPr>
            <a:normAutofit/>
          </a:bodyPr>
          <a:lstStyle/>
          <a:p>
            <a:r>
              <a:rPr lang="es-ES" altLang="es-SV" sz="2400" b="1" dirty="0">
                <a:latin typeface="Bembo Std" panose="02020605060306020A03" pitchFamily="18" charset="0"/>
              </a:rPr>
              <a:t>PLAN ANUAL OPERATIVO </a:t>
            </a:r>
            <a:r>
              <a:rPr lang="es-ES" altLang="es-SV" sz="2400" b="1" dirty="0" smtClean="0">
                <a:latin typeface="Bembo Std" panose="02020605060306020A03" pitchFamily="18" charset="0"/>
              </a:rPr>
              <a:t>2021</a:t>
            </a:r>
            <a:endParaRPr lang="es-ES" altLang="es-SV" sz="2400" b="1" dirty="0">
              <a:latin typeface="Bembo Std" panose="02020605060306020A03" pitchFamily="18" charset="0"/>
            </a:endParaRPr>
          </a:p>
        </p:txBody>
      </p:sp>
      <p:graphicFrame>
        <p:nvGraphicFramePr>
          <p:cNvPr id="4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167789"/>
              </p:ext>
            </p:extLst>
          </p:nvPr>
        </p:nvGraphicFramePr>
        <p:xfrm>
          <a:off x="689810" y="1693884"/>
          <a:ext cx="7996989" cy="404940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960244"/>
                <a:gridCol w="2786726"/>
                <a:gridCol w="2250019"/>
              </a:tblGrid>
              <a:tr h="4490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1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baseline="0" dirty="0" smtClean="0">
                          <a:latin typeface="Museo Sans 300" panose="02000000000000000000" pitchFamily="50" charset="0"/>
                        </a:rPr>
                        <a:t>F1. Crecer en flujos de efectivo, rentabilidad y patrimonio.</a:t>
                      </a:r>
                    </a:p>
                  </a:txBody>
                  <a:tcPr marL="7735" marR="7735" marT="773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3562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</a:t>
                      </a:r>
                      <a:r>
                        <a:rPr lang="es-SV" sz="11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ESTRATÉGICAS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73375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Regularizar el</a:t>
                      </a:r>
                      <a:r>
                        <a:rPr lang="es-MX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estatus de las </a:t>
                      </a:r>
                      <a:r>
                        <a:rPr lang="es-SV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áreas reclamadas al mar en Puerto CORSAIN</a:t>
                      </a:r>
                      <a:endParaRPr lang="es-SV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Propuesta de Decreto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presentadas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Diciembre/2020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797948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Propuesta de Decreto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autorizada por Asamblea de Gobernadores</a:t>
                      </a:r>
                      <a:endParaRPr lang="es-SV" sz="1100" u="none" strike="noStrike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Enero - Mayo</a:t>
                      </a:r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1002122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Propuesta</a:t>
                      </a:r>
                      <a:r>
                        <a:rPr lang="es-SV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de </a:t>
                      </a:r>
                      <a:r>
                        <a:rPr lang="es-SV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Decreto remitido a la</a:t>
                      </a:r>
                      <a:r>
                        <a:rPr lang="es-SV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Secretaría Jurídica de la Presidencia </a:t>
                      </a:r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Junio</a:t>
                      </a:r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670630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Seguimiento</a:t>
                      </a:r>
                      <a:r>
                        <a:rPr lang="es-SV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a Propuesta de Decreto remitido</a:t>
                      </a:r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Junio - Diciembre</a:t>
                      </a:r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994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8491" y="1806815"/>
            <a:ext cx="8229600" cy="630834"/>
          </a:xfrm>
        </p:spPr>
        <p:txBody>
          <a:bodyPr>
            <a:normAutofit/>
          </a:bodyPr>
          <a:lstStyle/>
          <a:p>
            <a:r>
              <a:rPr lang="es-ES" altLang="es-SV" sz="2400" b="1" dirty="0">
                <a:latin typeface="Bembo Std" panose="02020605060306020A03" pitchFamily="18" charset="0"/>
              </a:rPr>
              <a:t>PLAN ANUAL OPERATIVO </a:t>
            </a:r>
            <a:r>
              <a:rPr lang="es-ES" altLang="es-SV" sz="2400" b="1" dirty="0" smtClean="0">
                <a:latin typeface="Bembo Std" panose="02020605060306020A03" pitchFamily="18" charset="0"/>
              </a:rPr>
              <a:t>2021</a:t>
            </a:r>
            <a:endParaRPr lang="es-ES" altLang="es-SV" sz="2400" b="1" dirty="0">
              <a:latin typeface="Bembo Std" panose="02020605060306020A03" pitchFamily="18" charset="0"/>
            </a:endParaRPr>
          </a:p>
        </p:txBody>
      </p:sp>
      <p:graphicFrame>
        <p:nvGraphicFramePr>
          <p:cNvPr id="6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244235"/>
              </p:ext>
            </p:extLst>
          </p:nvPr>
        </p:nvGraphicFramePr>
        <p:xfrm>
          <a:off x="577516" y="2686477"/>
          <a:ext cx="7956883" cy="189491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945398"/>
                <a:gridCol w="2772750"/>
                <a:gridCol w="2238735"/>
              </a:tblGrid>
              <a:tr h="4708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1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aseline="0" dirty="0" smtClean="0">
                          <a:latin typeface="Museo Sans 300" panose="02000000000000000000" pitchFamily="50" charset="0"/>
                        </a:rPr>
                        <a:t>I2. Brindar excelente servicio a inversionistas y clientes.</a:t>
                      </a:r>
                      <a:r>
                        <a:rPr lang="es-ES" sz="1400" dirty="0" smtClean="0">
                          <a:latin typeface="Museo Sans 300" panose="02000000000000000000" pitchFamily="50" charset="0"/>
                        </a:rPr>
                        <a:t> </a:t>
                      </a:r>
                    </a:p>
                  </a:txBody>
                  <a:tcPr marL="7735" marR="7735" marT="773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3734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</a:t>
                      </a:r>
                      <a:r>
                        <a:rPr lang="es-SV" sz="11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ESTRATÉGICAS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05061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Actualización Guía</a:t>
                      </a:r>
                      <a:r>
                        <a:rPr lang="es-MX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del Inversionistas</a:t>
                      </a:r>
                      <a:endParaRPr lang="es-SV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Guía actualizada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Febrero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76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1691</TotalTime>
  <Words>817</Words>
  <Application>Microsoft Office PowerPoint</Application>
  <PresentationFormat>Presentación en pantalla (4:3)</PresentationFormat>
  <Paragraphs>160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Bembo Std</vt:lpstr>
      <vt:lpstr>Calibri</vt:lpstr>
      <vt:lpstr>Museo Sans 300</vt:lpstr>
      <vt:lpstr>Times New Roman</vt:lpstr>
      <vt:lpstr>Tema de Office</vt:lpstr>
      <vt:lpstr>Presentación de PowerPoint</vt:lpstr>
      <vt:lpstr>Presentación de PowerPoint</vt:lpstr>
      <vt:lpstr>PERSPECTIVAS</vt:lpstr>
      <vt:lpstr>Presentación de PowerPoint</vt:lpstr>
      <vt:lpstr>PLAN ANUAL OPERATIVO 2021</vt:lpstr>
      <vt:lpstr>PLAN ANUAL OPERATIVO 2021</vt:lpstr>
      <vt:lpstr>PLAN ANUAL OPERATIVO 2021</vt:lpstr>
      <vt:lpstr>PLAN ANUAL OPERATIVO 2021</vt:lpstr>
      <vt:lpstr>PLAN ANUAL OPERATIVO 2021</vt:lpstr>
      <vt:lpstr>PLAN ANUAL OPERATIVO 2021</vt:lpstr>
      <vt:lpstr>PLAN ANUAL OPERATIVO 2021</vt:lpstr>
      <vt:lpstr>PLAN ANUAL OPERATIVO 2021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Luz Marleny Arevalo</cp:lastModifiedBy>
  <cp:revision>97</cp:revision>
  <cp:lastPrinted>2020-12-14T15:05:41Z</cp:lastPrinted>
  <dcterms:created xsi:type="dcterms:W3CDTF">2019-07-03T14:56:03Z</dcterms:created>
  <dcterms:modified xsi:type="dcterms:W3CDTF">2021-03-22T21:09:33Z</dcterms:modified>
</cp:coreProperties>
</file>