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</p:sldIdLst>
  <p:sldSz cx="9144000" cy="6858000" type="screen4x3"/>
  <p:notesSz cx="6797675" cy="9926638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eny.arevalo\Documents\MARLENY%20AREVALO\PAO%202021\SEGUIMIENTO%20SEGUNDO%20TRIMESTRE\Base_Informe%20Segundo%20Trimestre%20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GRAFICO!$A$2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JUNIO</c:v>
                </c:pt>
                <c:pt idx="2">
                  <c:v>EJECUCION SEGUNDO TRIMESTRE</c:v>
                </c:pt>
              </c:strCache>
            </c:strRef>
          </c:cat>
          <c:val>
            <c:numRef>
              <c:f>GRAFICO!$B$2:$D$2</c:f>
              <c:numCache>
                <c:formatCode>0.00%</c:formatCode>
                <c:ptCount val="3"/>
                <c:pt idx="0">
                  <c:v>0.35710000000000003</c:v>
                </c:pt>
                <c:pt idx="1">
                  <c:v>0.22405320000000001</c:v>
                </c:pt>
                <c:pt idx="2">
                  <c:v>0.15717044000000002</c:v>
                </c:pt>
              </c:numCache>
            </c:numRef>
          </c:val>
        </c:ser>
        <c:ser>
          <c:idx val="3"/>
          <c:order val="1"/>
          <c:tx>
            <c:strRef>
              <c:f>GRAFICO!$A$3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JUNIO</c:v>
                </c:pt>
                <c:pt idx="2">
                  <c:v>EJECUCION SEGUNDO TRIMESTRE</c:v>
                </c:pt>
              </c:strCache>
            </c:strRef>
          </c:cat>
          <c:val>
            <c:numRef>
              <c:f>GRAFICO!$B$3:$D$3</c:f>
              <c:numCache>
                <c:formatCode>0.00%</c:formatCode>
                <c:ptCount val="3"/>
                <c:pt idx="0">
                  <c:v>7.1499999999999994E-2</c:v>
                </c:pt>
                <c:pt idx="1">
                  <c:v>7.1400000000000005E-2</c:v>
                </c:pt>
                <c:pt idx="2">
                  <c:v>7.1400000000000005E-2</c:v>
                </c:pt>
              </c:numCache>
            </c:numRef>
          </c:val>
        </c:ser>
        <c:ser>
          <c:idx val="1"/>
          <c:order val="2"/>
          <c:tx>
            <c:strRef>
              <c:f>GRAFICO!$A$4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JUNIO</c:v>
                </c:pt>
                <c:pt idx="2">
                  <c:v>EJECUCION SEGUNDO TRIMESTRE</c:v>
                </c:pt>
              </c:strCache>
            </c:strRef>
          </c:cat>
          <c:val>
            <c:numRef>
              <c:f>GRAFICO!$B$4:$D$4</c:f>
              <c:numCache>
                <c:formatCode>0.00%</c:formatCode>
                <c:ptCount val="3"/>
                <c:pt idx="0">
                  <c:v>7.1499999999999994E-2</c:v>
                </c:pt>
                <c:pt idx="1">
                  <c:v>4.6410000000000007E-2</c:v>
                </c:pt>
                <c:pt idx="2">
                  <c:v>2.8560000000000002E-2</c:v>
                </c:pt>
              </c:numCache>
            </c:numRef>
          </c:val>
        </c:ser>
        <c:ser>
          <c:idx val="2"/>
          <c:order val="3"/>
          <c:tx>
            <c:strRef>
              <c:f>GRAFICO!$A$5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JUNIO</c:v>
                </c:pt>
                <c:pt idx="2">
                  <c:v>EJECUCION SEGUNDO TRIMESTRE</c:v>
                </c:pt>
              </c:strCache>
            </c:strRef>
          </c:cat>
          <c:val>
            <c:numRef>
              <c:f>GRAFICO!$B$5:$D$5</c:f>
              <c:numCache>
                <c:formatCode>0.00%</c:formatCode>
                <c:ptCount val="3"/>
                <c:pt idx="0">
                  <c:v>0.49989999999999996</c:v>
                </c:pt>
                <c:pt idx="1">
                  <c:v>0.24711540000000004</c:v>
                </c:pt>
                <c:pt idx="2">
                  <c:v>0.22760178000000003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9029888"/>
        <c:axId val="269031456"/>
      </c:barChart>
      <c:lineChart>
        <c:grouping val="standard"/>
        <c:varyColors val="0"/>
        <c:ser>
          <c:idx val="4"/>
          <c:order val="4"/>
          <c:tx>
            <c:strRef>
              <c:f>GRAFICO!$A$6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1"/>
              <c:layout>
                <c:manualLayout>
                  <c:x val="-4.9655165223254201E-2"/>
                  <c:y val="5.0314465408805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712641547630873E-2"/>
                  <c:y val="-5.450733752620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JUNIO</c:v>
                </c:pt>
                <c:pt idx="2">
                  <c:v>EJECUCION SEGUNDO TRIMESTRE</c:v>
                </c:pt>
              </c:strCache>
            </c:strRef>
          </c:cat>
          <c:val>
            <c:numRef>
              <c:f>GRAFICO!$B$6:$D$6</c:f>
              <c:numCache>
                <c:formatCode>0.00%</c:formatCode>
                <c:ptCount val="3"/>
                <c:pt idx="0">
                  <c:v>1</c:v>
                </c:pt>
                <c:pt idx="1">
                  <c:v>0.58897860000000013</c:v>
                </c:pt>
                <c:pt idx="2">
                  <c:v>0.4847322200000001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9029888"/>
        <c:axId val="269031456"/>
      </c:lineChart>
      <c:catAx>
        <c:axId val="2690298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9031456"/>
        <c:crosses val="autoZero"/>
        <c:auto val="1"/>
        <c:lblAlgn val="ctr"/>
        <c:lblOffset val="100"/>
        <c:noMultiLvlLbl val="0"/>
      </c:catAx>
      <c:valAx>
        <c:axId val="269031456"/>
        <c:scaling>
          <c:orientation val="minMax"/>
          <c:max val="1"/>
        </c:scaling>
        <c:delete val="0"/>
        <c:axPos val="l"/>
        <c:numFmt formatCode="0.00%" sourceLinked="1"/>
        <c:majorTickMark val="none"/>
        <c:minorTickMark val="none"/>
        <c:tickLblPos val="nextTo"/>
        <c:crossAx val="2690298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200" b="1" i="0" baseline="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43017"/>
            <a:ext cx="8229600" cy="1347092"/>
          </a:xfrm>
        </p:spPr>
        <p:txBody>
          <a:bodyPr>
            <a:normAutofit fontScale="90000"/>
          </a:bodyPr>
          <a:lstStyle/>
          <a:p>
            <a:r>
              <a:rPr lang="es-ES" sz="2800" b="1" dirty="0">
                <a:latin typeface="Bembo Std" panose="02020605060306020A03" pitchFamily="18" charset="0"/>
              </a:rPr>
              <a:t>INFORME DE SEGUIMIENTO</a:t>
            </a:r>
            <a:br>
              <a:rPr lang="es-ES" sz="2800" b="1" dirty="0">
                <a:latin typeface="Bembo Std" panose="02020605060306020A03" pitchFamily="18" charset="0"/>
              </a:rPr>
            </a:br>
            <a:r>
              <a:rPr lang="es-ES" sz="2800" b="1" dirty="0">
                <a:latin typeface="Bembo Std" panose="02020605060306020A03" pitchFamily="18" charset="0"/>
              </a:rPr>
              <a:t>PLAN ANUAL OPERATIVO</a:t>
            </a:r>
            <a:br>
              <a:rPr lang="es-ES" sz="2800" b="1" dirty="0">
                <a:latin typeface="Bembo Std" panose="02020605060306020A03" pitchFamily="18" charset="0"/>
              </a:rPr>
            </a:br>
            <a:r>
              <a:rPr lang="es-ES" sz="2800" b="1" dirty="0" smtClean="0">
                <a:latin typeface="Bembo Std" panose="02020605060306020A03" pitchFamily="18" charset="0"/>
              </a:rPr>
              <a:t>AL SEGUNDO TRIMESTRE 2021  </a:t>
            </a:r>
            <a:endParaRPr lang="es-ES" sz="2800" b="1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97892"/>
            <a:ext cx="8229600" cy="383390"/>
          </a:xfrm>
        </p:spPr>
        <p:txBody>
          <a:bodyPr>
            <a:noAutofit/>
          </a:bodyPr>
          <a:lstStyle/>
          <a:p>
            <a:r>
              <a:rPr lang="es-ES" sz="2400" dirty="0" smtClean="0">
                <a:latin typeface="Bembo Std"/>
                <a:cs typeface="Bembo Std"/>
              </a:rPr>
              <a:t>Generalidades</a:t>
            </a:r>
            <a:endParaRPr lang="es-ES" sz="2400" dirty="0">
              <a:latin typeface="Bembo Std"/>
              <a:cs typeface="Bembo Std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47564" y="2301599"/>
            <a:ext cx="7848872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Se presentan los </a:t>
            </a:r>
            <a:r>
              <a:rPr lang="es-SV" sz="1400" dirty="0">
                <a:latin typeface="Museo Sans 300" panose="02000000000000000000" pitchFamily="50" charset="0"/>
              </a:rPr>
              <a:t>Objetivos y Acciones Estratégicas </a:t>
            </a:r>
            <a:r>
              <a:rPr lang="es-SV" sz="1400" dirty="0" smtClean="0">
                <a:latin typeface="Museo Sans 300" panose="02000000000000000000" pitchFamily="50" charset="0"/>
              </a:rPr>
              <a:t>establecidas </a:t>
            </a:r>
            <a:r>
              <a:rPr lang="es-SV" sz="1400" dirty="0">
                <a:latin typeface="Museo Sans 300" panose="02000000000000000000" pitchFamily="50" charset="0"/>
              </a:rPr>
              <a:t>en el Plan Anual </a:t>
            </a:r>
            <a:r>
              <a:rPr lang="es-SV" sz="1400" dirty="0" smtClean="0">
                <a:latin typeface="Museo Sans 300" panose="02000000000000000000" pitchFamily="50" charset="0"/>
              </a:rPr>
              <a:t>Operativo, su cumplimiento de acuerdo a los indicadores y actividades ejecutadas a nivel institucional.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La evaluación de cumplimiento se ha efectuado a nivel de Perspectivas </a:t>
            </a:r>
            <a:r>
              <a:rPr lang="es-SV" sz="1400" dirty="0">
                <a:latin typeface="Museo Sans 300" panose="02000000000000000000" pitchFamily="50" charset="0"/>
              </a:rPr>
              <a:t>y Objetivos Estratégicos </a:t>
            </a:r>
            <a:r>
              <a:rPr lang="es-SV" sz="1400" dirty="0" smtClean="0">
                <a:latin typeface="Museo Sans 300" panose="02000000000000000000" pitchFamily="50" charset="0"/>
              </a:rPr>
              <a:t>acumulado al segundo trimestre del 2021, lográndose una ejecución del </a:t>
            </a:r>
            <a:r>
              <a:rPr lang="es-SV" sz="1400" b="1" dirty="0" smtClean="0">
                <a:latin typeface="Museo Sans 300" panose="02000000000000000000" pitchFamily="50" charset="0"/>
              </a:rPr>
              <a:t>82.30%</a:t>
            </a:r>
            <a:r>
              <a:rPr lang="es-SV" sz="1400" dirty="0" smtClean="0">
                <a:latin typeface="Museo Sans 300" panose="02000000000000000000" pitchFamily="50" charset="0"/>
              </a:rPr>
              <a:t>, con respecto a lo programado. </a:t>
            </a: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El </a:t>
            </a:r>
            <a:r>
              <a:rPr lang="es-SV" sz="1400" dirty="0">
                <a:latin typeface="Museo Sans 300" panose="02000000000000000000" pitchFamily="50" charset="0"/>
              </a:rPr>
              <a:t>seguimiento de los Planes Operativos tiene como base legal el Artículo </a:t>
            </a:r>
            <a:r>
              <a:rPr lang="es-SV" sz="1400" dirty="0" smtClean="0">
                <a:latin typeface="Museo Sans 300" panose="02000000000000000000" pitchFamily="50" charset="0"/>
              </a:rPr>
              <a:t>27 </a:t>
            </a:r>
            <a:r>
              <a:rPr lang="es-SV" sz="1400" dirty="0">
                <a:latin typeface="Museo Sans 300" panose="02000000000000000000" pitchFamily="50" charset="0"/>
              </a:rPr>
              <a:t>de las Normas Técnicas de Control Interno Específicas de </a:t>
            </a:r>
            <a:r>
              <a:rPr lang="es-SV" sz="1400" dirty="0" smtClean="0">
                <a:latin typeface="Museo Sans 300" panose="02000000000000000000" pitchFamily="50" charset="0"/>
              </a:rPr>
              <a:t>CORSAIN, el que además establece que los resultados obtenidos deberán presentarse al Consejo Directivo.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9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459144"/>
            <a:ext cx="8229600" cy="583122"/>
          </a:xfrm>
        </p:spPr>
        <p:txBody>
          <a:bodyPr>
            <a:normAutofit/>
          </a:bodyPr>
          <a:lstStyle/>
          <a:p>
            <a:r>
              <a:rPr lang="es-MX" sz="2400" b="1" dirty="0">
                <a:latin typeface="Bembo Std" panose="02020605060306020A03" pitchFamily="18" charset="0"/>
              </a:rPr>
              <a:t>MAPA ESTRATÉGICO DE CORSAIN </a:t>
            </a:r>
            <a:r>
              <a:rPr lang="es-MX" sz="2400" b="1" dirty="0" smtClean="0">
                <a:latin typeface="Bembo Std" panose="02020605060306020A03" pitchFamily="18" charset="0"/>
              </a:rPr>
              <a:t>2021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53" name="68 Rectángulo redondeado"/>
          <p:cNvSpPr/>
          <p:nvPr/>
        </p:nvSpPr>
        <p:spPr>
          <a:xfrm>
            <a:off x="463876" y="1224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4" name="69 Rectángulo redondeado"/>
          <p:cNvSpPr/>
          <p:nvPr/>
        </p:nvSpPr>
        <p:spPr>
          <a:xfrm>
            <a:off x="477524" y="2605903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Inversionistas y Clientes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5" name="70 Rectángulo redondeado"/>
          <p:cNvSpPr/>
          <p:nvPr/>
        </p:nvSpPr>
        <p:spPr>
          <a:xfrm>
            <a:off x="485553" y="4008230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Procesos y Tecnología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6" name="71 Rectángulo redondeado"/>
          <p:cNvSpPr/>
          <p:nvPr/>
        </p:nvSpPr>
        <p:spPr>
          <a:xfrm>
            <a:off x="485553" y="538744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Aprendizaje y Crecimiento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7" name="5 Marcador de número de diapositiva"/>
          <p:cNvSpPr>
            <a:spLocks noGrp="1"/>
          </p:cNvSpPr>
          <p:nvPr/>
        </p:nvSpPr>
        <p:spPr bwMode="auto">
          <a:xfrm>
            <a:off x="3807784" y="6494662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  <a:latin typeface="Museo Sans 300" panose="02000000000000000000" pitchFamily="50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  <a:latin typeface="Museo Sans 300" panose="02000000000000000000" pitchFamily="50" charset="0"/>
              </a:rPr>
              <a:t> de 15</a:t>
            </a:r>
          </a:p>
        </p:txBody>
      </p:sp>
      <p:sp>
        <p:nvSpPr>
          <p:cNvPr id="58" name="6 Rectángulo"/>
          <p:cNvSpPr/>
          <p:nvPr/>
        </p:nvSpPr>
        <p:spPr>
          <a:xfrm>
            <a:off x="1462605" y="1224048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59" name="8 Rectángulo"/>
          <p:cNvSpPr/>
          <p:nvPr/>
        </p:nvSpPr>
        <p:spPr>
          <a:xfrm>
            <a:off x="1476253" y="2602532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60" name="10 Rectángulo"/>
          <p:cNvSpPr/>
          <p:nvPr/>
        </p:nvSpPr>
        <p:spPr>
          <a:xfrm>
            <a:off x="1476253" y="4005064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61" name="12 Rectángulo"/>
          <p:cNvSpPr/>
          <p:nvPr/>
        </p:nvSpPr>
        <p:spPr>
          <a:xfrm>
            <a:off x="1476253" y="5384520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62" name="14 Rectángulo redondeado"/>
          <p:cNvSpPr/>
          <p:nvPr/>
        </p:nvSpPr>
        <p:spPr>
          <a:xfrm>
            <a:off x="2481456" y="137521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F1.</a:t>
            </a:r>
            <a:r>
              <a:rPr lang="es-MX" sz="1400" dirty="0" smtClean="0">
                <a:latin typeface="Museo Sans 300" panose="02000000000000000000" pitchFamily="50" charset="0"/>
              </a:rPr>
              <a:t> Crecer en flujos de efectivo, rentabilidad y  patrimonio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63" name="16 Rectángulo redondeado"/>
          <p:cNvSpPr/>
          <p:nvPr/>
        </p:nvSpPr>
        <p:spPr>
          <a:xfrm>
            <a:off x="5278833" y="1374829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F2.</a:t>
            </a:r>
            <a:r>
              <a:rPr lang="es-MX" sz="1400" dirty="0" smtClean="0">
                <a:latin typeface="Museo Sans 300" panose="02000000000000000000" pitchFamily="50" charset="0"/>
              </a:rPr>
              <a:t> Saneamiento y fortalecimiento patrimonial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64" name="18 Rectángulo redondeado"/>
          <p:cNvSpPr/>
          <p:nvPr/>
        </p:nvSpPr>
        <p:spPr>
          <a:xfrm>
            <a:off x="2480409" y="2755409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I2.</a:t>
            </a:r>
            <a:r>
              <a:rPr lang="es-MX" sz="1400" dirty="0" smtClean="0">
                <a:latin typeface="Museo Sans 300" panose="02000000000000000000" pitchFamily="50" charset="0"/>
              </a:rPr>
              <a:t> Brindar excelente servicio a inversionistas y clientes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65" name="24 Rectángulo redondeado"/>
          <p:cNvSpPr/>
          <p:nvPr/>
        </p:nvSpPr>
        <p:spPr>
          <a:xfrm>
            <a:off x="5277606" y="556319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A2.</a:t>
            </a:r>
            <a:r>
              <a:rPr lang="es-MX" sz="1300" dirty="0" smtClean="0">
                <a:latin typeface="Museo Sans 300" panose="02000000000000000000" pitchFamily="50" charset="0"/>
              </a:rPr>
              <a:t> Fomentar la motivación, convivencia y comportamiento ético.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sp>
        <p:nvSpPr>
          <p:cNvPr id="66" name="23 Rectángulo redondeado"/>
          <p:cNvSpPr/>
          <p:nvPr/>
        </p:nvSpPr>
        <p:spPr>
          <a:xfrm>
            <a:off x="2458706" y="5562808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A1.</a:t>
            </a:r>
            <a:r>
              <a:rPr lang="es-MX" sz="1300" dirty="0" smtClean="0">
                <a:latin typeface="Museo Sans 300" panose="02000000000000000000" pitchFamily="50" charset="0"/>
              </a:rPr>
              <a:t> Desarrollo de habilidades y competencias del personal de la Corporación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sp>
        <p:nvSpPr>
          <p:cNvPr id="67" name="20 Rectángulo redondeado"/>
          <p:cNvSpPr/>
          <p:nvPr/>
        </p:nvSpPr>
        <p:spPr>
          <a:xfrm>
            <a:off x="2477122" y="4210441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P1.</a:t>
            </a:r>
            <a:r>
              <a:rPr lang="es-MX" sz="1400" dirty="0" smtClean="0">
                <a:latin typeface="Museo Sans 300" panose="02000000000000000000" pitchFamily="50" charset="0"/>
              </a:rPr>
              <a:t> Actualizar la legislación y normativa operativa de la Corporación 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cxnSp>
        <p:nvCxnSpPr>
          <p:cNvPr id="68" name="Conector recto de flecha 67"/>
          <p:cNvCxnSpPr>
            <a:stCxn id="67" idx="0"/>
          </p:cNvCxnSpPr>
          <p:nvPr/>
        </p:nvCxnSpPr>
        <p:spPr>
          <a:xfrm flipV="1">
            <a:off x="3561883" y="3743462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de flecha 68"/>
          <p:cNvCxnSpPr>
            <a:endCxn id="62" idx="3"/>
          </p:cNvCxnSpPr>
          <p:nvPr/>
        </p:nvCxnSpPr>
        <p:spPr>
          <a:xfrm flipH="1">
            <a:off x="4650978" y="1861227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/>
          <p:cNvCxnSpPr>
            <a:stCxn id="66" idx="0"/>
          </p:cNvCxnSpPr>
          <p:nvPr/>
        </p:nvCxnSpPr>
        <p:spPr>
          <a:xfrm flipV="1">
            <a:off x="3638616" y="5183238"/>
            <a:ext cx="0" cy="3795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de flecha 70"/>
          <p:cNvCxnSpPr>
            <a:endCxn id="62" idx="2"/>
          </p:cNvCxnSpPr>
          <p:nvPr/>
        </p:nvCxnSpPr>
        <p:spPr>
          <a:xfrm flipV="1">
            <a:off x="3561883" y="2348014"/>
            <a:ext cx="4334" cy="4073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/>
          <p:cNvCxnSpPr>
            <a:stCxn id="65" idx="0"/>
          </p:cNvCxnSpPr>
          <p:nvPr/>
        </p:nvCxnSpPr>
        <p:spPr>
          <a:xfrm flipV="1">
            <a:off x="6362367" y="5005137"/>
            <a:ext cx="0" cy="5580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>
            <a:off x="5149516" y="5005137"/>
            <a:ext cx="1219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/>
          <p:cNvCxnSpPr/>
          <p:nvPr/>
        </p:nvCxnSpPr>
        <p:spPr>
          <a:xfrm>
            <a:off x="5149516" y="3256548"/>
            <a:ext cx="0" cy="17485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de flecha 74"/>
          <p:cNvCxnSpPr/>
          <p:nvPr/>
        </p:nvCxnSpPr>
        <p:spPr>
          <a:xfrm flipH="1">
            <a:off x="4646644" y="3256548"/>
            <a:ext cx="502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/>
          <p:cNvCxnSpPr>
            <a:stCxn id="66" idx="3"/>
          </p:cNvCxnSpPr>
          <p:nvPr/>
        </p:nvCxnSpPr>
        <p:spPr>
          <a:xfrm flipV="1">
            <a:off x="4818526" y="6047874"/>
            <a:ext cx="517690" cy="13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763" y="847030"/>
            <a:ext cx="8229600" cy="769335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Bembo Std" panose="02020605060306020A03" pitchFamily="18" charset="0"/>
              </a:rPr>
              <a:t>Evaluación por Perspectiva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644198"/>
              </p:ext>
            </p:extLst>
          </p:nvPr>
        </p:nvGraphicFramePr>
        <p:xfrm>
          <a:off x="717480" y="1678286"/>
          <a:ext cx="7883934" cy="4218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000"/>
                <a:gridCol w="1554140"/>
                <a:gridCol w="1488186"/>
                <a:gridCol w="1488186"/>
                <a:gridCol w="1481422"/>
              </a:tblGrid>
              <a:tr h="1184687">
                <a:tc>
                  <a:txBody>
                    <a:bodyPr/>
                    <a:lstStyle/>
                    <a:p>
                      <a:pPr marL="96838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PERSPECTIVA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96838" indent="793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PROYECTADO ANUAL 2021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96838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PROYECTADO A </a:t>
                      </a:r>
                      <a:r>
                        <a:rPr lang="es-SV" sz="1200" spc="40" dirty="0" smtClean="0">
                          <a:effectLst/>
                          <a:latin typeface="Museo Sans 300" panose="02000000000000000000" pitchFamily="50" charset="0"/>
                        </a:rPr>
                        <a:t>JUNIO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96838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CUMPLIMIENTO A </a:t>
                      </a:r>
                      <a:r>
                        <a:rPr lang="es-SV" sz="1200" spc="40" dirty="0" smtClean="0">
                          <a:effectLst/>
                          <a:latin typeface="Museo Sans 300" panose="02000000000000000000" pitchFamily="50" charset="0"/>
                        </a:rPr>
                        <a:t>JUNIO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RESULTADO EN BASE AL 100% POR PERSPECTIVA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</a:tr>
              <a:tr h="4713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Financiera.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 smtClean="0">
                          <a:effectLst/>
                          <a:latin typeface="Museo Sans 300" panose="02000000000000000000" pitchFamily="50" charset="0"/>
                        </a:rPr>
                        <a:t>35.71%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22.41%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15.72%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70.15%</a:t>
                      </a:r>
                    </a:p>
                  </a:txBody>
                  <a:tcPr marL="68580" marR="68580" marT="0" marB="0" anchor="ctr"/>
                </a:tc>
              </a:tr>
              <a:tr h="58609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Inversionistas y Clientes.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 smtClean="0">
                          <a:effectLst/>
                          <a:latin typeface="Museo Sans 300" panose="02000000000000000000" pitchFamily="50" charset="0"/>
                        </a:rPr>
                        <a:t>7.15%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pc="40" dirty="0" smtClean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7.15%</a:t>
                      </a:r>
                      <a:endParaRPr lang="es-SV" sz="1200" kern="1200" spc="40" dirty="0">
                        <a:solidFill>
                          <a:schemeClr val="dk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pc="4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7.14%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100.00%</a:t>
                      </a:r>
                    </a:p>
                  </a:txBody>
                  <a:tcPr marL="68580" marR="68580" marT="0" marB="0" anchor="ctr"/>
                </a:tc>
              </a:tr>
              <a:tr h="67266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Procesos y</a:t>
                      </a:r>
                      <a:endParaRPr lang="es-SV" sz="120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Tecnología.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 smtClean="0">
                          <a:effectLst/>
                          <a:latin typeface="Museo Sans 300" panose="02000000000000000000" pitchFamily="50" charset="0"/>
                        </a:rPr>
                        <a:t>7.15%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pc="4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4.64%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pc="4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2.86%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61.54%</a:t>
                      </a:r>
                    </a:p>
                  </a:txBody>
                  <a:tcPr marL="68580" marR="68580" marT="0" marB="0" anchor="ctr"/>
                </a:tc>
              </a:tr>
              <a:tr h="67266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Aprendizaje y Crecimiento.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 smtClean="0">
                          <a:effectLst/>
                          <a:latin typeface="Museo Sans 300" panose="02000000000000000000" pitchFamily="50" charset="0"/>
                        </a:rPr>
                        <a:t>49.99%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pc="4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24.71%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pc="4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22.76%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92.10%</a:t>
                      </a:r>
                    </a:p>
                  </a:txBody>
                  <a:tcPr marL="68580" marR="68580" marT="0" marB="0" anchor="ctr"/>
                </a:tc>
              </a:tr>
              <a:tr h="50199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TOTAL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100.00%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pc="4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58.90%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48.47%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82.30%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12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Bembo Std" panose="02020605060306020A03" pitchFamily="18" charset="0"/>
              </a:rPr>
              <a:t>Evaluación por Perspectiva</a:t>
            </a:r>
          </a:p>
        </p:txBody>
      </p:sp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9938357"/>
              </p:ext>
            </p:extLst>
          </p:nvPr>
        </p:nvGraphicFramePr>
        <p:xfrm>
          <a:off x="1119186" y="1819274"/>
          <a:ext cx="7315129" cy="3994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50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261</Words>
  <Application>Microsoft Office PowerPoint</Application>
  <PresentationFormat>Presentación en pantalla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Bembo Std</vt:lpstr>
      <vt:lpstr>Calibri</vt:lpstr>
      <vt:lpstr>Museo Sans 300</vt:lpstr>
      <vt:lpstr>Tema de Office</vt:lpstr>
      <vt:lpstr>Presentación de PowerPoint</vt:lpstr>
      <vt:lpstr>INFORME DE SEGUIMIENTO PLAN ANUAL OPERATIVO AL SEGUNDO TRIMESTRE 2021  </vt:lpstr>
      <vt:lpstr>Generalidades</vt:lpstr>
      <vt:lpstr>MAPA ESTRATÉGICO DE CORSAIN 2021</vt:lpstr>
      <vt:lpstr>Evaluación por Perspectiva</vt:lpstr>
      <vt:lpstr>Evaluación por Perspectiva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75</cp:revision>
  <cp:lastPrinted>2019-12-18T17:42:50Z</cp:lastPrinted>
  <dcterms:created xsi:type="dcterms:W3CDTF">2019-07-03T14:56:03Z</dcterms:created>
  <dcterms:modified xsi:type="dcterms:W3CDTF">2021-12-09T18:01:42Z</dcterms:modified>
</cp:coreProperties>
</file>