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7" r:id="rId7"/>
  </p:sldIdLst>
  <p:sldSz cx="9144000" cy="6858000" type="screen4x3"/>
  <p:notesSz cx="6797675" cy="9926638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ose.perdomo\Desktop\ESCRITORIO\PAO\3.0%20PAO%202021\BASE%20EXCEL\Base_Informe%20Tercer%20Trimestre%202021-511202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GRAFICO!$A$2</c:f>
              <c:strCache>
                <c:ptCount val="1"/>
                <c:pt idx="0">
                  <c:v>Financiera</c:v>
                </c:pt>
              </c:strCache>
            </c:strRef>
          </c:tx>
          <c:spPr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c:spPr>
          <c:invertIfNegative val="0"/>
          <c:cat>
            <c:strRef>
              <c:f>GRAFICO!$B$1:$D$1</c:f>
              <c:strCache>
                <c:ptCount val="3"/>
                <c:pt idx="0">
                  <c:v>PROYECTADO ANUAL </c:v>
                </c:pt>
                <c:pt idx="1">
                  <c:v>PROYECTADO A SEPTIEMBRE</c:v>
                </c:pt>
                <c:pt idx="2">
                  <c:v>EJECUCION TERCER TRIMESTRE</c:v>
                </c:pt>
              </c:strCache>
            </c:strRef>
          </c:cat>
          <c:val>
            <c:numRef>
              <c:f>GRAFICO!$B$2:$D$2</c:f>
              <c:numCache>
                <c:formatCode>0.00%</c:formatCode>
                <c:ptCount val="3"/>
                <c:pt idx="0">
                  <c:v>0.35710000000000003</c:v>
                </c:pt>
                <c:pt idx="1">
                  <c:v>0.29849999999999999</c:v>
                </c:pt>
                <c:pt idx="2">
                  <c:v>0.22503735999999999</c:v>
                </c:pt>
              </c:numCache>
            </c:numRef>
          </c:val>
        </c:ser>
        <c:ser>
          <c:idx val="3"/>
          <c:order val="1"/>
          <c:tx>
            <c:strRef>
              <c:f>GRAFICO!$A$3</c:f>
              <c:strCache>
                <c:ptCount val="1"/>
                <c:pt idx="0">
                  <c:v>Inversionistas y Clientes</c:v>
                </c:pt>
              </c:strCache>
            </c:strRef>
          </c:tx>
          <c:spPr>
            <a:gradFill flip="none" rotWithShape="1">
              <a:gsLst>
                <a:gs pos="0">
                  <a:srgbClr val="FAB812"/>
                </a:gs>
                <a:gs pos="84000">
                  <a:srgbClr val="FAB812">
                    <a:shade val="67500"/>
                    <a:satMod val="115000"/>
                  </a:srgbClr>
                </a:gs>
                <a:gs pos="100000">
                  <a:srgbClr val="FAB812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</c:spPr>
          <c:invertIfNegative val="0"/>
          <c:cat>
            <c:strRef>
              <c:f>GRAFICO!$B$1:$D$1</c:f>
              <c:strCache>
                <c:ptCount val="3"/>
                <c:pt idx="0">
                  <c:v>PROYECTADO ANUAL </c:v>
                </c:pt>
                <c:pt idx="1">
                  <c:v>PROYECTADO A SEPTIEMBRE</c:v>
                </c:pt>
                <c:pt idx="2">
                  <c:v>EJECUCION TERCER TRIMESTRE</c:v>
                </c:pt>
              </c:strCache>
            </c:strRef>
          </c:cat>
          <c:val>
            <c:numRef>
              <c:f>GRAFICO!$B$3:$D$3</c:f>
              <c:numCache>
                <c:formatCode>0.00%</c:formatCode>
                <c:ptCount val="3"/>
                <c:pt idx="0">
                  <c:v>7.1499999999999994E-2</c:v>
                </c:pt>
                <c:pt idx="1">
                  <c:v>7.1499999999999994E-2</c:v>
                </c:pt>
                <c:pt idx="2">
                  <c:v>7.1499999999999994E-2</c:v>
                </c:pt>
              </c:numCache>
            </c:numRef>
          </c:val>
        </c:ser>
        <c:ser>
          <c:idx val="1"/>
          <c:order val="2"/>
          <c:tx>
            <c:strRef>
              <c:f>GRAFICO!$A$4</c:f>
              <c:strCache>
                <c:ptCount val="1"/>
                <c:pt idx="0">
                  <c:v>Procesos y Tecnología </c:v>
                </c:pt>
              </c:strCache>
            </c:strRef>
          </c:tx>
          <c:spPr>
            <a:gradFill flip="none" rotWithShape="1">
              <a:gsLst>
                <a:gs pos="0">
                  <a:srgbClr val="74777A">
                    <a:shade val="30000"/>
                    <a:satMod val="115000"/>
                  </a:srgbClr>
                </a:gs>
                <a:gs pos="50000">
                  <a:srgbClr val="74777A">
                    <a:shade val="67500"/>
                    <a:satMod val="115000"/>
                  </a:srgbClr>
                </a:gs>
                <a:gs pos="100000">
                  <a:srgbClr val="74777A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</c:spPr>
          <c:invertIfNegative val="0"/>
          <c:cat>
            <c:strRef>
              <c:f>GRAFICO!$B$1:$D$1</c:f>
              <c:strCache>
                <c:ptCount val="3"/>
                <c:pt idx="0">
                  <c:v>PROYECTADO ANUAL </c:v>
                </c:pt>
                <c:pt idx="1">
                  <c:v>PROYECTADO A SEPTIEMBRE</c:v>
                </c:pt>
                <c:pt idx="2">
                  <c:v>EJECUCION TERCER TRIMESTRE</c:v>
                </c:pt>
              </c:strCache>
            </c:strRef>
          </c:cat>
          <c:val>
            <c:numRef>
              <c:f>GRAFICO!$B$4:$D$4</c:f>
              <c:numCache>
                <c:formatCode>0.00%</c:formatCode>
                <c:ptCount val="3"/>
                <c:pt idx="0">
                  <c:v>7.1499999999999994E-2</c:v>
                </c:pt>
                <c:pt idx="1">
                  <c:v>6.7900000000000002E-2</c:v>
                </c:pt>
                <c:pt idx="2">
                  <c:v>3.2174999999999995E-2</c:v>
                </c:pt>
              </c:numCache>
            </c:numRef>
          </c:val>
        </c:ser>
        <c:ser>
          <c:idx val="2"/>
          <c:order val="3"/>
          <c:tx>
            <c:strRef>
              <c:f>GRAFICO!$A$5</c:f>
              <c:strCache>
                <c:ptCount val="1"/>
                <c:pt idx="0">
                  <c:v>Aprendizaje y Crecimiento</c:v>
                </c:pt>
              </c:strCache>
            </c:strRef>
          </c:tx>
          <c:spPr>
            <a:gradFill flip="none" rotWithShape="1">
              <a:gsLst>
                <a:gs pos="0">
                  <a:srgbClr val="7030A0">
                    <a:shade val="30000"/>
                    <a:satMod val="115000"/>
                  </a:srgbClr>
                </a:gs>
                <a:gs pos="50000">
                  <a:srgbClr val="7030A0">
                    <a:shade val="67500"/>
                    <a:satMod val="115000"/>
                  </a:srgbClr>
                </a:gs>
                <a:gs pos="100000">
                  <a:srgbClr val="7030A0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</c:spPr>
          <c:invertIfNegative val="0"/>
          <c:cat>
            <c:strRef>
              <c:f>GRAFICO!$B$1:$D$1</c:f>
              <c:strCache>
                <c:ptCount val="3"/>
                <c:pt idx="0">
                  <c:v>PROYECTADO ANUAL </c:v>
                </c:pt>
                <c:pt idx="1">
                  <c:v>PROYECTADO A SEPTIEMBRE</c:v>
                </c:pt>
                <c:pt idx="2">
                  <c:v>EJECUCION TERCER TRIMESTRE</c:v>
                </c:pt>
              </c:strCache>
            </c:strRef>
          </c:cat>
          <c:val>
            <c:numRef>
              <c:f>GRAFICO!$B$5:$D$5</c:f>
              <c:numCache>
                <c:formatCode>0.00%</c:formatCode>
                <c:ptCount val="3"/>
                <c:pt idx="0">
                  <c:v>0.49989999999999996</c:v>
                </c:pt>
                <c:pt idx="1">
                  <c:v>0.38500000000000001</c:v>
                </c:pt>
                <c:pt idx="2">
                  <c:v>0.35507339000000004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1310600"/>
        <c:axId val="331306288"/>
      </c:barChart>
      <c:lineChart>
        <c:grouping val="standard"/>
        <c:varyColors val="0"/>
        <c:ser>
          <c:idx val="4"/>
          <c:order val="4"/>
          <c:tx>
            <c:strRef>
              <c:f>GRAFICO!$A$6</c:f>
              <c:strCache>
                <c:ptCount val="1"/>
                <c:pt idx="0">
                  <c:v>EJECUCION ACUMULADA</c:v>
                </c:pt>
              </c:strCache>
            </c:strRef>
          </c:tx>
          <c:spPr>
            <a:ln w="28575" cap="sq">
              <a:solidFill>
                <a:srgbClr val="FF0000"/>
              </a:solidFill>
              <a:prstDash val="sysDash"/>
            </a:ln>
          </c:spPr>
          <c:marker>
            <c:symbol val="circle"/>
            <c:size val="5"/>
            <c:spPr>
              <a:ln>
                <a:solidFill>
                  <a:srgbClr val="FF0000"/>
                </a:solidFill>
              </a:ln>
            </c:spPr>
          </c:marker>
          <c:dLbls>
            <c:dLbl>
              <c:idx val="1"/>
              <c:layout>
                <c:manualLayout>
                  <c:x val="-4.9655165223254201E-2"/>
                  <c:y val="5.03144654088050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4712641547630873E-2"/>
                  <c:y val="-5.45073375262054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GRAFICO!$B$1:$D$1</c:f>
              <c:strCache>
                <c:ptCount val="3"/>
                <c:pt idx="0">
                  <c:v>PROYECTADO ANUAL </c:v>
                </c:pt>
                <c:pt idx="1">
                  <c:v>PROYECTADO A SEPTIEMBRE</c:v>
                </c:pt>
                <c:pt idx="2">
                  <c:v>EJECUCION TERCER TRIMESTRE</c:v>
                </c:pt>
              </c:strCache>
            </c:strRef>
          </c:cat>
          <c:val>
            <c:numRef>
              <c:f>GRAFICO!$B$6:$D$6</c:f>
              <c:numCache>
                <c:formatCode>0.00%</c:formatCode>
                <c:ptCount val="3"/>
                <c:pt idx="0">
                  <c:v>1</c:v>
                </c:pt>
                <c:pt idx="1">
                  <c:v>0.82289999999999996</c:v>
                </c:pt>
                <c:pt idx="2">
                  <c:v>0.68379999999999996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31310600"/>
        <c:axId val="331306288"/>
      </c:lineChart>
      <c:catAx>
        <c:axId val="33131060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331306288"/>
        <c:crosses val="autoZero"/>
        <c:auto val="1"/>
        <c:lblAlgn val="ctr"/>
        <c:lblOffset val="100"/>
        <c:noMultiLvlLbl val="0"/>
      </c:catAx>
      <c:valAx>
        <c:axId val="331306288"/>
        <c:scaling>
          <c:orientation val="minMax"/>
          <c:max val="1"/>
        </c:scaling>
        <c:delete val="0"/>
        <c:axPos val="l"/>
        <c:numFmt formatCode="0.00%" sourceLinked="1"/>
        <c:majorTickMark val="none"/>
        <c:minorTickMark val="none"/>
        <c:tickLblPos val="nextTo"/>
        <c:crossAx val="33131060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100" b="1" i="0" baseline="0">
          <a:latin typeface="Museo Sans 300" panose="02000000000000000000" pitchFamily="50" charset="0"/>
        </a:defRPr>
      </a:pPr>
      <a:endParaRPr lang="es-SV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09/12/2021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4445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09/12/2021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623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09/12/2021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3326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09/12/2021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509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09/12/2021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10404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09/12/2021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7069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09/12/2021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5881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09/12/2021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8221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09/12/2021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6267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09/12/2021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07190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09/12/2021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6311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947B3D-4558-5443-A0A2-A01F0DDEF6D4}" type="datetimeFigureOut">
              <a:rPr lang="es-ES" smtClean="0"/>
              <a:t>09/12/2021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6840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3264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643017"/>
            <a:ext cx="8229600" cy="1347092"/>
          </a:xfrm>
        </p:spPr>
        <p:txBody>
          <a:bodyPr>
            <a:normAutofit fontScale="90000"/>
          </a:bodyPr>
          <a:lstStyle/>
          <a:p>
            <a:r>
              <a:rPr lang="es-ES" sz="2800" b="1" dirty="0">
                <a:latin typeface="Bembo Std" panose="02020605060306020A03" pitchFamily="18" charset="0"/>
              </a:rPr>
              <a:t>INFORME DE SEGUIMIENTO</a:t>
            </a:r>
            <a:br>
              <a:rPr lang="es-ES" sz="2800" b="1" dirty="0">
                <a:latin typeface="Bembo Std" panose="02020605060306020A03" pitchFamily="18" charset="0"/>
              </a:rPr>
            </a:br>
            <a:r>
              <a:rPr lang="es-ES" sz="2800" b="1" dirty="0">
                <a:latin typeface="Bembo Std" panose="02020605060306020A03" pitchFamily="18" charset="0"/>
              </a:rPr>
              <a:t>PLAN ANUAL OPERATIVO</a:t>
            </a:r>
            <a:br>
              <a:rPr lang="es-ES" sz="2800" b="1" dirty="0">
                <a:latin typeface="Bembo Std" panose="02020605060306020A03" pitchFamily="18" charset="0"/>
              </a:rPr>
            </a:br>
            <a:r>
              <a:rPr lang="es-ES" sz="2800" b="1" dirty="0" smtClean="0">
                <a:latin typeface="Bembo Std" panose="02020605060306020A03" pitchFamily="18" charset="0"/>
              </a:rPr>
              <a:t>AL TERCER TRIMESTRE 2021  </a:t>
            </a:r>
            <a:endParaRPr lang="es-ES" sz="2800" b="1" dirty="0">
              <a:latin typeface="Bembo Std" panose="02020605060306020A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1991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597892"/>
            <a:ext cx="8229600" cy="383390"/>
          </a:xfrm>
        </p:spPr>
        <p:txBody>
          <a:bodyPr>
            <a:noAutofit/>
          </a:bodyPr>
          <a:lstStyle/>
          <a:p>
            <a:r>
              <a:rPr lang="es-ES" sz="2400" dirty="0" smtClean="0">
                <a:latin typeface="Bembo Std"/>
                <a:cs typeface="Bembo Std"/>
              </a:rPr>
              <a:t>Generalidades</a:t>
            </a:r>
            <a:endParaRPr lang="es-ES" sz="2400" dirty="0">
              <a:latin typeface="Bembo Std"/>
              <a:cs typeface="Bembo Std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647564" y="2301599"/>
            <a:ext cx="7848872" cy="2539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400" dirty="0" smtClean="0">
                <a:latin typeface="Museo Sans 300" panose="02000000000000000000" pitchFamily="50" charset="0"/>
              </a:rPr>
              <a:t>Se presentan los </a:t>
            </a:r>
            <a:r>
              <a:rPr lang="es-SV" sz="1400" dirty="0">
                <a:latin typeface="Museo Sans 300" panose="02000000000000000000" pitchFamily="50" charset="0"/>
              </a:rPr>
              <a:t>Objetivos y Acciones Estratégicas </a:t>
            </a:r>
            <a:r>
              <a:rPr lang="es-SV" sz="1400" dirty="0" smtClean="0">
                <a:latin typeface="Museo Sans 300" panose="02000000000000000000" pitchFamily="50" charset="0"/>
              </a:rPr>
              <a:t>establecidas </a:t>
            </a:r>
            <a:r>
              <a:rPr lang="es-SV" sz="1400" dirty="0">
                <a:latin typeface="Museo Sans 300" panose="02000000000000000000" pitchFamily="50" charset="0"/>
              </a:rPr>
              <a:t>en el Plan Anual </a:t>
            </a:r>
            <a:r>
              <a:rPr lang="es-SV" sz="1400" dirty="0" smtClean="0">
                <a:latin typeface="Museo Sans 300" panose="02000000000000000000" pitchFamily="50" charset="0"/>
              </a:rPr>
              <a:t>Operativo, su cumplimiento de acuerdo a los indicadores y actividades ejecutadas a nivel institucional.</a:t>
            </a:r>
            <a:endParaRPr lang="es-SV" sz="1400" dirty="0">
              <a:latin typeface="Museo Sans 300" panose="02000000000000000000" pitchFamily="50" charset="0"/>
            </a:endParaRPr>
          </a:p>
          <a:p>
            <a:pPr algn="just"/>
            <a:endParaRPr lang="es-SV" sz="1400" dirty="0" smtClean="0">
              <a:latin typeface="Museo Sans 300" panose="02000000000000000000" pitchFamily="50" charset="0"/>
            </a:endParaRPr>
          </a:p>
          <a:p>
            <a:pPr algn="just"/>
            <a:r>
              <a:rPr lang="es-SV" sz="1400" dirty="0" smtClean="0">
                <a:latin typeface="Museo Sans 300" panose="02000000000000000000" pitchFamily="50" charset="0"/>
              </a:rPr>
              <a:t>La evaluación de cumplimiento se ha efectuado a nivel de Perspectivas </a:t>
            </a:r>
            <a:r>
              <a:rPr lang="es-SV" sz="1400" dirty="0">
                <a:latin typeface="Museo Sans 300" panose="02000000000000000000" pitchFamily="50" charset="0"/>
              </a:rPr>
              <a:t>y Objetivos Estratégicos </a:t>
            </a:r>
            <a:r>
              <a:rPr lang="es-SV" sz="1400" dirty="0" smtClean="0">
                <a:latin typeface="Museo Sans 300" panose="02000000000000000000" pitchFamily="50" charset="0"/>
              </a:rPr>
              <a:t>acumulado al tercer trimestre del 2021, lográndose una ejecución del </a:t>
            </a:r>
            <a:r>
              <a:rPr lang="es-SV" sz="1400" b="1" dirty="0" smtClean="0">
                <a:latin typeface="Museo Sans 300" panose="02000000000000000000" pitchFamily="50" charset="0"/>
              </a:rPr>
              <a:t>82.09%</a:t>
            </a:r>
            <a:r>
              <a:rPr lang="es-SV" sz="1400" dirty="0" smtClean="0">
                <a:latin typeface="Museo Sans 300" panose="02000000000000000000" pitchFamily="50" charset="0"/>
              </a:rPr>
              <a:t>, con respecto a lo programado. </a:t>
            </a:r>
          </a:p>
          <a:p>
            <a:pPr algn="just"/>
            <a:endParaRPr lang="es-SV" sz="1400" dirty="0" smtClean="0">
              <a:latin typeface="Museo Sans 300" panose="02000000000000000000" pitchFamily="50" charset="0"/>
            </a:endParaRPr>
          </a:p>
          <a:p>
            <a:pPr algn="just"/>
            <a:r>
              <a:rPr lang="es-SV" sz="1400" dirty="0" smtClean="0">
                <a:latin typeface="Museo Sans 300" panose="02000000000000000000" pitchFamily="50" charset="0"/>
              </a:rPr>
              <a:t>El </a:t>
            </a:r>
            <a:r>
              <a:rPr lang="es-SV" sz="1400" dirty="0">
                <a:latin typeface="Museo Sans 300" panose="02000000000000000000" pitchFamily="50" charset="0"/>
              </a:rPr>
              <a:t>seguimiento de los Planes Operativos tiene como base legal el Artículo </a:t>
            </a:r>
            <a:r>
              <a:rPr lang="es-SV" sz="1400" dirty="0" smtClean="0">
                <a:latin typeface="Museo Sans 300" panose="02000000000000000000" pitchFamily="50" charset="0"/>
              </a:rPr>
              <a:t>27 </a:t>
            </a:r>
            <a:r>
              <a:rPr lang="es-SV" sz="1400" dirty="0">
                <a:latin typeface="Museo Sans 300" panose="02000000000000000000" pitchFamily="50" charset="0"/>
              </a:rPr>
              <a:t>de las Normas Técnicas de Control Interno Específicas de </a:t>
            </a:r>
            <a:r>
              <a:rPr lang="es-SV" sz="1400" dirty="0" smtClean="0">
                <a:latin typeface="Museo Sans 300" panose="02000000000000000000" pitchFamily="50" charset="0"/>
              </a:rPr>
              <a:t>CORSAIN, el que además establece que los resultados obtenidos deberán presentarse al Consejo Directivo.</a:t>
            </a:r>
            <a:endParaRPr lang="es-SV" sz="1400" dirty="0">
              <a:latin typeface="Museo Sans 300" panose="02000000000000000000" pitchFamily="50" charset="0"/>
            </a:endParaRPr>
          </a:p>
          <a:p>
            <a:pPr algn="just"/>
            <a:endParaRPr lang="es-SV" sz="1900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7169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61426" y="459144"/>
            <a:ext cx="8229600" cy="583122"/>
          </a:xfrm>
        </p:spPr>
        <p:txBody>
          <a:bodyPr>
            <a:normAutofit/>
          </a:bodyPr>
          <a:lstStyle/>
          <a:p>
            <a:r>
              <a:rPr lang="es-MX" sz="2400" b="1" dirty="0">
                <a:latin typeface="Bembo Std" panose="02020605060306020A03" pitchFamily="18" charset="0"/>
              </a:rPr>
              <a:t>MAPA ESTRATÉGICO DE CORSAIN </a:t>
            </a:r>
            <a:r>
              <a:rPr lang="es-MX" sz="2400" b="1" dirty="0" smtClean="0">
                <a:latin typeface="Bembo Std" panose="02020605060306020A03" pitchFamily="18" charset="0"/>
              </a:rPr>
              <a:t>2021</a:t>
            </a:r>
            <a:endParaRPr lang="es-SV" sz="2400" b="1" dirty="0">
              <a:latin typeface="Bembo Std" panose="02020605060306020A03" pitchFamily="18" charset="0"/>
            </a:endParaRPr>
          </a:p>
        </p:txBody>
      </p:sp>
      <p:sp>
        <p:nvSpPr>
          <p:cNvPr id="53" name="68 Rectángulo redondeado"/>
          <p:cNvSpPr/>
          <p:nvPr/>
        </p:nvSpPr>
        <p:spPr>
          <a:xfrm>
            <a:off x="463876" y="1224048"/>
            <a:ext cx="1140828" cy="1335600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MX" sz="1600" b="1" dirty="0" smtClean="0">
                <a:solidFill>
                  <a:schemeClr val="bg1">
                    <a:lumMod val="95000"/>
                  </a:schemeClr>
                </a:solidFill>
                <a:latin typeface="Museo Sans 300" panose="02000000000000000000" pitchFamily="50" charset="0"/>
              </a:rPr>
              <a:t>Financiera</a:t>
            </a:r>
            <a:endParaRPr lang="es-SV" sz="1600" b="1" dirty="0">
              <a:solidFill>
                <a:schemeClr val="bg1">
                  <a:lumMod val="95000"/>
                </a:schemeClr>
              </a:solidFill>
              <a:latin typeface="Museo Sans 300" panose="02000000000000000000" pitchFamily="50" charset="0"/>
            </a:endParaRPr>
          </a:p>
        </p:txBody>
      </p:sp>
      <p:sp>
        <p:nvSpPr>
          <p:cNvPr id="54" name="69 Rectángulo redondeado"/>
          <p:cNvSpPr/>
          <p:nvPr/>
        </p:nvSpPr>
        <p:spPr>
          <a:xfrm>
            <a:off x="477524" y="2605903"/>
            <a:ext cx="1140828" cy="1336409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MX" sz="1400" b="1" dirty="0">
                <a:solidFill>
                  <a:schemeClr val="bg1">
                    <a:lumMod val="95000"/>
                  </a:schemeClr>
                </a:solidFill>
                <a:latin typeface="Museo Sans 300" panose="02000000000000000000" pitchFamily="50" charset="0"/>
              </a:rPr>
              <a:t>Inversionistas y Clientes</a:t>
            </a:r>
            <a:endParaRPr lang="es-SV" sz="1400" b="1" dirty="0">
              <a:solidFill>
                <a:schemeClr val="bg1">
                  <a:lumMod val="95000"/>
                </a:schemeClr>
              </a:solidFill>
              <a:latin typeface="Museo Sans 300" panose="02000000000000000000" pitchFamily="50" charset="0"/>
            </a:endParaRPr>
          </a:p>
          <a:p>
            <a:pPr algn="ctr"/>
            <a:endParaRPr lang="es-SV" sz="1400" b="1" dirty="0">
              <a:solidFill>
                <a:schemeClr val="bg1">
                  <a:lumMod val="95000"/>
                </a:schemeClr>
              </a:solidFill>
              <a:latin typeface="Museo Sans 300" panose="02000000000000000000" pitchFamily="50" charset="0"/>
            </a:endParaRPr>
          </a:p>
        </p:txBody>
      </p:sp>
      <p:sp>
        <p:nvSpPr>
          <p:cNvPr id="55" name="70 Rectángulo redondeado"/>
          <p:cNvSpPr/>
          <p:nvPr/>
        </p:nvSpPr>
        <p:spPr>
          <a:xfrm>
            <a:off x="485553" y="4008230"/>
            <a:ext cx="1140828" cy="1335600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MX" sz="1400" b="1" dirty="0">
                <a:solidFill>
                  <a:schemeClr val="bg1">
                    <a:lumMod val="95000"/>
                  </a:schemeClr>
                </a:solidFill>
                <a:latin typeface="Museo Sans 300" panose="02000000000000000000" pitchFamily="50" charset="0"/>
              </a:rPr>
              <a:t>Procesos y Tecnología</a:t>
            </a:r>
            <a:endParaRPr lang="es-SV" sz="1400" b="1" dirty="0">
              <a:solidFill>
                <a:schemeClr val="bg1">
                  <a:lumMod val="95000"/>
                </a:schemeClr>
              </a:solidFill>
              <a:latin typeface="Museo Sans 300" panose="02000000000000000000" pitchFamily="50" charset="0"/>
            </a:endParaRPr>
          </a:p>
          <a:p>
            <a:pPr algn="ctr"/>
            <a:endParaRPr lang="es-SV" sz="1400" b="1" dirty="0">
              <a:solidFill>
                <a:schemeClr val="bg1">
                  <a:lumMod val="95000"/>
                </a:schemeClr>
              </a:solidFill>
              <a:latin typeface="Museo Sans 300" panose="02000000000000000000" pitchFamily="50" charset="0"/>
            </a:endParaRPr>
          </a:p>
        </p:txBody>
      </p:sp>
      <p:sp>
        <p:nvSpPr>
          <p:cNvPr id="56" name="71 Rectángulo redondeado"/>
          <p:cNvSpPr/>
          <p:nvPr/>
        </p:nvSpPr>
        <p:spPr>
          <a:xfrm>
            <a:off x="485553" y="5387443"/>
            <a:ext cx="1140828" cy="1335600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MX" sz="1400" b="1" dirty="0">
                <a:solidFill>
                  <a:schemeClr val="bg1">
                    <a:lumMod val="95000"/>
                  </a:schemeClr>
                </a:solidFill>
                <a:latin typeface="Museo Sans 300" panose="02000000000000000000" pitchFamily="50" charset="0"/>
              </a:rPr>
              <a:t>Aprendizaje y Crecimiento</a:t>
            </a:r>
            <a:endParaRPr lang="es-SV" sz="1400" b="1" dirty="0">
              <a:solidFill>
                <a:schemeClr val="bg1">
                  <a:lumMod val="95000"/>
                </a:schemeClr>
              </a:solidFill>
              <a:latin typeface="Museo Sans 300" panose="02000000000000000000" pitchFamily="50" charset="0"/>
            </a:endParaRPr>
          </a:p>
          <a:p>
            <a:pPr algn="ctr"/>
            <a:endParaRPr lang="es-SV" sz="1500" b="1" dirty="0">
              <a:solidFill>
                <a:schemeClr val="bg1">
                  <a:lumMod val="95000"/>
                </a:schemeClr>
              </a:solidFill>
              <a:latin typeface="Museo Sans 300" panose="02000000000000000000" pitchFamily="50" charset="0"/>
            </a:endParaRPr>
          </a:p>
        </p:txBody>
      </p:sp>
      <p:sp>
        <p:nvSpPr>
          <p:cNvPr id="57" name="5 Marcador de número de diapositiva"/>
          <p:cNvSpPr>
            <a:spLocks noGrp="1"/>
          </p:cNvSpPr>
          <p:nvPr/>
        </p:nvSpPr>
        <p:spPr bwMode="auto">
          <a:xfrm>
            <a:off x="3807784" y="6494662"/>
            <a:ext cx="1528432" cy="3651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s-E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fld id="{38FCB4E5-9C09-476D-909F-DABCB8A427BC}" type="slidenum">
              <a:rPr lang="es-ES" smtClean="0">
                <a:solidFill>
                  <a:schemeClr val="tx1"/>
                </a:solidFill>
                <a:latin typeface="Museo Sans 300" panose="02000000000000000000" pitchFamily="50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r>
              <a:rPr lang="es-ES" dirty="0" smtClean="0">
                <a:solidFill>
                  <a:schemeClr val="tx1"/>
                </a:solidFill>
                <a:latin typeface="Museo Sans 300" panose="02000000000000000000" pitchFamily="50" charset="0"/>
              </a:rPr>
              <a:t> de 15</a:t>
            </a:r>
          </a:p>
        </p:txBody>
      </p:sp>
      <p:sp>
        <p:nvSpPr>
          <p:cNvPr id="58" name="6 Rectángulo"/>
          <p:cNvSpPr/>
          <p:nvPr/>
        </p:nvSpPr>
        <p:spPr>
          <a:xfrm>
            <a:off x="1462605" y="1224048"/>
            <a:ext cx="7398809" cy="1335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SV" dirty="0">
              <a:latin typeface="Museo Sans 300" panose="02000000000000000000" pitchFamily="50" charset="0"/>
            </a:endParaRPr>
          </a:p>
        </p:txBody>
      </p:sp>
      <p:sp>
        <p:nvSpPr>
          <p:cNvPr id="59" name="8 Rectángulo"/>
          <p:cNvSpPr/>
          <p:nvPr/>
        </p:nvSpPr>
        <p:spPr>
          <a:xfrm>
            <a:off x="1476253" y="2602532"/>
            <a:ext cx="7398809" cy="13364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SV" dirty="0">
              <a:latin typeface="Museo Sans 300" panose="02000000000000000000" pitchFamily="50" charset="0"/>
            </a:endParaRPr>
          </a:p>
        </p:txBody>
      </p:sp>
      <p:sp>
        <p:nvSpPr>
          <p:cNvPr id="60" name="10 Rectángulo"/>
          <p:cNvSpPr/>
          <p:nvPr/>
        </p:nvSpPr>
        <p:spPr>
          <a:xfrm>
            <a:off x="1476253" y="4005064"/>
            <a:ext cx="7398809" cy="1335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SV" dirty="0">
              <a:latin typeface="Museo Sans 300" panose="02000000000000000000" pitchFamily="50" charset="0"/>
            </a:endParaRPr>
          </a:p>
        </p:txBody>
      </p:sp>
      <p:sp>
        <p:nvSpPr>
          <p:cNvPr id="61" name="12 Rectángulo"/>
          <p:cNvSpPr/>
          <p:nvPr/>
        </p:nvSpPr>
        <p:spPr>
          <a:xfrm>
            <a:off x="1476253" y="5384520"/>
            <a:ext cx="7398809" cy="1335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SV" dirty="0">
              <a:latin typeface="Museo Sans 300" panose="02000000000000000000" pitchFamily="50" charset="0"/>
            </a:endParaRPr>
          </a:p>
        </p:txBody>
      </p:sp>
      <p:sp>
        <p:nvSpPr>
          <p:cNvPr id="62" name="14 Rectángulo redondeado"/>
          <p:cNvSpPr/>
          <p:nvPr/>
        </p:nvSpPr>
        <p:spPr>
          <a:xfrm>
            <a:off x="2481456" y="1375217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92D050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latin typeface="Museo Sans 300" panose="02000000000000000000" pitchFamily="50" charset="0"/>
              </a:rPr>
              <a:t>F1.</a:t>
            </a:r>
            <a:r>
              <a:rPr lang="es-MX" sz="1400" dirty="0" smtClean="0">
                <a:latin typeface="Museo Sans 300" panose="02000000000000000000" pitchFamily="50" charset="0"/>
              </a:rPr>
              <a:t> Crecer en flujos de efectivo, rentabilidad y  patrimonio</a:t>
            </a:r>
            <a:endParaRPr lang="es-SV" sz="1400" dirty="0">
              <a:latin typeface="Museo Sans 300" panose="02000000000000000000" pitchFamily="50" charset="0"/>
            </a:endParaRPr>
          </a:p>
        </p:txBody>
      </p:sp>
      <p:sp>
        <p:nvSpPr>
          <p:cNvPr id="63" name="16 Rectángulo redondeado"/>
          <p:cNvSpPr/>
          <p:nvPr/>
        </p:nvSpPr>
        <p:spPr>
          <a:xfrm>
            <a:off x="5278833" y="1374829"/>
            <a:ext cx="2226073" cy="972797"/>
          </a:xfrm>
          <a:prstGeom prst="round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92D050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latin typeface="Museo Sans 300" panose="02000000000000000000" pitchFamily="50" charset="0"/>
              </a:rPr>
              <a:t>F2.</a:t>
            </a:r>
            <a:r>
              <a:rPr lang="es-MX" sz="1400" dirty="0" smtClean="0">
                <a:latin typeface="Museo Sans 300" panose="02000000000000000000" pitchFamily="50" charset="0"/>
              </a:rPr>
              <a:t> Saneamiento y fortalecimiento patrimonial</a:t>
            </a:r>
            <a:endParaRPr lang="es-SV" sz="1400" dirty="0">
              <a:latin typeface="Museo Sans 300" panose="02000000000000000000" pitchFamily="50" charset="0"/>
            </a:endParaRPr>
          </a:p>
        </p:txBody>
      </p:sp>
      <p:sp>
        <p:nvSpPr>
          <p:cNvPr id="64" name="18 Rectángulo redondeado"/>
          <p:cNvSpPr/>
          <p:nvPr/>
        </p:nvSpPr>
        <p:spPr>
          <a:xfrm>
            <a:off x="2480409" y="2755409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rgbClr val="FF7A5B">
                  <a:tint val="66000"/>
                  <a:satMod val="160000"/>
                </a:srgbClr>
              </a:gs>
              <a:gs pos="50000">
                <a:srgbClr val="FF7A5B">
                  <a:tint val="44500"/>
                  <a:satMod val="160000"/>
                </a:srgbClr>
              </a:gs>
              <a:gs pos="100000">
                <a:srgbClr val="FF7A5B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latin typeface="Museo Sans 300" panose="02000000000000000000" pitchFamily="50" charset="0"/>
              </a:rPr>
              <a:t>I2.</a:t>
            </a:r>
            <a:r>
              <a:rPr lang="es-MX" sz="1400" dirty="0" smtClean="0">
                <a:latin typeface="Museo Sans 300" panose="02000000000000000000" pitchFamily="50" charset="0"/>
              </a:rPr>
              <a:t> Brindar excelente servicio a inversionistas y clientes</a:t>
            </a:r>
            <a:endParaRPr lang="es-SV" sz="1400" dirty="0">
              <a:latin typeface="Museo Sans 300" panose="02000000000000000000" pitchFamily="50" charset="0"/>
            </a:endParaRPr>
          </a:p>
        </p:txBody>
      </p:sp>
      <p:sp>
        <p:nvSpPr>
          <p:cNvPr id="65" name="24 Rectángulo redondeado"/>
          <p:cNvSpPr/>
          <p:nvPr/>
        </p:nvSpPr>
        <p:spPr>
          <a:xfrm>
            <a:off x="5277606" y="5563192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rgbClr val="FFB84F">
                  <a:tint val="66000"/>
                  <a:satMod val="160000"/>
                </a:srgbClr>
              </a:gs>
              <a:gs pos="50000">
                <a:srgbClr val="FFB84F">
                  <a:tint val="44500"/>
                  <a:satMod val="160000"/>
                </a:srgbClr>
              </a:gs>
              <a:gs pos="100000">
                <a:srgbClr val="FFB84F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FFB84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300" b="1" dirty="0" smtClean="0">
                <a:latin typeface="Museo Sans 300" panose="02000000000000000000" pitchFamily="50" charset="0"/>
              </a:rPr>
              <a:t>A2.</a:t>
            </a:r>
            <a:r>
              <a:rPr lang="es-MX" sz="1300" dirty="0" smtClean="0">
                <a:latin typeface="Museo Sans 300" panose="02000000000000000000" pitchFamily="50" charset="0"/>
              </a:rPr>
              <a:t> Fomentar la motivación, convivencia y comportamiento ético.</a:t>
            </a:r>
            <a:endParaRPr lang="es-SV" sz="1300" dirty="0">
              <a:latin typeface="Museo Sans 300" panose="02000000000000000000" pitchFamily="50" charset="0"/>
            </a:endParaRPr>
          </a:p>
        </p:txBody>
      </p:sp>
      <p:sp>
        <p:nvSpPr>
          <p:cNvPr id="66" name="23 Rectángulo redondeado"/>
          <p:cNvSpPr/>
          <p:nvPr/>
        </p:nvSpPr>
        <p:spPr>
          <a:xfrm>
            <a:off x="2458706" y="5562808"/>
            <a:ext cx="2359820" cy="972797"/>
          </a:xfrm>
          <a:prstGeom prst="roundRect">
            <a:avLst/>
          </a:prstGeom>
          <a:gradFill flip="none" rotWithShape="1">
            <a:gsLst>
              <a:gs pos="0">
                <a:srgbClr val="FFB84F">
                  <a:tint val="66000"/>
                  <a:satMod val="160000"/>
                </a:srgbClr>
              </a:gs>
              <a:gs pos="50000">
                <a:srgbClr val="FFB84F">
                  <a:tint val="44500"/>
                  <a:satMod val="160000"/>
                </a:srgbClr>
              </a:gs>
              <a:gs pos="100000">
                <a:srgbClr val="FFB84F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FFB84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300" b="1" dirty="0" smtClean="0">
                <a:latin typeface="Museo Sans 300" panose="02000000000000000000" pitchFamily="50" charset="0"/>
              </a:rPr>
              <a:t>A1.</a:t>
            </a:r>
            <a:r>
              <a:rPr lang="es-MX" sz="1300" dirty="0" smtClean="0">
                <a:latin typeface="Museo Sans 300" panose="02000000000000000000" pitchFamily="50" charset="0"/>
              </a:rPr>
              <a:t> Desarrollo de habilidades y competencias del personal de la Corporación</a:t>
            </a:r>
            <a:endParaRPr lang="es-SV" sz="1300" dirty="0">
              <a:latin typeface="Museo Sans 300" panose="02000000000000000000" pitchFamily="50" charset="0"/>
            </a:endParaRPr>
          </a:p>
        </p:txBody>
      </p:sp>
      <p:sp>
        <p:nvSpPr>
          <p:cNvPr id="67" name="20 Rectángulo redondeado"/>
          <p:cNvSpPr/>
          <p:nvPr/>
        </p:nvSpPr>
        <p:spPr>
          <a:xfrm>
            <a:off x="2477122" y="4210441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75000"/>
                  <a:tint val="66000"/>
                  <a:satMod val="160000"/>
                </a:schemeClr>
              </a:gs>
              <a:gs pos="50000">
                <a:schemeClr val="accent1">
                  <a:lumMod val="75000"/>
                  <a:tint val="44500"/>
                  <a:satMod val="160000"/>
                </a:schemeClr>
              </a:gs>
              <a:gs pos="100000">
                <a:schemeClr val="accent1">
                  <a:lumMod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chemeClr val="accent1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latin typeface="Museo Sans 300" panose="02000000000000000000" pitchFamily="50" charset="0"/>
              </a:rPr>
              <a:t>P1.</a:t>
            </a:r>
            <a:r>
              <a:rPr lang="es-MX" sz="1400" dirty="0" smtClean="0">
                <a:latin typeface="Museo Sans 300" panose="02000000000000000000" pitchFamily="50" charset="0"/>
              </a:rPr>
              <a:t> Actualizar la legislación y normativa operativa de la Corporación </a:t>
            </a:r>
            <a:endParaRPr lang="es-SV" sz="1400" dirty="0">
              <a:latin typeface="Museo Sans 300" panose="02000000000000000000" pitchFamily="50" charset="0"/>
            </a:endParaRPr>
          </a:p>
        </p:txBody>
      </p:sp>
      <p:cxnSp>
        <p:nvCxnSpPr>
          <p:cNvPr id="68" name="Conector recto de flecha 67"/>
          <p:cNvCxnSpPr>
            <a:stCxn id="67" idx="0"/>
          </p:cNvCxnSpPr>
          <p:nvPr/>
        </p:nvCxnSpPr>
        <p:spPr>
          <a:xfrm flipV="1">
            <a:off x="3561883" y="3743462"/>
            <a:ext cx="3287" cy="46697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ector recto de flecha 68"/>
          <p:cNvCxnSpPr>
            <a:endCxn id="62" idx="3"/>
          </p:cNvCxnSpPr>
          <p:nvPr/>
        </p:nvCxnSpPr>
        <p:spPr>
          <a:xfrm flipH="1">
            <a:off x="4650978" y="1861227"/>
            <a:ext cx="626628" cy="38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ector recto de flecha 69"/>
          <p:cNvCxnSpPr>
            <a:stCxn id="66" idx="0"/>
          </p:cNvCxnSpPr>
          <p:nvPr/>
        </p:nvCxnSpPr>
        <p:spPr>
          <a:xfrm flipV="1">
            <a:off x="3638616" y="5183238"/>
            <a:ext cx="0" cy="37957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Conector recto de flecha 70"/>
          <p:cNvCxnSpPr>
            <a:endCxn id="62" idx="2"/>
          </p:cNvCxnSpPr>
          <p:nvPr/>
        </p:nvCxnSpPr>
        <p:spPr>
          <a:xfrm flipV="1">
            <a:off x="3561883" y="2348014"/>
            <a:ext cx="4334" cy="40739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Conector recto 71"/>
          <p:cNvCxnSpPr>
            <a:stCxn id="65" idx="0"/>
          </p:cNvCxnSpPr>
          <p:nvPr/>
        </p:nvCxnSpPr>
        <p:spPr>
          <a:xfrm flipV="1">
            <a:off x="6362367" y="5005137"/>
            <a:ext cx="0" cy="55805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Conector recto 72"/>
          <p:cNvCxnSpPr/>
          <p:nvPr/>
        </p:nvCxnSpPr>
        <p:spPr>
          <a:xfrm>
            <a:off x="5149516" y="5005137"/>
            <a:ext cx="12192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Conector recto 73"/>
          <p:cNvCxnSpPr/>
          <p:nvPr/>
        </p:nvCxnSpPr>
        <p:spPr>
          <a:xfrm>
            <a:off x="5149516" y="3256548"/>
            <a:ext cx="0" cy="174858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Conector recto de flecha 74"/>
          <p:cNvCxnSpPr/>
          <p:nvPr/>
        </p:nvCxnSpPr>
        <p:spPr>
          <a:xfrm flipH="1">
            <a:off x="4646644" y="3256548"/>
            <a:ext cx="502872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Conector recto de flecha 75"/>
          <p:cNvCxnSpPr>
            <a:stCxn id="66" idx="3"/>
          </p:cNvCxnSpPr>
          <p:nvPr/>
        </p:nvCxnSpPr>
        <p:spPr>
          <a:xfrm flipV="1">
            <a:off x="4818526" y="6047874"/>
            <a:ext cx="517690" cy="133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48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1763" y="847030"/>
            <a:ext cx="8229600" cy="769335"/>
          </a:xfrm>
        </p:spPr>
        <p:txBody>
          <a:bodyPr>
            <a:normAutofit/>
          </a:bodyPr>
          <a:lstStyle/>
          <a:p>
            <a:r>
              <a:rPr lang="es-SV" sz="2400" b="1" dirty="0">
                <a:latin typeface="Bembo Std" panose="02020605060306020A03" pitchFamily="18" charset="0"/>
              </a:rPr>
              <a:t>Evaluación por Perspectiva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8227039"/>
              </p:ext>
            </p:extLst>
          </p:nvPr>
        </p:nvGraphicFramePr>
        <p:xfrm>
          <a:off x="717480" y="1678286"/>
          <a:ext cx="7883934" cy="42183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72000"/>
                <a:gridCol w="1554140"/>
                <a:gridCol w="1488186"/>
                <a:gridCol w="1488186"/>
                <a:gridCol w="1481422"/>
              </a:tblGrid>
              <a:tr h="1184687">
                <a:tc>
                  <a:txBody>
                    <a:bodyPr/>
                    <a:lstStyle/>
                    <a:p>
                      <a:pPr marL="96838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spc="40" dirty="0">
                          <a:effectLst/>
                          <a:latin typeface="Museo Sans 300" panose="02000000000000000000" pitchFamily="50" charset="0"/>
                        </a:rPr>
                        <a:t>PERSPECTIVA</a:t>
                      </a:r>
                      <a:endParaRPr lang="es-SV" sz="12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96838" indent="7937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spc="40" dirty="0">
                          <a:effectLst/>
                          <a:latin typeface="Museo Sans 300" panose="02000000000000000000" pitchFamily="50" charset="0"/>
                        </a:rPr>
                        <a:t>PROYECTADO ANUAL 2021</a:t>
                      </a:r>
                      <a:endParaRPr lang="es-SV" sz="12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96838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spc="40" dirty="0">
                          <a:effectLst/>
                          <a:latin typeface="Museo Sans 300" panose="02000000000000000000" pitchFamily="50" charset="0"/>
                        </a:rPr>
                        <a:t>PROYECTADO A </a:t>
                      </a:r>
                      <a:r>
                        <a:rPr lang="es-SV" sz="1200" spc="40" dirty="0" smtClean="0">
                          <a:effectLst/>
                          <a:latin typeface="Museo Sans 300" panose="02000000000000000000" pitchFamily="50" charset="0"/>
                        </a:rPr>
                        <a:t>SEPTIEMBRE</a:t>
                      </a:r>
                      <a:endParaRPr lang="es-SV" sz="12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96838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spc="40" dirty="0">
                          <a:effectLst/>
                          <a:latin typeface="Museo Sans 300" panose="02000000000000000000" pitchFamily="50" charset="0"/>
                        </a:rPr>
                        <a:t>CUMPLIMIENTO A </a:t>
                      </a:r>
                      <a:r>
                        <a:rPr lang="es-SV" sz="1200" spc="40" dirty="0" smtClean="0">
                          <a:effectLst/>
                          <a:latin typeface="Museo Sans 300" panose="02000000000000000000" pitchFamily="50" charset="0"/>
                        </a:rPr>
                        <a:t>JUNIO</a:t>
                      </a:r>
                      <a:endParaRPr lang="es-SV" sz="12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spc="40" dirty="0">
                          <a:effectLst/>
                          <a:latin typeface="Museo Sans 300" panose="02000000000000000000" pitchFamily="50" charset="0"/>
                        </a:rPr>
                        <a:t>RESULTADO EN BASE AL 100% POR PERSPECTIVA</a:t>
                      </a:r>
                      <a:endParaRPr lang="es-SV" sz="12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ctr"/>
                </a:tc>
              </a:tr>
              <a:tr h="471346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spc="40">
                          <a:effectLst/>
                          <a:latin typeface="Museo Sans 300" panose="02000000000000000000" pitchFamily="50" charset="0"/>
                        </a:rPr>
                        <a:t>Financiera.</a:t>
                      </a:r>
                      <a:endParaRPr lang="es-SV" sz="120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b="1" spc="4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PMingLiU"/>
                          <a:cs typeface="Calibri" panose="020F0502020204030204" pitchFamily="34" charset="0"/>
                        </a:rPr>
                        <a:t>35.71%</a:t>
                      </a:r>
                      <a:endParaRPr lang="es-SV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b="1" spc="40">
                          <a:effectLst/>
                          <a:latin typeface="Museo Sans 300" panose="02000000000000000000" pitchFamily="50" charset="0"/>
                          <a:ea typeface="PMingLiU"/>
                          <a:cs typeface="Calibri" panose="020F0502020204030204" pitchFamily="34" charset="0"/>
                        </a:rPr>
                        <a:t>29.85%</a:t>
                      </a:r>
                      <a:endParaRPr lang="es-SV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b="1" spc="40">
                          <a:effectLst/>
                          <a:latin typeface="Museo Sans 300" panose="02000000000000000000" pitchFamily="50" charset="0"/>
                          <a:ea typeface="PMingLiU"/>
                          <a:cs typeface="Calibri" panose="020F0502020204030204" pitchFamily="34" charset="0"/>
                        </a:rPr>
                        <a:t>22.50%</a:t>
                      </a:r>
                      <a:endParaRPr lang="es-SV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b="1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PMingLiU"/>
                          <a:cs typeface="Times New Roman" panose="02020603050405020304" pitchFamily="18" charset="0"/>
                        </a:rPr>
                        <a:t>75.37%</a:t>
                      </a:r>
                      <a:endParaRPr lang="es-SV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586091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spc="40" dirty="0">
                          <a:effectLst/>
                          <a:latin typeface="Museo Sans 300" panose="02000000000000000000" pitchFamily="50" charset="0"/>
                        </a:rPr>
                        <a:t>Inversionistas y Clientes.</a:t>
                      </a:r>
                      <a:endParaRPr lang="es-SV" sz="12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b="1" spc="4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PMingLiU"/>
                          <a:cs typeface="Calibri" panose="020F0502020204030204" pitchFamily="34" charset="0"/>
                        </a:rPr>
                        <a:t>7.15%</a:t>
                      </a:r>
                      <a:endParaRPr lang="es-SV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spc="40"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7.15%</a:t>
                      </a:r>
                      <a:endParaRPr lang="es-SV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spc="40"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7.15%</a:t>
                      </a:r>
                      <a:endParaRPr lang="es-SV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100.00%</a:t>
                      </a:r>
                      <a:endParaRPr lang="es-SV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672665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spc="40">
                          <a:effectLst/>
                          <a:latin typeface="Museo Sans 300" panose="02000000000000000000" pitchFamily="50" charset="0"/>
                        </a:rPr>
                        <a:t>Procesos y</a:t>
                      </a:r>
                      <a:endParaRPr lang="es-SV" sz="1200">
                        <a:effectLst/>
                        <a:latin typeface="Museo Sans 300" panose="02000000000000000000" pitchFamily="50" charset="0"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spc="40">
                          <a:effectLst/>
                          <a:latin typeface="Museo Sans 300" panose="02000000000000000000" pitchFamily="50" charset="0"/>
                        </a:rPr>
                        <a:t>Tecnología.</a:t>
                      </a:r>
                      <a:endParaRPr lang="es-SV" sz="120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b="1" spc="40">
                          <a:effectLst/>
                          <a:latin typeface="Museo Sans 300" panose="02000000000000000000" pitchFamily="50" charset="0"/>
                          <a:ea typeface="PMingLiU"/>
                          <a:cs typeface="Calibri" panose="020F0502020204030204" pitchFamily="34" charset="0"/>
                        </a:rPr>
                        <a:t>7.15%</a:t>
                      </a:r>
                      <a:endParaRPr lang="es-SV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spc="40"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6.79%</a:t>
                      </a:r>
                      <a:endParaRPr lang="es-SV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spc="40"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3.22%</a:t>
                      </a:r>
                      <a:endParaRPr lang="es-SV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47.42%</a:t>
                      </a:r>
                      <a:endParaRPr lang="es-SV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672665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spc="40">
                          <a:effectLst/>
                          <a:latin typeface="Museo Sans 300" panose="02000000000000000000" pitchFamily="50" charset="0"/>
                        </a:rPr>
                        <a:t>Aprendizaje y Crecimiento.</a:t>
                      </a:r>
                      <a:endParaRPr lang="es-SV" sz="120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b="1" spc="4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PMingLiU"/>
                          <a:cs typeface="Calibri" panose="020F0502020204030204" pitchFamily="34" charset="0"/>
                        </a:rPr>
                        <a:t>49.99%</a:t>
                      </a:r>
                      <a:endParaRPr lang="es-SV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spc="40"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38.50%</a:t>
                      </a:r>
                      <a:endParaRPr lang="es-SV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spc="40"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35.51%</a:t>
                      </a:r>
                      <a:endParaRPr lang="es-SV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92.23%</a:t>
                      </a:r>
                      <a:endParaRPr lang="es-SV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501991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spc="40" dirty="0">
                          <a:effectLst/>
                          <a:latin typeface="Museo Sans 300" panose="02000000000000000000" pitchFamily="50" charset="0"/>
                        </a:rPr>
                        <a:t> </a:t>
                      </a:r>
                      <a:endParaRPr lang="es-SV" sz="1200" dirty="0">
                        <a:effectLst/>
                        <a:latin typeface="Museo Sans 300" panose="02000000000000000000" pitchFamily="50" charset="0"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spc="40" dirty="0">
                          <a:effectLst/>
                          <a:latin typeface="Museo Sans 300" panose="02000000000000000000" pitchFamily="50" charset="0"/>
                        </a:rPr>
                        <a:t>TOTAL</a:t>
                      </a:r>
                      <a:endParaRPr lang="es-SV" sz="1200" dirty="0">
                        <a:effectLst/>
                        <a:latin typeface="Museo Sans 300" panose="02000000000000000000" pitchFamily="50" charset="0"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spc="40" dirty="0">
                          <a:effectLst/>
                          <a:latin typeface="Museo Sans 300" panose="02000000000000000000" pitchFamily="50" charset="0"/>
                        </a:rPr>
                        <a:t> </a:t>
                      </a:r>
                      <a:endParaRPr lang="es-SV" sz="12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b="1" spc="4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PMingLiU"/>
                          <a:cs typeface="Calibri" panose="020F0502020204030204" pitchFamily="34" charset="0"/>
                        </a:rPr>
                        <a:t>100.00%</a:t>
                      </a:r>
                      <a:endParaRPr lang="es-SV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b="1" spc="40"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82.29%</a:t>
                      </a:r>
                      <a:endParaRPr lang="es-SV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b="1" spc="40"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68.38%</a:t>
                      </a:r>
                      <a:endParaRPr lang="es-SV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b="1" spc="40" dirty="0"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83.09%</a:t>
                      </a:r>
                      <a:endParaRPr lang="es-SV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5120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61426" y="265138"/>
            <a:ext cx="8229600" cy="1143000"/>
          </a:xfrm>
        </p:spPr>
        <p:txBody>
          <a:bodyPr>
            <a:normAutofit/>
          </a:bodyPr>
          <a:lstStyle/>
          <a:p>
            <a:r>
              <a:rPr lang="es-SV" sz="2400" b="1" dirty="0">
                <a:latin typeface="Bembo Std" panose="02020605060306020A03" pitchFamily="18" charset="0"/>
              </a:rPr>
              <a:t>Evaluación por Perspectiva</a:t>
            </a:r>
          </a:p>
        </p:txBody>
      </p:sp>
      <p:graphicFrame>
        <p:nvGraphicFramePr>
          <p:cNvPr id="5" name="Gráfico 4"/>
          <p:cNvGraphicFramePr/>
          <p:nvPr>
            <p:extLst>
              <p:ext uri="{D42A27DB-BD31-4B8C-83A1-F6EECF244321}">
                <p14:modId xmlns:p14="http://schemas.microsoft.com/office/powerpoint/2010/main" val="401131096"/>
              </p:ext>
            </p:extLst>
          </p:nvPr>
        </p:nvGraphicFramePr>
        <p:xfrm>
          <a:off x="1191577" y="1757680"/>
          <a:ext cx="6909435" cy="39287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65007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1628</TotalTime>
  <Words>261</Words>
  <Application>Microsoft Office PowerPoint</Application>
  <PresentationFormat>Presentación en pantalla (4:3)</PresentationFormat>
  <Paragraphs>56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3" baseType="lpstr">
      <vt:lpstr>Arial</vt:lpstr>
      <vt:lpstr>Bembo Std</vt:lpstr>
      <vt:lpstr>Calibri</vt:lpstr>
      <vt:lpstr>Museo Sans 300</vt:lpstr>
      <vt:lpstr>PMingLiU</vt:lpstr>
      <vt:lpstr>Times New Roman</vt:lpstr>
      <vt:lpstr>Tema de Office</vt:lpstr>
      <vt:lpstr>Presentación de PowerPoint</vt:lpstr>
      <vt:lpstr>INFORME DE SEGUIMIENTO PLAN ANUAL OPERATIVO AL TERCER TRIMESTRE 2021  </vt:lpstr>
      <vt:lpstr>Generalidades</vt:lpstr>
      <vt:lpstr>MAPA ESTRATÉGICO DE CORSAIN 2021</vt:lpstr>
      <vt:lpstr>Evaluación por Perspectiva</vt:lpstr>
      <vt:lpstr>Evaluación por Perspectiva</vt:lpstr>
    </vt:vector>
  </TitlesOfParts>
  <Company>CORSAIN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Amilcar Peraza</dc:creator>
  <cp:lastModifiedBy>Luz Marleny Arevalo</cp:lastModifiedBy>
  <cp:revision>80</cp:revision>
  <cp:lastPrinted>2019-12-18T17:42:50Z</cp:lastPrinted>
  <dcterms:created xsi:type="dcterms:W3CDTF">2019-07-03T14:56:03Z</dcterms:created>
  <dcterms:modified xsi:type="dcterms:W3CDTF">2021-12-09T18:02:49Z</dcterms:modified>
</cp:coreProperties>
</file>