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6638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43017"/>
            <a:ext cx="8229600" cy="1347092"/>
          </a:xfrm>
        </p:spPr>
        <p:txBody>
          <a:bodyPr>
            <a:normAutofit fontScale="90000"/>
          </a:bodyPr>
          <a:lstStyle/>
          <a:p>
            <a:r>
              <a:rPr lang="es-ES" sz="2800" b="1" dirty="0">
                <a:latin typeface="Museo Sans 300" panose="02000000000000000000" pitchFamily="50" charset="0"/>
              </a:rPr>
              <a:t>INFORME DE </a:t>
            </a:r>
            <a:r>
              <a:rPr lang="es-ES" sz="2800" b="1" dirty="0" smtClean="0">
                <a:latin typeface="Museo Sans 300" panose="02000000000000000000" pitchFamily="50" charset="0"/>
              </a:rPr>
              <a:t>SEGUIMIENTO AL II TRIMESTRE</a:t>
            </a:r>
            <a:r>
              <a:rPr lang="es-ES" sz="2800" b="1" dirty="0">
                <a:latin typeface="Museo Sans 300" panose="02000000000000000000" pitchFamily="50" charset="0"/>
              </a:rPr>
              <a:t/>
            </a:r>
            <a:br>
              <a:rPr lang="es-ES" sz="2800" b="1" dirty="0">
                <a:latin typeface="Museo Sans 300" panose="02000000000000000000" pitchFamily="50" charset="0"/>
              </a:rPr>
            </a:br>
            <a:r>
              <a:rPr lang="es-ES" sz="2800" b="1" dirty="0">
                <a:latin typeface="Museo Sans 300" panose="02000000000000000000" pitchFamily="50" charset="0"/>
              </a:rPr>
              <a:t>PLAN ANUAL OPERATIVO</a:t>
            </a:r>
            <a:br>
              <a:rPr lang="es-ES" sz="2800" b="1" dirty="0">
                <a:latin typeface="Museo Sans 300" panose="02000000000000000000" pitchFamily="50" charset="0"/>
              </a:rPr>
            </a:br>
            <a:r>
              <a:rPr lang="es-ES" sz="2800" b="1" dirty="0" smtClean="0">
                <a:latin typeface="Museo Sans 300" panose="02000000000000000000" pitchFamily="50" charset="0"/>
              </a:rPr>
              <a:t>AÑO 2022  </a:t>
            </a:r>
            <a:endParaRPr lang="es-ES" sz="2800" b="1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60765"/>
            <a:ext cx="8229600" cy="383390"/>
          </a:xfrm>
        </p:spPr>
        <p:txBody>
          <a:bodyPr>
            <a:noAutofit/>
          </a:bodyPr>
          <a:lstStyle/>
          <a:p>
            <a:r>
              <a:rPr lang="es-ES" sz="2400" dirty="0" smtClean="0">
                <a:latin typeface="Bembo Std"/>
                <a:cs typeface="Bembo Std"/>
              </a:rPr>
              <a:t>Generalidades</a:t>
            </a:r>
            <a:endParaRPr lang="es-ES" sz="2400" dirty="0">
              <a:latin typeface="Bembo Std"/>
              <a:cs typeface="Bembo Std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47564" y="1908573"/>
            <a:ext cx="7848872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Se presentan los </a:t>
            </a:r>
            <a:r>
              <a:rPr lang="es-SV" sz="1400" dirty="0">
                <a:latin typeface="Museo Sans 300" panose="02000000000000000000" pitchFamily="50" charset="0"/>
              </a:rPr>
              <a:t>Objetivos y Acciones Estratégicas </a:t>
            </a:r>
            <a:r>
              <a:rPr lang="es-SV" sz="1400" dirty="0" smtClean="0">
                <a:latin typeface="Museo Sans 300" panose="02000000000000000000" pitchFamily="50" charset="0"/>
              </a:rPr>
              <a:t>establecidas </a:t>
            </a:r>
            <a:r>
              <a:rPr lang="es-SV" sz="1400" dirty="0">
                <a:latin typeface="Museo Sans 300" panose="02000000000000000000" pitchFamily="50" charset="0"/>
              </a:rPr>
              <a:t>en el Plan Anual </a:t>
            </a:r>
            <a:r>
              <a:rPr lang="es-SV" sz="1400" dirty="0" smtClean="0">
                <a:latin typeface="Museo Sans 300" panose="02000000000000000000" pitchFamily="50" charset="0"/>
              </a:rPr>
              <a:t>Operativo, su cumplimiento de acuerdo a los indicadores y actividades ejecutadas a nivel institucional.</a:t>
            </a:r>
            <a:endParaRPr lang="es-SV" sz="1400" dirty="0">
              <a:latin typeface="Museo Sans 300" panose="02000000000000000000" pitchFamily="50" charset="0"/>
            </a:endParaRPr>
          </a:p>
          <a:p>
            <a:pPr algn="just"/>
            <a:endParaRPr lang="es-SV" sz="14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La evaluación de cumplimiento se ha efectuado a nivel de Perspectivas </a:t>
            </a:r>
            <a:r>
              <a:rPr lang="es-SV" sz="1400" dirty="0">
                <a:latin typeface="Museo Sans 300" panose="02000000000000000000" pitchFamily="50" charset="0"/>
              </a:rPr>
              <a:t>y Objetivos Estratégicos </a:t>
            </a:r>
            <a:r>
              <a:rPr lang="es-SV" sz="1400" dirty="0" smtClean="0">
                <a:latin typeface="Museo Sans 300" panose="02000000000000000000" pitchFamily="50" charset="0"/>
              </a:rPr>
              <a:t>acumulado al segundo trimestre del 2022, lográndose una ejecución del </a:t>
            </a:r>
            <a:r>
              <a:rPr lang="es-SV" sz="1400" b="1" dirty="0" smtClean="0">
                <a:latin typeface="Museo Sans 300" panose="02000000000000000000" pitchFamily="50" charset="0"/>
              </a:rPr>
              <a:t>79.57%</a:t>
            </a:r>
            <a:r>
              <a:rPr lang="es-SV" sz="1400" dirty="0" smtClean="0">
                <a:latin typeface="Museo Sans 300" panose="02000000000000000000" pitchFamily="50" charset="0"/>
              </a:rPr>
              <a:t>, con respecto a lo programado, calificado como Muy bueno.</a:t>
            </a:r>
          </a:p>
          <a:p>
            <a:pPr algn="just"/>
            <a:endParaRPr lang="es-SV" sz="14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El </a:t>
            </a:r>
            <a:r>
              <a:rPr lang="es-SV" sz="1400" dirty="0">
                <a:latin typeface="Museo Sans 300" panose="02000000000000000000" pitchFamily="50" charset="0"/>
              </a:rPr>
              <a:t>seguimiento de los Planes Operativos tiene como base legal el Artículo </a:t>
            </a:r>
            <a:r>
              <a:rPr lang="es-SV" sz="1400" dirty="0" smtClean="0">
                <a:latin typeface="Museo Sans 300" panose="02000000000000000000" pitchFamily="50" charset="0"/>
              </a:rPr>
              <a:t>27 </a:t>
            </a:r>
            <a:r>
              <a:rPr lang="es-SV" sz="1400" dirty="0">
                <a:latin typeface="Museo Sans 300" panose="02000000000000000000" pitchFamily="50" charset="0"/>
              </a:rPr>
              <a:t>de las Normas Técnicas de Control Interno Específicas de </a:t>
            </a:r>
            <a:r>
              <a:rPr lang="es-SV" sz="1400" dirty="0" smtClean="0">
                <a:latin typeface="Museo Sans 300" panose="02000000000000000000" pitchFamily="50" charset="0"/>
              </a:rPr>
              <a:t>CORSAIN, que además establece que los resultados obtenidos deberán presentarse al Consejo Directivo.</a:t>
            </a:r>
            <a:endParaRPr lang="es-SV" sz="1400" dirty="0">
              <a:latin typeface="Museo Sans 300" panose="02000000000000000000" pitchFamily="50" charset="0"/>
            </a:endParaRPr>
          </a:p>
          <a:p>
            <a:pPr algn="just"/>
            <a:endParaRPr lang="es-SV" sz="1900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6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459144"/>
            <a:ext cx="8229600" cy="583122"/>
          </a:xfrm>
        </p:spPr>
        <p:txBody>
          <a:bodyPr>
            <a:normAutofit/>
          </a:bodyPr>
          <a:lstStyle/>
          <a:p>
            <a:r>
              <a:rPr lang="es-MX" sz="2400" b="1" dirty="0">
                <a:latin typeface="Bembo Std" panose="02020605060306020A03" pitchFamily="18" charset="0"/>
              </a:rPr>
              <a:t>MAPA ESTRATÉGICO DE CORSAIN </a:t>
            </a:r>
            <a:r>
              <a:rPr lang="es-MX" sz="2400" b="1" dirty="0" smtClean="0">
                <a:latin typeface="Bembo Std" panose="02020605060306020A03" pitchFamily="18" charset="0"/>
              </a:rPr>
              <a:t>2022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57" name="5 Marcador de número de diapositiva"/>
          <p:cNvSpPr>
            <a:spLocks noGrp="1"/>
          </p:cNvSpPr>
          <p:nvPr/>
        </p:nvSpPr>
        <p:spPr bwMode="auto">
          <a:xfrm>
            <a:off x="3807784" y="6494662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  <a:latin typeface="Museo Sans 300" panose="02000000000000000000" pitchFamily="50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r>
              <a:rPr lang="es-ES" dirty="0" smtClean="0">
                <a:solidFill>
                  <a:schemeClr val="tx1"/>
                </a:solidFill>
                <a:latin typeface="Museo Sans 300" panose="02000000000000000000" pitchFamily="50" charset="0"/>
              </a:rPr>
              <a:t> de 15</a:t>
            </a:r>
          </a:p>
        </p:txBody>
      </p:sp>
      <p:sp>
        <p:nvSpPr>
          <p:cNvPr id="27" name="68 Rectángulo redondeado"/>
          <p:cNvSpPr/>
          <p:nvPr/>
        </p:nvSpPr>
        <p:spPr>
          <a:xfrm>
            <a:off x="463876" y="1224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 smtClean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28" name="69 Rectángulo redondeado"/>
          <p:cNvSpPr/>
          <p:nvPr/>
        </p:nvSpPr>
        <p:spPr>
          <a:xfrm>
            <a:off x="477524" y="2605903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Inversionistas y Clientes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29" name="70 Rectángulo redondeado"/>
          <p:cNvSpPr/>
          <p:nvPr/>
        </p:nvSpPr>
        <p:spPr>
          <a:xfrm>
            <a:off x="485553" y="4008230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Procesos y Tecnología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30" name="71 Rectángulo redondeado"/>
          <p:cNvSpPr/>
          <p:nvPr/>
        </p:nvSpPr>
        <p:spPr>
          <a:xfrm>
            <a:off x="485553" y="538744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Aprendizaje y Crecimiento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31" name="6 Rectángulo"/>
          <p:cNvSpPr/>
          <p:nvPr/>
        </p:nvSpPr>
        <p:spPr>
          <a:xfrm>
            <a:off x="1462605" y="1224048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2" name="8 Rectángulo"/>
          <p:cNvSpPr/>
          <p:nvPr/>
        </p:nvSpPr>
        <p:spPr>
          <a:xfrm>
            <a:off x="1476253" y="2602532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3" name="10 Rectángulo"/>
          <p:cNvSpPr/>
          <p:nvPr/>
        </p:nvSpPr>
        <p:spPr>
          <a:xfrm>
            <a:off x="1476253" y="4005064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4" name="12 Rectángulo"/>
          <p:cNvSpPr/>
          <p:nvPr/>
        </p:nvSpPr>
        <p:spPr>
          <a:xfrm>
            <a:off x="1476253" y="5384520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5" name="14 Rectángulo redondeado"/>
          <p:cNvSpPr/>
          <p:nvPr/>
        </p:nvSpPr>
        <p:spPr>
          <a:xfrm>
            <a:off x="2481456" y="137521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F1.</a:t>
            </a:r>
            <a:r>
              <a:rPr lang="es-MX" sz="1400" dirty="0" smtClean="0">
                <a:latin typeface="Museo Sans 300" panose="02000000000000000000" pitchFamily="50" charset="0"/>
              </a:rPr>
              <a:t> Crecer en flujos de efectivo, rentabilidad y  patrimonio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6" name="16 Rectángulo redondeado"/>
          <p:cNvSpPr/>
          <p:nvPr/>
        </p:nvSpPr>
        <p:spPr>
          <a:xfrm>
            <a:off x="5278833" y="1374829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F2.</a:t>
            </a:r>
            <a:r>
              <a:rPr lang="es-MX" sz="1400" dirty="0" smtClean="0">
                <a:latin typeface="Museo Sans 300" panose="02000000000000000000" pitchFamily="50" charset="0"/>
              </a:rPr>
              <a:t> Saneamiento y fortalecimiento patrimonial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7" name="17 Rectángulo redondeado"/>
          <p:cNvSpPr/>
          <p:nvPr/>
        </p:nvSpPr>
        <p:spPr>
          <a:xfrm>
            <a:off x="2480409" y="2770665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5A33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I1.</a:t>
            </a:r>
            <a:r>
              <a:rPr lang="es-MX" sz="1400" dirty="0" smtClean="0">
                <a:latin typeface="Museo Sans 300" panose="02000000000000000000" pitchFamily="50" charset="0"/>
              </a:rPr>
              <a:t> Diversificación de cartera de inversiones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8" name="18 Rectángulo redondeado"/>
          <p:cNvSpPr/>
          <p:nvPr/>
        </p:nvSpPr>
        <p:spPr>
          <a:xfrm>
            <a:off x="5335886" y="2771049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I2.</a:t>
            </a:r>
            <a:r>
              <a:rPr lang="es-MX" sz="1400" dirty="0" smtClean="0">
                <a:latin typeface="Museo Sans 300" panose="02000000000000000000" pitchFamily="50" charset="0"/>
              </a:rPr>
              <a:t> Brindar excelente servicio a inversionistas y clientes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9" name="24 Rectángulo redondeado"/>
          <p:cNvSpPr/>
          <p:nvPr/>
        </p:nvSpPr>
        <p:spPr>
          <a:xfrm>
            <a:off x="5277606" y="556319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A2.</a:t>
            </a:r>
            <a:r>
              <a:rPr lang="es-MX" sz="1300" dirty="0" smtClean="0">
                <a:latin typeface="Museo Sans 300" panose="02000000000000000000" pitchFamily="50" charset="0"/>
              </a:rPr>
              <a:t> Fomentar la motivación, convivencia y comportamiento ético.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sp>
        <p:nvSpPr>
          <p:cNvPr id="40" name="21 Rectángulo redondeado"/>
          <p:cNvSpPr/>
          <p:nvPr/>
        </p:nvSpPr>
        <p:spPr>
          <a:xfrm>
            <a:off x="5326961" y="4210053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MX" sz="1300" b="1" dirty="0" smtClean="0">
                <a:latin typeface="Museo Sans 300" panose="02000000000000000000" pitchFamily="50" charset="0"/>
              </a:rPr>
              <a:t>P2.</a:t>
            </a:r>
            <a:r>
              <a:rPr lang="es-MX" sz="1300" dirty="0" smtClean="0">
                <a:latin typeface="Museo Sans 300" panose="02000000000000000000" pitchFamily="50" charset="0"/>
              </a:rPr>
              <a:t> </a:t>
            </a:r>
            <a:r>
              <a:rPr lang="es-ES" sz="1300" dirty="0">
                <a:latin typeface="Museo Sans 300" panose="02000000000000000000" pitchFamily="50" charset="0"/>
              </a:rPr>
              <a:t>Aplicación de tecnología de la </a:t>
            </a:r>
            <a:r>
              <a:rPr lang="es-ES" sz="1300" dirty="0" smtClean="0">
                <a:latin typeface="Museo Sans 300" panose="02000000000000000000" pitchFamily="50" charset="0"/>
              </a:rPr>
              <a:t>información </a:t>
            </a:r>
            <a:r>
              <a:rPr lang="es-ES" sz="1300" dirty="0">
                <a:latin typeface="Museo Sans 300" panose="02000000000000000000" pitchFamily="50" charset="0"/>
              </a:rPr>
              <a:t>enfocada a la mejora de procesos.</a:t>
            </a:r>
          </a:p>
        </p:txBody>
      </p:sp>
      <p:sp>
        <p:nvSpPr>
          <p:cNvPr id="41" name="23 Rectángulo redondeado"/>
          <p:cNvSpPr/>
          <p:nvPr/>
        </p:nvSpPr>
        <p:spPr>
          <a:xfrm>
            <a:off x="2458706" y="5562808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A1.</a:t>
            </a:r>
            <a:r>
              <a:rPr lang="es-MX" sz="1300" dirty="0" smtClean="0">
                <a:latin typeface="Museo Sans 300" panose="02000000000000000000" pitchFamily="50" charset="0"/>
              </a:rPr>
              <a:t> Desarrollo de habilidades y competencias del personal de la Corporación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cxnSp>
        <p:nvCxnSpPr>
          <p:cNvPr id="42" name="37 Conector curvado"/>
          <p:cNvCxnSpPr/>
          <p:nvPr/>
        </p:nvCxnSpPr>
        <p:spPr>
          <a:xfrm rot="16200000" flipV="1">
            <a:off x="6161610" y="3971482"/>
            <a:ext cx="459476" cy="1041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20 Rectángulo redondeado"/>
          <p:cNvSpPr/>
          <p:nvPr/>
        </p:nvSpPr>
        <p:spPr>
          <a:xfrm>
            <a:off x="2477122" y="4210441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P1.</a:t>
            </a:r>
            <a:r>
              <a:rPr lang="es-MX" sz="1400" dirty="0" smtClean="0">
                <a:latin typeface="Museo Sans 300" panose="02000000000000000000" pitchFamily="50" charset="0"/>
              </a:rPr>
              <a:t> Actualizar la legislación y normativa operativa de la Corporación 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cxnSp>
        <p:nvCxnSpPr>
          <p:cNvPr id="44" name="Conector angular 43"/>
          <p:cNvCxnSpPr/>
          <p:nvPr/>
        </p:nvCxnSpPr>
        <p:spPr>
          <a:xfrm rot="5400000" flipH="1" flipV="1">
            <a:off x="6192151" y="4462105"/>
            <a:ext cx="2625510" cy="58280"/>
          </a:xfrm>
          <a:prstGeom prst="bentConnector4">
            <a:avLst>
              <a:gd name="adj1" fmla="val 20183"/>
              <a:gd name="adj2" fmla="val 49224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angular 44"/>
          <p:cNvCxnSpPr>
            <a:endCxn id="40" idx="1"/>
          </p:cNvCxnSpPr>
          <p:nvPr/>
        </p:nvCxnSpPr>
        <p:spPr>
          <a:xfrm rot="5400000" flipH="1" flipV="1">
            <a:off x="4396366" y="5118612"/>
            <a:ext cx="1352754" cy="508435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angular 45"/>
          <p:cNvCxnSpPr/>
          <p:nvPr/>
        </p:nvCxnSpPr>
        <p:spPr>
          <a:xfrm rot="10800000">
            <a:off x="3603790" y="2347627"/>
            <a:ext cx="2807932" cy="423039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angular 46"/>
          <p:cNvCxnSpPr/>
          <p:nvPr/>
        </p:nvCxnSpPr>
        <p:spPr>
          <a:xfrm rot="5400000" flipH="1" flipV="1">
            <a:off x="4451205" y="4124872"/>
            <a:ext cx="2306942" cy="1572302"/>
          </a:xfrm>
          <a:prstGeom prst="bentConnector3">
            <a:avLst>
              <a:gd name="adj1" fmla="val 8443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angular 47"/>
          <p:cNvCxnSpPr/>
          <p:nvPr/>
        </p:nvCxnSpPr>
        <p:spPr>
          <a:xfrm rot="5400000" flipH="1" flipV="1">
            <a:off x="4282900" y="3652391"/>
            <a:ext cx="1407804" cy="68031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/>
          <p:cNvCxnSpPr>
            <a:endCxn id="37" idx="3"/>
          </p:cNvCxnSpPr>
          <p:nvPr/>
        </p:nvCxnSpPr>
        <p:spPr>
          <a:xfrm flipH="1">
            <a:off x="4649931" y="3257063"/>
            <a:ext cx="632060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de flecha 49"/>
          <p:cNvCxnSpPr>
            <a:stCxn id="43" idx="0"/>
            <a:endCxn id="37" idx="2"/>
          </p:cNvCxnSpPr>
          <p:nvPr/>
        </p:nvCxnSpPr>
        <p:spPr>
          <a:xfrm flipV="1">
            <a:off x="3561883" y="3743462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de flecha 50"/>
          <p:cNvCxnSpPr>
            <a:stCxn id="37" idx="0"/>
            <a:endCxn id="35" idx="2"/>
          </p:cNvCxnSpPr>
          <p:nvPr/>
        </p:nvCxnSpPr>
        <p:spPr>
          <a:xfrm flipV="1">
            <a:off x="3565170" y="2348014"/>
            <a:ext cx="1047" cy="422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de flecha 51"/>
          <p:cNvCxnSpPr>
            <a:endCxn id="35" idx="3"/>
          </p:cNvCxnSpPr>
          <p:nvPr/>
        </p:nvCxnSpPr>
        <p:spPr>
          <a:xfrm flipH="1">
            <a:off x="4650978" y="1861227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763" y="847030"/>
            <a:ext cx="8229600" cy="769335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Museo Sans 300" panose="02000000000000000000" pitchFamily="50" charset="0"/>
              </a:rPr>
              <a:t>Evaluación por Perspectiva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791071"/>
              </p:ext>
            </p:extLst>
          </p:nvPr>
        </p:nvGraphicFramePr>
        <p:xfrm>
          <a:off x="717480" y="1678286"/>
          <a:ext cx="7054920" cy="4218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6452"/>
                <a:gridCol w="1658669"/>
                <a:gridCol w="1658669"/>
                <a:gridCol w="1651130"/>
              </a:tblGrid>
              <a:tr h="1184687">
                <a:tc>
                  <a:txBody>
                    <a:bodyPr/>
                    <a:lstStyle/>
                    <a:p>
                      <a:pPr marL="96838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PERSPECTIVA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96838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PROYECTADO A </a:t>
                      </a:r>
                      <a:r>
                        <a:rPr lang="es-SV" sz="1200" spc="40" dirty="0" smtClean="0">
                          <a:effectLst/>
                          <a:latin typeface="Museo Sans 300" panose="02000000000000000000" pitchFamily="50" charset="0"/>
                        </a:rPr>
                        <a:t>JUNIO</a:t>
                      </a:r>
                      <a:r>
                        <a:rPr lang="es-SV" sz="1200" spc="40" baseline="0" dirty="0" smtClean="0">
                          <a:effectLst/>
                          <a:latin typeface="Museo Sans 300" panose="02000000000000000000" pitchFamily="50" charset="0"/>
                        </a:rPr>
                        <a:t> 2022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96838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CUMPLIMIENTO A </a:t>
                      </a:r>
                      <a:r>
                        <a:rPr lang="es-SV" sz="1200" spc="40" dirty="0" smtClean="0">
                          <a:effectLst/>
                          <a:latin typeface="Museo Sans 300" panose="02000000000000000000" pitchFamily="50" charset="0"/>
                        </a:rPr>
                        <a:t>JUNIO 2022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RESULTADO EN BASE AL 100% POR PERSPECTIVA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</a:tr>
              <a:tr h="4713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Financiera.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Times New Roman" panose="02020603050405020304" pitchFamily="18" charset="0"/>
                        </a:rPr>
                        <a:t>18.38%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Times New Roman" panose="02020603050405020304" pitchFamily="18" charset="0"/>
                        </a:rPr>
                        <a:t>14.81%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Times New Roman" panose="02020603050405020304" pitchFamily="18" charset="0"/>
                        </a:rPr>
                        <a:t>80.58%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8609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Inversionistas y Clientes.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Times New Roman" panose="02020603050405020304" pitchFamily="18" charset="0"/>
                        </a:rPr>
                        <a:t>11.90%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9.93%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83.42%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7266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Procesos y</a:t>
                      </a:r>
                      <a:endParaRPr lang="es-SV" sz="120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Tecnología.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Times New Roman" panose="02020603050405020304" pitchFamily="18" charset="0"/>
                        </a:rPr>
                        <a:t>6.49%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2.81%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43.24%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7266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Aprendizaje y Crecimiento.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Times New Roman" panose="02020603050405020304" pitchFamily="18" charset="0"/>
                        </a:rPr>
                        <a:t>21.81%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19.07%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87.44%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0199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TOTAL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Times New Roman" panose="02020603050405020304" pitchFamily="18" charset="0"/>
                        </a:rPr>
                        <a:t>58.59%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46.62%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79.57%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12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1795</TotalTime>
  <Words>274</Words>
  <Application>Microsoft Office PowerPoint</Application>
  <PresentationFormat>Presentación en pantalla (4:3)</PresentationFormat>
  <Paragraphs>49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Bembo Std</vt:lpstr>
      <vt:lpstr>Calibri</vt:lpstr>
      <vt:lpstr>Museo Sans 300</vt:lpstr>
      <vt:lpstr>PMingLiU</vt:lpstr>
      <vt:lpstr>Times New Roman</vt:lpstr>
      <vt:lpstr>Tema de Office</vt:lpstr>
      <vt:lpstr>Presentación de PowerPoint</vt:lpstr>
      <vt:lpstr>INFORME DE SEGUIMIENTO AL II TRIMESTRE PLAN ANUAL OPERATIVO AÑO 2022  </vt:lpstr>
      <vt:lpstr>Generalidades</vt:lpstr>
      <vt:lpstr>MAPA ESTRATÉGICO DE CORSAIN 2022</vt:lpstr>
      <vt:lpstr>Evaluación por Perspectiva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108</cp:revision>
  <cp:lastPrinted>2019-12-18T17:42:50Z</cp:lastPrinted>
  <dcterms:created xsi:type="dcterms:W3CDTF">2019-07-03T14:56:03Z</dcterms:created>
  <dcterms:modified xsi:type="dcterms:W3CDTF">2022-11-17T16:08:26Z</dcterms:modified>
</cp:coreProperties>
</file>