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347092"/>
          </a:xfrm>
        </p:spPr>
        <p:txBody>
          <a:bodyPr>
            <a:normAutofit fontScale="90000"/>
          </a:bodyPr>
          <a:lstStyle/>
          <a:p>
            <a:r>
              <a:rPr lang="es-ES" sz="2800" b="1" dirty="0">
                <a:latin typeface="Museo Sans 300" panose="02000000000000000000" pitchFamily="50" charset="0"/>
              </a:rPr>
              <a:t>INFORME DE </a:t>
            </a:r>
            <a:r>
              <a:rPr lang="es-ES" sz="2800" b="1" dirty="0" smtClean="0">
                <a:latin typeface="Museo Sans 300" panose="02000000000000000000" pitchFamily="50" charset="0"/>
              </a:rPr>
              <a:t>SEGUIMIENTO AL II TRIMESTRE</a:t>
            </a:r>
            <a:r>
              <a:rPr lang="es-ES" sz="2800" b="1" dirty="0">
                <a:latin typeface="Museo Sans 300" panose="02000000000000000000" pitchFamily="50" charset="0"/>
              </a:rPr>
              <a:t/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>
                <a:latin typeface="Museo Sans 300" panose="02000000000000000000" pitchFamily="50" charset="0"/>
              </a:rPr>
              <a:t>PLAN ANUAL OPERATIVO</a:t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 smtClean="0">
                <a:latin typeface="Museo Sans 300" panose="02000000000000000000" pitchFamily="50" charset="0"/>
              </a:rPr>
              <a:t>AÑO 2022  </a:t>
            </a:r>
            <a:endParaRPr lang="es-ES" sz="2800" b="1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60765"/>
            <a:ext cx="8229600" cy="383390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Bembo Std"/>
                <a:cs typeface="Bembo Std"/>
              </a:rPr>
              <a:t>Generalidades</a:t>
            </a:r>
            <a:endParaRPr lang="es-ES" sz="2400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08573"/>
            <a:ext cx="784887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4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400" dirty="0" smtClean="0">
                <a:latin typeface="Museo Sans 300" panose="02000000000000000000" pitchFamily="50" charset="0"/>
              </a:rPr>
              <a:t>establecidas </a:t>
            </a:r>
            <a:r>
              <a:rPr lang="es-SV" sz="1400" dirty="0">
                <a:latin typeface="Museo Sans 300" panose="02000000000000000000" pitchFamily="50" charset="0"/>
              </a:rPr>
              <a:t>en el Plan Anual </a:t>
            </a:r>
            <a:r>
              <a:rPr lang="es-SV" sz="1400" dirty="0" smtClean="0">
                <a:latin typeface="Museo Sans 300" panose="02000000000000000000" pitchFamily="50" charset="0"/>
              </a:rPr>
              <a:t>Operativo, su cumplimiento de acuerdo a los indicadores y actividades ejecutadas a nivel institucional.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400" dirty="0">
                <a:latin typeface="Museo Sans 300" panose="02000000000000000000" pitchFamily="50" charset="0"/>
              </a:rPr>
              <a:t>y Objetivos Estratégicos </a:t>
            </a:r>
            <a:r>
              <a:rPr lang="es-SV" sz="1400" dirty="0" smtClean="0">
                <a:latin typeface="Museo Sans 300" panose="02000000000000000000" pitchFamily="50" charset="0"/>
              </a:rPr>
              <a:t>acumulado al segundo trimestre del 2022, lográndose una ejecución del </a:t>
            </a:r>
            <a:r>
              <a:rPr lang="es-SV" sz="1400" b="1" dirty="0" smtClean="0">
                <a:latin typeface="Museo Sans 300" panose="02000000000000000000" pitchFamily="50" charset="0"/>
              </a:rPr>
              <a:t>79.57%</a:t>
            </a:r>
            <a:r>
              <a:rPr lang="es-SV" sz="1400" dirty="0" smtClean="0">
                <a:latin typeface="Museo Sans 300" panose="02000000000000000000" pitchFamily="50" charset="0"/>
              </a:rPr>
              <a:t>, con respecto a lo programado, calificado como Muy bueno.</a:t>
            </a: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El </a:t>
            </a:r>
            <a:r>
              <a:rPr lang="es-SV" sz="1400" dirty="0">
                <a:latin typeface="Museo Sans 300" panose="02000000000000000000" pitchFamily="50" charset="0"/>
              </a:rPr>
              <a:t>seguimiento de los Planes Operativos tiene como base legal el Artículo </a:t>
            </a:r>
            <a:r>
              <a:rPr lang="es-SV" sz="1400" dirty="0" smtClean="0">
                <a:latin typeface="Museo Sans 300" panose="02000000000000000000" pitchFamily="50" charset="0"/>
              </a:rPr>
              <a:t>27 </a:t>
            </a:r>
            <a:r>
              <a:rPr lang="es-SV" sz="1400" dirty="0">
                <a:latin typeface="Museo Sans 300" panose="02000000000000000000" pitchFamily="50" charset="0"/>
              </a:rPr>
              <a:t>de las Normas Técnicas de Control Interno Específicas de </a:t>
            </a:r>
            <a:r>
              <a:rPr lang="es-SV" sz="1400" dirty="0" smtClean="0">
                <a:latin typeface="Museo Sans 300" panose="02000000000000000000" pitchFamily="50" charset="0"/>
              </a:rPr>
              <a:t>CORSAIN, que además establece que los resultados obtenidos deberán presentarse al Consejo Directivo.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459144"/>
            <a:ext cx="8229600" cy="583122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2400" b="1" dirty="0" smtClean="0">
                <a:latin typeface="Bembo Std" panose="02020605060306020A03" pitchFamily="18" charset="0"/>
              </a:rPr>
              <a:t>2022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57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27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8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9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0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1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2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3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4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5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6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7" name="17 Rectángulo redondeado"/>
          <p:cNvSpPr/>
          <p:nvPr/>
        </p:nvSpPr>
        <p:spPr>
          <a:xfrm>
            <a:off x="2480409" y="2770665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I1.</a:t>
            </a:r>
            <a:r>
              <a:rPr lang="es-MX" sz="1400" dirty="0" smtClean="0">
                <a:latin typeface="Museo Sans 300" panose="02000000000000000000" pitchFamily="50" charset="0"/>
              </a:rPr>
              <a:t> Diversificación de cartera de inversiones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8" name="18 Rectángulo redondeado"/>
          <p:cNvSpPr/>
          <p:nvPr/>
        </p:nvSpPr>
        <p:spPr>
          <a:xfrm>
            <a:off x="5335886" y="277104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9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40" name="21 Rectángulo redondeado"/>
          <p:cNvSpPr/>
          <p:nvPr/>
        </p:nvSpPr>
        <p:spPr>
          <a:xfrm>
            <a:off x="5326961" y="4210053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300" b="1" dirty="0" smtClean="0">
                <a:latin typeface="Museo Sans 300" panose="02000000000000000000" pitchFamily="50" charset="0"/>
              </a:rPr>
              <a:t>P2.</a:t>
            </a:r>
            <a:r>
              <a:rPr lang="es-MX" sz="1300" dirty="0" smtClean="0">
                <a:latin typeface="Museo Sans 300" panose="02000000000000000000" pitchFamily="50" charset="0"/>
              </a:rPr>
              <a:t> </a:t>
            </a:r>
            <a:r>
              <a:rPr lang="es-ES" sz="1300" dirty="0">
                <a:latin typeface="Museo Sans 300" panose="02000000000000000000" pitchFamily="50" charset="0"/>
              </a:rPr>
              <a:t>Aplicación de tecnología de la </a:t>
            </a:r>
            <a:r>
              <a:rPr lang="es-ES" sz="1300" dirty="0" smtClean="0">
                <a:latin typeface="Museo Sans 300" panose="02000000000000000000" pitchFamily="50" charset="0"/>
              </a:rPr>
              <a:t>información </a:t>
            </a:r>
            <a:r>
              <a:rPr lang="es-ES" sz="1300" dirty="0">
                <a:latin typeface="Museo Sans 300" panose="02000000000000000000" pitchFamily="50" charset="0"/>
              </a:rPr>
              <a:t>enfocada a la mejora de procesos.</a:t>
            </a:r>
          </a:p>
        </p:txBody>
      </p:sp>
      <p:sp>
        <p:nvSpPr>
          <p:cNvPr id="41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cxnSp>
        <p:nvCxnSpPr>
          <p:cNvPr id="42" name="37 Conector curvado"/>
          <p:cNvCxnSpPr/>
          <p:nvPr/>
        </p:nvCxnSpPr>
        <p:spPr>
          <a:xfrm rot="16200000" flipV="1">
            <a:off x="6161610" y="3971482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44" name="Conector angular 43"/>
          <p:cNvCxnSpPr/>
          <p:nvPr/>
        </p:nvCxnSpPr>
        <p:spPr>
          <a:xfrm rot="5400000" flipH="1" flipV="1">
            <a:off x="6192151" y="4462105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r 44"/>
          <p:cNvCxnSpPr>
            <a:endCxn id="40" idx="1"/>
          </p:cNvCxnSpPr>
          <p:nvPr/>
        </p:nvCxnSpPr>
        <p:spPr>
          <a:xfrm rot="5400000" flipH="1" flipV="1">
            <a:off x="4396366" y="5118612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/>
          <p:nvPr/>
        </p:nvCxnSpPr>
        <p:spPr>
          <a:xfrm rot="10800000">
            <a:off x="3603790" y="2347627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5400000" flipH="1" flipV="1">
            <a:off x="4451205" y="4124872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/>
          <p:nvPr/>
        </p:nvCxnSpPr>
        <p:spPr>
          <a:xfrm rot="5400000" flipH="1" flipV="1">
            <a:off x="4282900" y="3652391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>
            <a:endCxn id="37" idx="3"/>
          </p:cNvCxnSpPr>
          <p:nvPr/>
        </p:nvCxnSpPr>
        <p:spPr>
          <a:xfrm flipH="1">
            <a:off x="4649931" y="3257063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43" idx="0"/>
            <a:endCxn id="37" idx="2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37" idx="0"/>
            <a:endCxn id="35" idx="2"/>
          </p:cNvCxnSpPr>
          <p:nvPr/>
        </p:nvCxnSpPr>
        <p:spPr>
          <a:xfrm flipV="1">
            <a:off x="3565170" y="2348014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>
            <a:endCxn id="35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763" y="847030"/>
            <a:ext cx="8229600" cy="769335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791071"/>
              </p:ext>
            </p:extLst>
          </p:nvPr>
        </p:nvGraphicFramePr>
        <p:xfrm>
          <a:off x="717480" y="1678286"/>
          <a:ext cx="7054920" cy="4218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6452"/>
                <a:gridCol w="1658669"/>
                <a:gridCol w="1658669"/>
                <a:gridCol w="1651130"/>
              </a:tblGrid>
              <a:tr h="1184687"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PROYECTADO A </a:t>
                      </a: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JUNIO</a:t>
                      </a:r>
                      <a:r>
                        <a:rPr lang="es-SV" sz="1200" spc="40" baseline="0" dirty="0" smtClean="0">
                          <a:effectLst/>
                          <a:latin typeface="Museo Sans 300" panose="02000000000000000000" pitchFamily="50" charset="0"/>
                        </a:rPr>
                        <a:t> 2022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CUMPLIMIENTO A </a:t>
                      </a: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JUNIO 2022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RESULTADO EN BASE AL 100% POR PERSPECTIVA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4713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Financiera.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18.38%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14.81%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80.58%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60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Inversionistas y Clientes.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11.90%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9.93%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83.42%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26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Procesos y</a:t>
                      </a:r>
                      <a:endParaRPr lang="es-SV" sz="120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Tecnología.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6.49%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2.81%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43.24%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26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Aprendizaje y Crecimiento.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21.81%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19.07%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87.44%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19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58.59%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46.62%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79.57%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274</Words>
  <Application>Microsoft Office PowerPoint</Application>
  <PresentationFormat>Presentación en pantalla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Bembo Std</vt:lpstr>
      <vt:lpstr>Calibri</vt:lpstr>
      <vt:lpstr>Museo Sans 300</vt:lpstr>
      <vt:lpstr>PMingLiU</vt:lpstr>
      <vt:lpstr>Times New Roman</vt:lpstr>
      <vt:lpstr>Tema de Office</vt:lpstr>
      <vt:lpstr>Presentación de PowerPoint</vt:lpstr>
      <vt:lpstr>INFORME DE SEGUIMIENTO AL II TRIMESTRE PLAN ANUAL OPERATIVO AÑO 2022  </vt:lpstr>
      <vt:lpstr>Generalidades</vt:lpstr>
      <vt:lpstr>MAPA ESTRATÉGICO DE CORSAIN 2022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108</cp:revision>
  <cp:lastPrinted>2019-12-18T17:42:50Z</cp:lastPrinted>
  <dcterms:created xsi:type="dcterms:W3CDTF">2019-07-03T14:56:03Z</dcterms:created>
  <dcterms:modified xsi:type="dcterms:W3CDTF">2022-11-17T16:08:26Z</dcterms:modified>
</cp:coreProperties>
</file>