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91" r:id="rId26"/>
    <p:sldId id="284" r:id="rId27"/>
    <p:sldId id="285" r:id="rId28"/>
    <p:sldId id="287" r:id="rId29"/>
    <p:sldId id="288" r:id="rId30"/>
    <p:sldId id="280" r:id="rId31"/>
    <p:sldId id="290" r:id="rId32"/>
    <p:sldId id="292" r:id="rId3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10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07/02/2023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88659" y="1219018"/>
            <a:ext cx="24339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PRESIDENCIA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86659" y="2304401"/>
            <a:ext cx="7611035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Ejecutar las resoluciones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Asamblea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Gobernadores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y del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Consejo Directivo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así como la supervisión general y la coordinación de las actividades de la Corporación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Presidente: Lic. Gustavo Armando Arévalo Amaya.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66629"/>
              </p:ext>
            </p:extLst>
          </p:nvPr>
        </p:nvGraphicFramePr>
        <p:xfrm>
          <a:off x="3309312" y="1134105"/>
          <a:ext cx="2642309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309"/>
              </a:tblGrid>
              <a:tr h="4361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4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ASESORIA</a:t>
                      </a:r>
                      <a:endParaRPr lang="es-SV" sz="24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894230" y="2349864"/>
            <a:ext cx="7678269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Asesorar a la  Presidencia, en temas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estratégicos,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técnicos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jurídicos y legales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con la finalidad de cumplir con los objetivos estratégicos y metas propuestas por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SV" spc="-15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2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960766"/>
              </p:ext>
            </p:extLst>
          </p:nvPr>
        </p:nvGraphicFramePr>
        <p:xfrm>
          <a:off x="2133600" y="1107487"/>
          <a:ext cx="5438274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82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2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OFICIALIA DE CUMPLIMIENTO</a:t>
                      </a:r>
                      <a:endParaRPr lang="es-SV" sz="22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99065"/>
              </p:ext>
            </p:extLst>
          </p:nvPr>
        </p:nvGraphicFramePr>
        <p:xfrm>
          <a:off x="757238" y="2508299"/>
          <a:ext cx="7539598" cy="2773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959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Planificar, dirigir y supervisar el proceso de control enfocado a la prevención del lavado de dinero y activos, así como del fraude interno y externo</a:t>
                      </a: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Oficial de Cumplimiento: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Ing. Pedro Amilto Orellana</a:t>
                      </a: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1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funcionarios: 1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20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4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700187"/>
              </p:ext>
            </p:extLst>
          </p:nvPr>
        </p:nvGraphicFramePr>
        <p:xfrm>
          <a:off x="1608930" y="756477"/>
          <a:ext cx="584947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947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0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UNIDAD DE TECNOLOGÍA DE LA INFORMACIÓN </a:t>
                      </a:r>
                      <a:endParaRPr lang="es-SV" sz="20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553687"/>
              </p:ext>
            </p:extLst>
          </p:nvPr>
        </p:nvGraphicFramePr>
        <p:xfrm>
          <a:off x="657726" y="2040719"/>
          <a:ext cx="7908758" cy="3977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875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Administrar los recursos tecnológicos de la Corporación, controlar los entornos de trabajo en los equipos, servidores y revisar políticas de seguridad y planes de trabajo, a fin de  garantizar la disponibilidad, confiabilidad, seguridad y la privacidad de la información que se procesa en las diferentes áreas. Proponer y proveer soluciones o herramientas informáticas que faciliten la consecución de los objetivos institucionales.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Coordinador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Unidad</a:t>
                      </a: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Tecnología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Información : Ing. Luis Balmore Pineda Bonilla.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5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Mujeres: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 1</a:t>
                      </a:r>
                      <a:endParaRPr lang="es-SV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 y empleados: 6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72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7733" y="987556"/>
            <a:ext cx="6317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86091" y="1928357"/>
            <a:ext cx="747656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Coordinar, integrar y supervisar las actividades y funciones que realizan las áreas de presupuesto, tesorería, contabilidad y costos, relacionadas con la gestión financiera institucional, velando por el cumplimiento de la normativa financiera, contable y técnica vigente aplicable a la Corporación. 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de la Unidad Financiera Institucional: Lic. María Gladis Erazo de Estrada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7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9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78043" y="1164523"/>
            <a:ext cx="7534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PROYECTOS E INVERSIONES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32955" y="2176244"/>
            <a:ext cx="7879977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Lograr el desarrollo de nuevos proyectos de inversión, garantizando su viabilidad técnica y económica, así como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administrar la cartera de créditos de los diferentes ingenios y dar seguimiento a las inversiones de CORSAIN con el propósito de garantizar la recuperación de las mismas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Proyectos e Inversiones: Ing. Ramon Arístides Herrera Coello.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7470" y="1089504"/>
            <a:ext cx="69386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</a:rPr>
              <a:t>UNIDAD DE ADQUISICIONES Y CONTRATACIONES INSTITUCIONAL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71201" y="2349170"/>
            <a:ext cx="7664822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Planificar, coordinar y ejecutar las actividades relacionadas a la gestión de procesos de adquisiciones y contrataciones de bienes, obras y servicios, en concordancia con la Ley de Adquisiciones y Contrataciones de la Administración Pública - LACAP y otra normativa legal vigente, requeridos para el normal desarrollo de las operaciones de CORSAIN</a:t>
            </a:r>
            <a:r>
              <a:rPr lang="es-SV" dirty="0" smtClean="0">
                <a:latin typeface="Museo Sans 300" panose="02000000000000000000" pitchFamily="50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Jefe de la UACI: </a:t>
            </a:r>
            <a:r>
              <a:rPr lang="es-ES" dirty="0">
                <a:latin typeface="Museo Sans 300" panose="02000000000000000000" pitchFamily="50" charset="0"/>
              </a:rPr>
              <a:t>José Walter Eduardo Albayeros Álvarez </a:t>
            </a:r>
            <a:r>
              <a:rPr lang="es-ES" dirty="0" smtClean="0">
                <a:latin typeface="Museo Sans 300" panose="02000000000000000000" pitchFamily="50" charset="0"/>
              </a:rPr>
              <a:t> 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21398" y="900301"/>
            <a:ext cx="48670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COMUNICACIONES 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0613" y="1927793"/>
            <a:ext cx="755724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Planificar y coordinar  la  comunicación interna y externa de la Corporación, con la finalidad de  mantener informados a la  Corporación y al público en general sobre acciones estratégicas y el quehacer institucional, incluyendo la gestión de la comunicación corporativa, las relaciones con los medios, la imagen y las relaciones internas, en aras de promover la transparencia de la gestión</a:t>
            </a:r>
            <a:r>
              <a:rPr lang="es-ES_tradnl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_tradnl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 la Unidad de Comunicaciones: Lic. Miguel Federico Castillo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6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1806" y="1074151"/>
            <a:ext cx="58763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DE LA INFORMACIÓN PÚBLICA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1513" y="2165810"/>
            <a:ext cx="77724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Servir de enlace entre la Corporación y la ciudadanía a fin de dar a conocer de manera transparente el quehacer de la Institución, cumpliendo los contenidos especificados en la Ley de Acceso a la Información Pública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Oficial de Información: Lic. Adyni Arleht Pocasangre Crespin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5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3359" y="932857"/>
            <a:ext cx="3550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RIESGOS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32430" y="1921912"/>
            <a:ext cx="7732059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y monitorear los riesgos de liquidez, mercado y operacional de la Corporación Salvadoreña de Inversiones, a través de metodologías y herramientas adecuadas en Gestión de Riesgos, y en cumplimiento con las leyes y regulaciones pertinentes a fin de contribuir a la estabilidad, rentabilidad y solvencia de la Corporación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 smtClean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Unidad de Riesgos: </a:t>
            </a:r>
            <a:r>
              <a:rPr lang="es-SV" dirty="0">
                <a:latin typeface="Museo Sans 300" panose="02000000000000000000" pitchFamily="50" charset="0"/>
                <a:cs typeface="Times New Roman" panose="02020603050405020304" pitchFamily="18" charset="0"/>
              </a:rPr>
              <a:t>Lic. </a:t>
            </a:r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José Luis Elías Sanchez</a:t>
            </a:r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1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79307" y="762259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ASAMBLEA DE GOBERNADORES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4" y="1502688"/>
            <a:ext cx="838676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Su función principal, regulada por la Ley Orgánica de la Corporación Salvadoreña de Inversiones, consiste básicamente en determinar las políticas generales de la Corporación para el desarrollo de sus funciones y el cumplimiento de sus objetivos, en armonía de las políticas del Estado, autorizar la emisión de títulos valores, establecer la política que la Corporación deberá seguir en la venta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las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acciones que a ella pertenezcan, aprobar sus planes sectoriales y sus planes Estratégicos, anuales operativos y los mecanismos que permitan evaluarlos, aprobar el presupuesto de la Corporación y ejercer las demás atribuciones que la Ley le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señale.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ES" dirty="0" smtClean="0">
                <a:latin typeface="Museo Sans 300" panose="02000000000000000000" pitchFamily="50" charset="0"/>
              </a:rPr>
              <a:t>Presidente (a)  </a:t>
            </a:r>
            <a:r>
              <a:rPr lang="es-ES" dirty="0">
                <a:latin typeface="Museo Sans 300" panose="02000000000000000000" pitchFamily="50" charset="0"/>
              </a:rPr>
              <a:t>de la Asamblea de </a:t>
            </a:r>
            <a:r>
              <a:rPr lang="es-ES" dirty="0" smtClean="0">
                <a:latin typeface="Museo Sans 300" panose="02000000000000000000" pitchFamily="50" charset="0"/>
              </a:rPr>
              <a:t>Gobernadores: Lic. Maria Luis </a:t>
            </a:r>
            <a:r>
              <a:rPr lang="es-ES" dirty="0" err="1" smtClean="0">
                <a:latin typeface="Museo Sans 300" panose="02000000000000000000" pitchFamily="50" charset="0"/>
              </a:rPr>
              <a:t>Hayem</a:t>
            </a:r>
            <a:r>
              <a:rPr lang="es-ES" dirty="0" smtClean="0">
                <a:latin typeface="Museo Sans 300" panose="02000000000000000000" pitchFamily="50" charset="0"/>
              </a:rPr>
              <a:t> Breve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marL="1071563" indent="100013"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071563" indent="100013"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1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15642" y="926723"/>
            <a:ext cx="3517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GÉNERO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58906" y="2136339"/>
            <a:ext cx="7875494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Impulsar  acciones encaminadas a la institucionalización del enfoque de igualdad de género en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Corporación, incorporando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la transversalización de género en el quehacer Institucional, así como dar seguimiento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cumplimiento de la normativa legal aplicable 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Unidad de Género:  </a:t>
            </a:r>
            <a:r>
              <a:rPr lang="es-SV" dirty="0" err="1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 Frieda Esther Hidalgo Buitrago.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27747" y="863243"/>
            <a:ext cx="6144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AMBIENTAL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9989" y="2169800"/>
            <a:ext cx="7803069" cy="4037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Contribuir a la Gestión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Ambiental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la Corporación, promoviendo y divulgando valores a fin de concientizar al personal para que en el desarrollo de sus funciones cuide del medio ambiente y los recursos naturales; sobre las normas ambientales aplicables y la importancia de cumplirlas. Y ser el vínculo entre la Corporación y el Ministerio de Medio Ambiente y Recursos Naturales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Unidad:  Lic. Andrés José Rovira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(Ad-honorem)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01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0266" y="959279"/>
            <a:ext cx="385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PUERTO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1672" y="1694944"/>
            <a:ext cx="78946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Planificar, Dirigir, Supervisar y Controlar la ejecución de las diferentes actividades de los Departamentos del Puerto según  los Objetivos Estratégicos y operativos  de la Corporación,  de acuerdo al marco regulatorio de la Ley Marítimo Portuaria, Tratados Internacionales y legislación Vigente con el fin de garantizar la prestación de servicios Marítimos Portuarios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de Puerto: Ing. </a:t>
            </a:r>
            <a:r>
              <a:rPr lang="es-ES" dirty="0" smtClean="0">
                <a:latin typeface="Museo Sans 300" panose="02000000000000000000" pitchFamily="50" charset="0"/>
              </a:rPr>
              <a:t>Leopoldo </a:t>
            </a:r>
            <a:r>
              <a:rPr lang="es-ES" dirty="0">
                <a:latin typeface="Museo Sans 300" panose="02000000000000000000" pitchFamily="50" charset="0"/>
              </a:rPr>
              <a:t>Zelaya Paz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endParaRPr lang="es-ES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69578" y="967064"/>
            <a:ext cx="53980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OPERACIONES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669774"/>
            <a:ext cx="7940843" cy="4380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Supervisar  la ejecución de las diferentes actividades relacionadas a los servicios portuarios, reparación naval, mantenimiento de los  equipos portuarios, de varadero y el Mantenimiento de la Infraestructura de Puerto,  de acuerdo al Plan Quinquenal y el Plan Anual Operativo Institucional, dando cumplimiento al marco regulatorio de la Ley Marítimo Portuaria, Tratados Internacionales y legislación Vigente, con el fin de garantizar la prestación de servicios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del Departamento de Operaciones: Ing. </a:t>
            </a:r>
            <a:r>
              <a:rPr lang="es-ES" dirty="0" smtClean="0">
                <a:latin typeface="Museo Sans 300" panose="02000000000000000000" pitchFamily="50" charset="0"/>
              </a:rPr>
              <a:t>Salvador Reynaldo Martínez.</a:t>
            </a:r>
          </a:p>
          <a:p>
            <a:pPr algn="just">
              <a:spcAft>
                <a:spcPts val="800"/>
              </a:spcAft>
            </a:pPr>
            <a:endParaRPr lang="es-ES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21253" y="927667"/>
            <a:ext cx="6084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PORTUARIA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4608" y="2232591"/>
            <a:ext cx="7490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ejecutar los planes de protección portuaria, estableciendo normas y procedimientos, contemplados en el Código Internacional de Protección de Buques e Instalaciones Portuarias y otras leyes aplicables, para garantizar la seguridad física de las personas, los buques y de las instalaciones portuarias; así como también minimizar a cero accidentes de trabajo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Encargado de la Unidad de Seguridad Portuaria:  </a:t>
            </a:r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Ing</a:t>
            </a:r>
            <a:r>
              <a:rPr lang="es-SV" dirty="0">
                <a:latin typeface="Museo Sans 300" panose="02000000000000000000" pitchFamily="50" charset="0"/>
                <a:cs typeface="Times New Roman" panose="02020603050405020304" pitchFamily="18" charset="0"/>
              </a:rPr>
              <a:t>. Edgar </a:t>
            </a:r>
            <a:r>
              <a:rPr lang="es-SV" dirty="0" err="1">
                <a:latin typeface="Museo Sans 300" panose="02000000000000000000" pitchFamily="50" charset="0"/>
                <a:cs typeface="Times New Roman" panose="02020603050405020304" pitchFamily="18" charset="0"/>
              </a:rPr>
              <a:t>Edenilson</a:t>
            </a:r>
            <a:r>
              <a:rPr lang="es-SV" dirty="0">
                <a:latin typeface="Museo Sans 300" panose="02000000000000000000" pitchFamily="50" charset="0"/>
                <a:cs typeface="Times New Roman" panose="02020603050405020304" pitchFamily="18" charset="0"/>
              </a:rPr>
              <a:t> Reyes Portillo </a:t>
            </a:r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6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43683" y="1111026"/>
            <a:ext cx="587135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ADMINISTRATIVA DE PUERTO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8147" y="1931691"/>
            <a:ext cx="758791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Coordinar y supervisar las funciones de Activo Fijo y Bodega,  Servicios Generales de Puerto, liquidación,  promoción de servicios portuarios y el control de estadísticas. Así como la administración de personal, definiendo criterios administrativos para que todo el personal de Puerto cumpla lo establecido en la normativa vigente y los lineamiento emanados por la Administración superior.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Administrativo: Ing. Luis Humberto Quintanilla.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07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01838" y="1052463"/>
            <a:ext cx="2639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</a:rPr>
              <a:t>UNIDAD </a:t>
            </a:r>
            <a:r>
              <a:rPr lang="es-SV" sz="2400" b="1" dirty="0">
                <a:latin typeface="Bembo Std" panose="02020605060306020A03" pitchFamily="18" charset="0"/>
              </a:rPr>
              <a:t>LEGAL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04700" y="1867589"/>
            <a:ext cx="7637929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Asesorar en materia legal al Consejo Directivo, Presidencia, Gerencia General y demás funcionarios de CORSAIN que lo requieran, así como velar y cumplir con las leyes, decretos y reglamentos emitidos por el Estado y la Corporación, en la ejecución de operaciones internas y externas, para proteger y defender los bienes, documentos y valores de la misma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Unidad Legal: Lic. </a:t>
            </a:r>
            <a:r>
              <a:rPr lang="es-ES" dirty="0" smtClean="0">
                <a:latin typeface="Museo Sans 300" panose="02000000000000000000" pitchFamily="50" charset="0"/>
              </a:rPr>
              <a:t>Maria Teresa González de Hernández 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3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94054" y="880954"/>
            <a:ext cx="44083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32012" y="2094473"/>
            <a:ext cx="7853081" cy="4483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 el recurso humano, los servicios generales, los activos fijos, así como la coordinación y seguimiento del Plan Estratégico y Plan Anual Operativo de la Corporación,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 mejora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los procesos y procedimientos, que garanticen la eficiencia y eficacia administrativa de la Corporación, de acuerdo a las políticas establecidas por la Dirección Superior, en un clima de armonía laboral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 Unidad Administrativa</a:t>
            </a:r>
            <a:r>
              <a:rPr lang="es-SV" dirty="0" smtClean="0"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 Lic. Luz Marleny Arévalo Portillo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0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86480" y="983578"/>
            <a:ext cx="4137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ACTIVO FIJO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8488" y="2002122"/>
            <a:ext cx="765137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1F497D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dministrar los activos institucionales de la Corporación a través del registro, verificación, codificación y valorización de los mismos en los controles auxiliares, dando cumplimiento a la normativa Gubernamental vigente, con el fin de mantener actualizada la información relacionada con los bienes de uso y los bienes de control administrativo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Encargado de Activo Fijo: Elí Gamaliel Guevara Fuentes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761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98889" y="1265965"/>
            <a:ext cx="704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PAGOS Y BIENESTAR LABORAL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47165" y="2484602"/>
            <a:ext cx="75706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Cancelar oportunamente los sueldos,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beneficios y dietas así como propiciar el bienestar social y laboral del personal a través de programas de promoción e incentivos que contribuyan a su desarrollo integral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Pagos y Bienestar Laboral: Lic. Billy Ronaldo Gavarrete.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18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8510" y="881718"/>
            <a:ext cx="694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</a:rPr>
              <a:t>AUDITORIA EXTERNA 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2003" y="1659942"/>
            <a:ext cx="838676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SV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</a:rPr>
              <a:t>Su </a:t>
            </a:r>
            <a:r>
              <a:rPr lang="es-SV" dirty="0">
                <a:latin typeface="Museo Sans 300" panose="02000000000000000000" pitchFamily="50" charset="0"/>
              </a:rPr>
              <a:t>función principal es la fiscalización de los Estados Financieros y el control interno de la Corporación según lo que prescriben las leyes aplicables. </a:t>
            </a: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No aplica.</a:t>
            </a: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0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55286" y="1360561"/>
            <a:ext cx="71070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AREA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OFICINAS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1317" y="2264675"/>
            <a:ext cx="75841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el cumplimiento de las medidas de protección a funcionarios, empleados y público en general que visita la Corporación, así como las medidas de salvaguarda de bienes e  instalaciones, realizando acciones que prevengan los actos delincuenciales en contra de la Corporación en base a los lineamientos generales emanados de la Dirección Superior de la Corporación y leyes aplicables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5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0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7177" y="866292"/>
            <a:ext cx="61464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GESTION DOCUMENTAL </a:t>
            </a:r>
          </a:p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ARCHIVO 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1684" y="2060028"/>
            <a:ext cx="794084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Conservar y administrar el Archivo Central de la Corporación Salvadoreña de Inversiones de acuerdo a la Ley del Archivo General de la Nación y la Ley de Acceso a la Información Pública, a fin de garantizar el oportuno resguardo de todos los documentos de la Corporación y responder de manera eficaz y eficiente a las necesidades de información de la Corporación.  Así como monitorear el trabajo de digitalización realizado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Oficial de Gestión documental: </a:t>
            </a:r>
            <a:r>
              <a:rPr lang="es-SV" dirty="0" err="1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Téc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 Omar Baltazar Cea Orellana.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1282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71800" y="1051537"/>
            <a:ext cx="74443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AREA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SERVICIOS GENERALES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92310" y="1789458"/>
            <a:ext cx="7651377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Gestionar  los servicios de mantenimiento de las instalaciones físicas, equipo de transporte, sistema eléctrico y de aire acondicionado, equipos de impresión y fotocopiado y coordinar la prestación del servicio de limpieza, transporte, comunicaciones telefónicas  y mensajería, así como brindar a la Corporación los  suministros de papelería útiles y materiales,  atendiendo la normativa correspondiente, a fin de que las instalaciones, sistemas y equipos funcionen eficientemente en Oficina Central de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Servicios Generales: José Baudilio Hernández Franco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7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9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2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6765" y="635497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CONSEJO DIRECTIVO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4634" y="1414799"/>
            <a:ext cx="8386763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Sus funciones principales, reguladas por la Ley Orgánica de CORSAIN, consisten en proponer, a consideración y aprobación de la Asamblea de Gobernadores, los planes anuales operativos, el presupuesto del ejercicio y sus modificaciones, evaluar periódicamente la ejecución de los planes anuales operativos, establecer la estructura administrativa de la Corporación; designar, de entre sus miembros, los Directores que integrarán los Comités especiales que juzgue conveniente establecer, aprobar el Reglamento de Trabajo y manuales de operación interna, y ejercer las demás funciones y facultades que le correspondan de acuerdo con la Ley, los Reglamentos y disposiciones aplicables.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Director Presidente de </a:t>
            </a:r>
            <a:r>
              <a:rPr lang="es-SV" dirty="0">
                <a:latin typeface="Museo Sans 300" panose="02000000000000000000" pitchFamily="50" charset="0"/>
              </a:rPr>
              <a:t>CORSAIN y </a:t>
            </a:r>
            <a:r>
              <a:rPr lang="es-SV" dirty="0" smtClean="0">
                <a:latin typeface="Museo Sans 300" panose="02000000000000000000" pitchFamily="50" charset="0"/>
              </a:rPr>
              <a:t>Secretario </a:t>
            </a:r>
            <a:r>
              <a:rPr lang="es-SV" dirty="0">
                <a:latin typeface="Museo Sans 300" panose="02000000000000000000" pitchFamily="50" charset="0"/>
              </a:rPr>
              <a:t>de la Asamblea de Gobernadores: Lic. </a:t>
            </a:r>
            <a:r>
              <a:rPr lang="es-SV" dirty="0" smtClean="0">
                <a:latin typeface="Museo Sans 300" panose="02000000000000000000" pitchFamily="50" charset="0"/>
              </a:rPr>
              <a:t>Gustavo Armando Arévalo Amaya.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6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	    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8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</a:rPr>
              <a:t> </a:t>
            </a: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7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82679" y="636332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AUDITORIA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5" y="1772237"/>
            <a:ext cx="8386763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Auditoria es un organismo de apoyo a la Máxima Autoridad para el cumplimiento de sus </a:t>
            </a:r>
            <a:r>
              <a:rPr lang="es-SV" dirty="0" smtClean="0">
                <a:latin typeface="Museo Sans 300" panose="02000000000000000000" pitchFamily="50" charset="0"/>
              </a:rPr>
              <a:t>responsabilidades.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El </a:t>
            </a:r>
            <a:r>
              <a:rPr lang="es-SV" dirty="0">
                <a:latin typeface="Museo Sans 300" panose="02000000000000000000" pitchFamily="50" charset="0"/>
              </a:rPr>
              <a:t>Comité </a:t>
            </a:r>
            <a:r>
              <a:rPr lang="es-SV" dirty="0" smtClean="0">
                <a:latin typeface="Museo Sans 300" panose="02000000000000000000" pitchFamily="50" charset="0"/>
              </a:rPr>
              <a:t>promoverá </a:t>
            </a:r>
            <a:r>
              <a:rPr lang="es-SV" dirty="0">
                <a:latin typeface="Museo Sans 300" panose="02000000000000000000" pitchFamily="50" charset="0"/>
              </a:rPr>
              <a:t>el mejoramiento de los sistemas de control interno aplicados a los procesos claves y de apoyo relevantes para el manejo de los recursos y la gestión de resultados.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6623" y="812796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RIESGOS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16623" y="1929483"/>
            <a:ext cx="7894685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Riesgos es un órgano de apoyo al Consejo Directivo de la Corporación para la administración de Riesgos de CORSAIN, lo que contribuirá a su estabilidad, rentabilidad y solvencia.</a:t>
            </a:r>
          </a:p>
          <a:p>
            <a:pPr algn="just"/>
            <a:r>
              <a:rPr lang="es-SV" dirty="0">
                <a:latin typeface="Museo Sans 300" panose="02000000000000000000" pitchFamily="50" charset="0"/>
              </a:rPr>
              <a:t>Asimismo es responsabilidad del Comité de Riesgos asegurar que CORSAIN esté cumpliendo con las Leyes y regulaciones pertinentes, velar porque se mantengan los controles efectivos para identificar, medir, monitorear, limitar y revelar los riesgos a que se encuentre expuesta la Corporación en la realización de sus </a:t>
            </a:r>
            <a:r>
              <a:rPr lang="es-SV" dirty="0" smtClean="0">
                <a:latin typeface="Museo Sans 300" panose="02000000000000000000" pitchFamily="50" charset="0"/>
              </a:rPr>
              <a:t>operaciones.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07266" y="992561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INVERSIONES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1922816"/>
            <a:ext cx="766812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Promover y recomendar las políticas y las Normas para planear las estrategias de inversión, que permitan optimizar los rendimientos de las disponibilidades f</a:t>
            </a:r>
            <a:r>
              <a:rPr lang="es-MX" dirty="0" smtClean="0">
                <a:latin typeface="Museo Sans 300" panose="02000000000000000000" pitchFamily="50" charset="0"/>
              </a:rPr>
              <a:t>inancieras</a:t>
            </a:r>
            <a:r>
              <a:rPr lang="es-MX" dirty="0">
                <a:latin typeface="Museo Sans 300" panose="02000000000000000000" pitchFamily="50" charset="0"/>
              </a:rPr>
              <a:t>, todo con apego a las leyes, reglamentos, acuerdos y lineamientos de la </a:t>
            </a:r>
            <a:r>
              <a:rPr lang="es-MX" dirty="0" smtClean="0">
                <a:latin typeface="Museo Sans 300" panose="02000000000000000000" pitchFamily="50" charset="0"/>
              </a:rPr>
              <a:t>materia.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 1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1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31854" y="1281317"/>
            <a:ext cx="6943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</a:t>
            </a:r>
            <a:r>
              <a:rPr lang="es-US" sz="2000" b="1" dirty="0" smtClean="0">
                <a:latin typeface="Bembo Std" panose="02020605060306020A03" pitchFamily="18" charset="0"/>
              </a:rPr>
              <a:t>COMITÉ DE PREVENCIÓN DE LAVADO DE DINERO Y DE ACTIVOS</a:t>
            </a:r>
            <a:r>
              <a:rPr lang="es-SV" sz="2000" b="1" dirty="0" smtClean="0">
                <a:latin typeface="Bembo Std" panose="02020605060306020A03" pitchFamily="18" charset="0"/>
              </a:rPr>
              <a:t>  </a:t>
            </a:r>
            <a:endParaRPr lang="es-SV" sz="20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2580541"/>
            <a:ext cx="76681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Prevenir, detectar, controlar y reportar operaciones en las que se sospeche se pretenda legitimar movimientos de dinero de origen ilícito. </a:t>
            </a:r>
            <a:endParaRPr lang="es-US" dirty="0">
              <a:latin typeface="Museo Sans 300" panose="02000000000000000000" pitchFamily="50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5</a:t>
            </a: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16112" y="1095633"/>
            <a:ext cx="34483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AUDITORIA INTERNA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66483" y="2136339"/>
            <a:ext cx="76513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Dar un servicio de asesoría constructiva, de prevención y protección a la administración, para alcanzar metas y objetivos, con la mayor eficiencia, economía y eficacia, proporcionando en forma oportuna información, análisis, evaluaciones, comentarios y recomendaciones pertinentes sobre las operaciones que la Corporación realiza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Auditor Interno Interino: Lic. </a:t>
            </a:r>
            <a:r>
              <a:rPr lang="es-ES" dirty="0" smtClean="0">
                <a:latin typeface="Museo Sans 300" panose="02000000000000000000" pitchFamily="50" charset="0"/>
              </a:rPr>
              <a:t>Mario Alfonso Siciliano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1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9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2457</Words>
  <Application>Microsoft Office PowerPoint</Application>
  <PresentationFormat>Presentación en pantalla (4:3)</PresentationFormat>
  <Paragraphs>261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8" baseType="lpstr">
      <vt:lpstr>Arial</vt:lpstr>
      <vt:lpstr>Bembo Std</vt:lpstr>
      <vt:lpstr>Calibri</vt:lpstr>
      <vt:lpstr>Museo Sans 300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47</cp:revision>
  <dcterms:created xsi:type="dcterms:W3CDTF">2019-07-03T14:56:03Z</dcterms:created>
  <dcterms:modified xsi:type="dcterms:W3CDTF">2023-02-08T02:24:48Z</dcterms:modified>
</cp:coreProperties>
</file>