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3" r:id="rId3"/>
    <p:sldId id="264" r:id="rId4"/>
    <p:sldId id="265" r:id="rId5"/>
    <p:sldId id="258" r:id="rId6"/>
    <p:sldId id="259" r:id="rId7"/>
    <p:sldId id="266" r:id="rId8"/>
    <p:sldId id="273" r:id="rId9"/>
    <p:sldId id="287" r:id="rId10"/>
    <p:sldId id="295" r:id="rId11"/>
    <p:sldId id="288" r:id="rId12"/>
    <p:sldId id="284" r:id="rId13"/>
    <p:sldId id="286" r:id="rId14"/>
    <p:sldId id="276" r:id="rId15"/>
    <p:sldId id="277" r:id="rId16"/>
    <p:sldId id="279" r:id="rId17"/>
  </p:sldIdLst>
  <p:sldSz cx="9144000" cy="6858000" type="screen4x3"/>
  <p:notesSz cx="7019925" cy="930592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z Marleny Arevalo" initials="LMA" lastIdx="8" clrIdx="0">
    <p:extLst>
      <p:ext uri="{19B8F6BF-5375-455C-9EA6-DF929625EA0E}">
        <p15:presenceInfo xmlns:p15="http://schemas.microsoft.com/office/powerpoint/2012/main" userId="S-1-5-21-3146053144-2328640003-447908426-15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6069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6069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C478C237-F9EF-4CA5-8A79-E8EE91E24E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0911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6069" y="0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4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2308" y="4477826"/>
            <a:ext cx="5615310" cy="3665254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6069" y="8838893"/>
            <a:ext cx="3042282" cy="467032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732C3A27-E4AE-46C2-AA78-0C98213E990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3347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C3A27-E4AE-46C2-AA78-0C98213E990E}" type="slidenum">
              <a:rPr lang="es-SV" smtClean="0"/>
              <a:t>6</a:t>
            </a:fld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92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282816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71560"/>
              </p:ext>
            </p:extLst>
          </p:nvPr>
        </p:nvGraphicFramePr>
        <p:xfrm>
          <a:off x="621586" y="1052084"/>
          <a:ext cx="7540779" cy="46776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49951"/>
                <a:gridCol w="2791339"/>
                <a:gridCol w="2299489"/>
              </a:tblGrid>
              <a:tr h="7404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195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9165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de Planta Fotovoltaica de 2Mw,.</a:t>
                      </a:r>
                      <a:endParaRPr kumimoji="0" lang="es-E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</a:t>
                      </a:r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Diseño Final Planta Fotovoltaica de 2 Mw. 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Julio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– Sept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Oct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– Dic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Diciembre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</a:tr>
              <a:tr h="1292326">
                <a:tc rowSpan="2">
                  <a:txBody>
                    <a:bodyPr/>
                    <a:lstStyle/>
                    <a:p>
                      <a:pPr algn="l"/>
                      <a:endParaRPr lang="es-SV" sz="1200" dirty="0">
                        <a:latin typeface="Museo Sans 300" panose="02000000000000000000" pitchFamily="50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de Terminal de Almacenamiento y Distribución de Combustible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Factibilidad</a:t>
                      </a:r>
                      <a:r>
                        <a:rPr lang="es-E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Terminal de Almacenamiento y Distribución de Combustible 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Marzo  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Abril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- Junio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Julio-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Oct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Noviembre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</a:tr>
              <a:tr h="1033741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suelos</a:t>
                      </a:r>
                      <a:r>
                        <a:rPr lang="es-E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e impacto ambiental Terminal de Almacenamiento y Distribución de Combustible 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- Sept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Oct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- Dic. 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Diciembre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84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491398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6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36788"/>
              </p:ext>
            </p:extLst>
          </p:nvPr>
        </p:nvGraphicFramePr>
        <p:xfrm>
          <a:off x="448491" y="2621469"/>
          <a:ext cx="8175812" cy="21750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26440"/>
                <a:gridCol w="2849041"/>
                <a:gridCol w="2300331"/>
              </a:tblGrid>
              <a:tr h="540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aseline="0" dirty="0" smtClean="0">
                          <a:latin typeface="Museo Sans 300" panose="02000000000000000000" pitchFamily="50" charset="0"/>
                        </a:rPr>
                        <a:t>I2. Brindar excelente servicio a inversionistas y clientes.</a:t>
                      </a:r>
                      <a:r>
                        <a:rPr lang="es-ES" sz="1200" dirty="0" smtClean="0">
                          <a:latin typeface="Museo Sans 300" panose="02000000000000000000" pitchFamily="50" charset="0"/>
                        </a:rPr>
                        <a:t> 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28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0594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Actualización Guía</a:t>
                      </a:r>
                      <a:r>
                        <a:rPr lang="es-MX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del Inversionistas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Guía actualizada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Abril - Junio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961311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6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07872"/>
              </p:ext>
            </p:extLst>
          </p:nvPr>
        </p:nvGraphicFramePr>
        <p:xfrm>
          <a:off x="549343" y="1853850"/>
          <a:ext cx="8027895" cy="38991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71685"/>
                <a:gridCol w="2797496"/>
                <a:gridCol w="2258714"/>
              </a:tblGrid>
              <a:tr h="503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latin typeface="Museo Sans 300" panose="02000000000000000000" pitchFamily="50" charset="0"/>
                        </a:rPr>
                        <a:t>P1. Actualizar la legislación y normativa operativa de la Corporación.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991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2275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Reforma</a:t>
                      </a:r>
                      <a:r>
                        <a:rPr lang="es-MX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la Ley de Creación de CORSAIN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Propuesta de Decreto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autorizada por Asamblea de Gobernadores</a:t>
                      </a:r>
                      <a:endParaRPr lang="es-SV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Mayo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1122758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Propuesta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</a:t>
                      </a:r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Decreto remitido a la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Secretaría Jurídica de la Presidencia 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75136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Seguimiento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 Propuesta de Decreto remitido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 - Diciembre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4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704639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22741"/>
              </p:ext>
            </p:extLst>
          </p:nvPr>
        </p:nvGraphicFramePr>
        <p:xfrm>
          <a:off x="448491" y="1476516"/>
          <a:ext cx="7969368" cy="40475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419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703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70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77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Museo Sans 300" panose="02000000000000000000" pitchFamily="50" charset="0"/>
                        </a:rPr>
                        <a:t>P2. Aplicación de tecnología de la información enfocada a la mejora de procesos.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3914">
                <a:tc rowSpan="3">
                  <a:txBody>
                    <a:bodyPr/>
                    <a:lstStyle/>
                    <a:p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</a:t>
                      </a:r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 Modernización e Innovación Institucional</a:t>
                      </a:r>
                      <a:endParaRPr lang="es-SV" sz="1200" b="0" i="0" u="none" strike="noStrike" kern="1200" baseline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(PEMII/Secretaría </a:t>
                      </a:r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 Innovación</a:t>
                      </a:r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).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Avance </a:t>
                      </a: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del 60% </a:t>
                      </a:r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de implementación del proyecto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9220923"/>
                  </a:ext>
                </a:extLst>
              </a:tr>
              <a:tr h="89985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Avance del </a:t>
                      </a: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80</a:t>
                      </a:r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% de implementación de la plataforma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1154861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Avance del </a:t>
                      </a: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80</a:t>
                      </a:r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% de implementación del portal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4594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8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235" y="375490"/>
            <a:ext cx="8229600" cy="580437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257485"/>
              </p:ext>
            </p:extLst>
          </p:nvPr>
        </p:nvGraphicFramePr>
        <p:xfrm>
          <a:off x="417747" y="1243081"/>
          <a:ext cx="8108576" cy="46936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17018"/>
                <a:gridCol w="2585482"/>
                <a:gridCol w="2706076"/>
              </a:tblGrid>
              <a:tr h="360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latin typeface="Museo Sans 300" panose="02000000000000000000" pitchFamily="50" charset="0"/>
                        </a:rPr>
                        <a:t>A1. Desarrollo de habilidades y competencias del personal</a:t>
                      </a: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 de la Corporación.</a:t>
                      </a:r>
                      <a:endParaRPr lang="es-ES" sz="1200" b="1" dirty="0" smtClean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845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6694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Desarrollo del Personal mediante capacitaciones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Ejecución del Plan de Capacitaciones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</a:tr>
              <a:tr h="646468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– Diciembre 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03731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personal en SYSO (oficinas y Puerto)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Planes de trabajo ejecutados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Febrero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48669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555362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Seguimiento al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Sistema Institucional de Gestión Documental y Archivo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elaborado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Febrero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384022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Ejecución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plan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347511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Seguimiento Plan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Mejora Regulatoria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 trabajo ejecutado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– Marzo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  <a:tr h="62512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57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726" y="527779"/>
            <a:ext cx="8229600" cy="639461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3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09532"/>
              </p:ext>
            </p:extLst>
          </p:nvPr>
        </p:nvGraphicFramePr>
        <p:xfrm>
          <a:off x="611537" y="1718569"/>
          <a:ext cx="7879977" cy="4076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08845"/>
                <a:gridCol w="2327132"/>
                <a:gridCol w="2544000"/>
              </a:tblGrid>
              <a:tr h="466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latin typeface="Museo Sans 300" panose="02000000000000000000" pitchFamily="50" charset="0"/>
                        </a:rPr>
                        <a:t>A2. Fomentar</a:t>
                      </a: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 la motivación, convivencia y comportamiento ético </a:t>
                      </a:r>
                      <a:endParaRPr lang="es-ES" sz="1400" b="1" dirty="0" smtClean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02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5255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Mejorar el ambiente de trabajo que permita la participación proactiva del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Seguimiento a plan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por 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 Evaluación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de Clima Organizacional – nota mínima del 80%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741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</a:t>
                      </a: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la Ley de Ética Gubernamental y su 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Reglamento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Capacitación  8 horas impartida al 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Julio – Octubre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81220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la Ley de Acceso a la Información Pública y su Reglamento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Una</a:t>
                      </a:r>
                      <a:r>
                        <a:rPr lang="es-SV" sz="1100" u="none" strike="noStrike" baseline="0" dirty="0" smtClean="0">
                          <a:effectLst/>
                          <a:latin typeface="Museo Sans 300" panose="02000000000000000000" pitchFamily="50" charset="0"/>
                        </a:rPr>
                        <a:t> c</a:t>
                      </a: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apacitación de la ley impartida al personal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 - Octubre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187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 smtClean="0">
                          <a:effectLst/>
                          <a:latin typeface="Museo Sans 300" panose="02000000000000000000" pitchFamily="50" charset="0"/>
                        </a:rPr>
                        <a:t>Difundir la Ley Integral para una vida libre de violencia para las mujeres</a:t>
                      </a:r>
                      <a:endParaRPr lang="es-SV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 trabajo ejecutado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- Febrero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48238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Marzo -</a:t>
                      </a:r>
                      <a:r>
                        <a:rPr lang="es-SV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Diciembre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97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CuadroTexto"/>
          <p:cNvSpPr txBox="1"/>
          <p:nvPr/>
        </p:nvSpPr>
        <p:spPr>
          <a:xfrm>
            <a:off x="107504" y="1556765"/>
            <a:ext cx="90364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MECANISMO DE EVALUACION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682402" y="2343295"/>
            <a:ext cx="7886700" cy="17369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SV" sz="1600" dirty="0" smtClean="0">
                <a:latin typeface="Museo Sans 300" panose="02000000000000000000" pitchFamily="50" charset="0"/>
              </a:rPr>
              <a:t>El mecanismo mediante el cual se evaluara el cumplimento de las acciones estratégicas establecidas en este Plan, esta definido en el </a:t>
            </a:r>
            <a:r>
              <a:rPr lang="es-SV" sz="1600" b="1" i="1" dirty="0" smtClean="0">
                <a:latin typeface="Museo Sans 300" panose="02000000000000000000" pitchFamily="50" charset="0"/>
              </a:rPr>
              <a:t>Procedimiento: Formulación y Seguimiento al Plan Estratégico Institucional y al Plan Anual Operativo.</a:t>
            </a:r>
          </a:p>
        </p:txBody>
      </p:sp>
    </p:spTree>
    <p:extLst>
      <p:ext uri="{BB962C8B-B14F-4D97-AF65-F5344CB8AC3E}">
        <p14:creationId xmlns:p14="http://schemas.microsoft.com/office/powerpoint/2010/main" val="19932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2 Rectángulo"/>
          <p:cNvSpPr/>
          <p:nvPr/>
        </p:nvSpPr>
        <p:spPr>
          <a:xfrm>
            <a:off x="0" y="484020"/>
            <a:ext cx="9144000" cy="5252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Bembo Std" panose="02020605060306020A03" pitchFamily="18" charset="0"/>
              </a:rPr>
              <a:t>VISIÓN, MISIÓN Y VALORES</a:t>
            </a:r>
            <a:endParaRPr lang="es-SV" sz="2000" b="1" dirty="0">
              <a:solidFill>
                <a:schemeClr val="tx1"/>
              </a:solidFill>
              <a:latin typeface="Bembo Std" panose="02020605060306020A03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79086" y="2166744"/>
            <a:ext cx="1511553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s-ES" altLang="es-SV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Misión:</a:t>
            </a:r>
            <a:endParaRPr lang="es-ES" alt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6" name="2 Rectángulo"/>
          <p:cNvSpPr>
            <a:spLocks noChangeArrowheads="1"/>
          </p:cNvSpPr>
          <p:nvPr/>
        </p:nvSpPr>
        <p:spPr bwMode="auto">
          <a:xfrm>
            <a:off x="2183886" y="2166744"/>
            <a:ext cx="6273894" cy="52322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sz="1400" dirty="0">
                <a:latin typeface="Museo Sans 300" panose="02000000000000000000" pitchFamily="50" charset="0"/>
              </a:rPr>
              <a:t>Ser un instrumento del Estado para generar inversiones en diferentes actividades industriales que contribuyan al desarrollo del país.</a:t>
            </a: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auto">
          <a:xfrm>
            <a:off x="2183887" y="1177081"/>
            <a:ext cx="6273894" cy="738664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1400" dirty="0">
                <a:solidFill>
                  <a:schemeClr val="dk1"/>
                </a:solidFill>
                <a:latin typeface="Museo Sans 300" panose="02000000000000000000" pitchFamily="50" charset="0"/>
              </a:rPr>
              <a:t>Ser el referente de inversiones estatales y público privadas rentables, sostenibles y transparentes que generen desarrollo económico y social, en armonía con el medio ambiente. </a:t>
            </a:r>
            <a:endParaRPr lang="es-SV" sz="1400" dirty="0">
              <a:solidFill>
                <a:schemeClr val="dk1"/>
              </a:solidFill>
              <a:latin typeface="Museo Sans 300" panose="02000000000000000000" pitchFamily="50" charset="0"/>
            </a:endParaRPr>
          </a:p>
        </p:txBody>
      </p:sp>
      <p:graphicFrame>
        <p:nvGraphicFramePr>
          <p:cNvPr id="8" name="4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174992"/>
              </p:ext>
            </p:extLst>
          </p:nvPr>
        </p:nvGraphicFramePr>
        <p:xfrm>
          <a:off x="630350" y="2768434"/>
          <a:ext cx="8240934" cy="35437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92591"/>
                <a:gridCol w="6448343"/>
              </a:tblGrid>
              <a:tr h="39738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800" dirty="0" smtClean="0">
                          <a:latin typeface="Museo Sans 300" panose="02000000000000000000" pitchFamily="50" charset="0"/>
                        </a:rPr>
                        <a:t>VALORES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Trabajo en Equipo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Realizar actividades en forma conjunta, eficiente y con el compromiso de alcanzar un fin común.</a:t>
                      </a:r>
                      <a:endParaRPr lang="es-SV" sz="1500" dirty="0"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Eficiencia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Optimización</a:t>
                      </a:r>
                      <a:r>
                        <a:rPr lang="es-ES" sz="1500" kern="1200" baseline="0" dirty="0" smtClean="0">
                          <a:latin typeface="Museo Sans 300" panose="02000000000000000000" pitchFamily="50" charset="0"/>
                        </a:rPr>
                        <a:t> de tiempo y recursos para una mayor productividad.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Transparencia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Facilitar el acceso a la información a todas las partes interesadas que demuestren legitimo interés en materia de inversiones.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Confianza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Certeza que la Corporación actúa con honradez y sinceridad en el desarrollo de sus actividades.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Innovación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Capacidad de aportar soluciones proactivas para el alcance de los objetivos de la Corporación.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Integridad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 smtClean="0">
                          <a:latin typeface="Museo Sans 300" panose="02000000000000000000" pitchFamily="50" charset="0"/>
                        </a:rPr>
                        <a:t>Obrar con rectitud y probidad.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72333" y="1171645"/>
            <a:ext cx="1511553" cy="7440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SV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Visión:</a:t>
            </a:r>
            <a:endParaRPr lang="es-ES" alt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39947" y="624711"/>
            <a:ext cx="8229600" cy="700147"/>
          </a:xfrm>
        </p:spPr>
        <p:txBody>
          <a:bodyPr>
            <a:normAutofit/>
          </a:bodyPr>
          <a:lstStyle/>
          <a:p>
            <a:r>
              <a:rPr lang="es-ES" altLang="es-SV" sz="2000" b="1" dirty="0">
                <a:latin typeface="Bembo Std" panose="02020605060306020A03" pitchFamily="18" charset="0"/>
              </a:rPr>
              <a:t>PERSPECTIVAS</a:t>
            </a:r>
            <a:endParaRPr lang="es-SV" sz="2000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3124216"/>
              </p:ext>
            </p:extLst>
          </p:nvPr>
        </p:nvGraphicFramePr>
        <p:xfrm>
          <a:off x="354649" y="1442281"/>
          <a:ext cx="8400197" cy="39784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51308"/>
                <a:gridCol w="5648889"/>
              </a:tblGrid>
              <a:tr h="495780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PERSPECTIVAS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OBJETIVOS ESTRATÉGICOS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71458">
                <a:tc>
                  <a:txBody>
                    <a:bodyPr/>
                    <a:lstStyle/>
                    <a:p>
                      <a:pPr lvl="0"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Financiera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F2. Saneamiento  y fortalecimiento patrimonial.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45263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Inversionistas y Clientes</a:t>
                      </a:r>
                      <a:endParaRPr lang="es-ES" sz="1500" b="1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I2. Brindar excelente servicio a inversionistas y clientes.</a:t>
                      </a:r>
                      <a:r>
                        <a:rPr lang="es-ES" sz="150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960143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Procesos y Tecnología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P1. Actualizar la legislación y normativa operativa de la Corporación.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50696">
                <a:tc>
                  <a:txBody>
                    <a:bodyPr/>
                    <a:lstStyle/>
                    <a:p>
                      <a:pPr algn="ctr"/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Aprendizaje y Crecimiento</a:t>
                      </a:r>
                      <a:endParaRPr lang="es-ES" sz="1500" b="1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A1. Desarrollo de habilidades y competencias del personal</a:t>
                      </a: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 de la Corporación.</a:t>
                      </a:r>
                      <a:endParaRPr lang="es-ES" sz="1500" dirty="0" smtClean="0">
                        <a:latin typeface="Museo Sans 300" panose="02000000000000000000" pitchFamily="50" charset="0"/>
                      </a:endParaRPr>
                    </a:p>
                    <a:p>
                      <a:r>
                        <a:rPr lang="es-ES" sz="1500" dirty="0" smtClean="0">
                          <a:latin typeface="Museo Sans 300" panose="02000000000000000000" pitchFamily="50" charset="0"/>
                        </a:rPr>
                        <a:t>A2. Fomentar</a:t>
                      </a:r>
                      <a:r>
                        <a:rPr lang="es-ES" sz="1500" baseline="0" dirty="0" smtClean="0">
                          <a:latin typeface="Museo Sans 300" panose="02000000000000000000" pitchFamily="50" charset="0"/>
                        </a:rPr>
                        <a:t> la motivación, convivencia y comportamiento ético.</a:t>
                      </a:r>
                      <a:endParaRPr lang="es-ES" sz="1500" dirty="0" smtClean="0"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6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7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647564" y="226270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2000" b="1" dirty="0" smtClean="0">
                <a:latin typeface="Museo Sans 300" panose="02000000000000000000" pitchFamily="50" charset="0"/>
              </a:rPr>
              <a:t>MAPA ESTRATÉGICO</a:t>
            </a:r>
            <a:endParaRPr lang="es-SV" sz="2000" b="1" dirty="0">
              <a:latin typeface="Museo Sans 300" panose="02000000000000000000" pitchFamily="50" charset="0"/>
            </a:endParaRPr>
          </a:p>
        </p:txBody>
      </p:sp>
      <p:sp>
        <p:nvSpPr>
          <p:cNvPr id="10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1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23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4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5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6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27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28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30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3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36" name="Conector angular 35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endCxn id="28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angular 40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>
            <a:endCxn id="25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>
            <a:stCxn id="34" idx="0"/>
            <a:endCxn id="25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>
            <a:stCxn id="25" idx="0"/>
            <a:endCxn id="23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>
            <a:endCxn id="23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216783"/>
            <a:ext cx="8229600" cy="737683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OPERATIVO ANUAL 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979966"/>
              </p:ext>
            </p:extLst>
          </p:nvPr>
        </p:nvGraphicFramePr>
        <p:xfrm>
          <a:off x="507382" y="2170884"/>
          <a:ext cx="8170709" cy="30225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24550"/>
                <a:gridCol w="2847262"/>
                <a:gridCol w="2298897"/>
              </a:tblGrid>
              <a:tr h="4046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</a:t>
                      </a: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046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1403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Gestionar y desarrollar los servicios Logísticos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, M</a:t>
                      </a: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arítimos y Portuarios Regionales.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Monitoreo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trimestral de profundidad del frente de atraque.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99912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 Negocios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para Puerto CORSAIN actualizado y ejecutado.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trimestral de la ejecución</a:t>
                      </a:r>
                      <a:r>
                        <a:rPr lang="es-SV" sz="11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Plan de Negocios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1531564"/>
            <a:ext cx="8229600" cy="720430"/>
          </a:xfrm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739934"/>
              </p:ext>
            </p:extLst>
          </p:nvPr>
        </p:nvGraphicFramePr>
        <p:xfrm>
          <a:off x="507380" y="2598910"/>
          <a:ext cx="8170711" cy="2369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24551"/>
                <a:gridCol w="2847263"/>
                <a:gridCol w="2298897"/>
              </a:tblGrid>
              <a:tr h="454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60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14094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Recibir embarcaciones en operaciones portuarias y en reparación naval </a:t>
                      </a:r>
                      <a:endParaRPr lang="es-SV" sz="1200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Embarcaciones reparadas: 8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-Diciembre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14094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Embarcaciones </a:t>
                      </a:r>
                      <a:r>
                        <a:rPr lang="es-SV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recibidas: 45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  <a:tr h="526528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Servicios de </a:t>
                      </a:r>
                      <a:r>
                        <a:rPr lang="es-SV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alquiler</a:t>
                      </a:r>
                      <a:r>
                        <a:rPr lang="es-SV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remolcador: 51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0873" y="957533"/>
            <a:ext cx="8229600" cy="603789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544172"/>
              </p:ext>
            </p:extLst>
          </p:nvPr>
        </p:nvGraphicFramePr>
        <p:xfrm>
          <a:off x="850004" y="2222810"/>
          <a:ext cx="7710469" cy="31976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41394"/>
                <a:gridCol w="2738072"/>
                <a:gridCol w="2031003"/>
              </a:tblGrid>
              <a:tr h="7483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baseline="0" dirty="0" smtClean="0">
                          <a:latin typeface="Museo Sans 300" panose="02000000000000000000" pitchFamily="50" charset="0"/>
                        </a:rPr>
                        <a:t>F2. Saneamiento y fortalecimiento patrimonial</a:t>
                      </a: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5296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597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Regularizar el</a:t>
                      </a:r>
                      <a:r>
                        <a:rPr lang="es-MX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estatus del activo ex </a:t>
                      </a:r>
                      <a:r>
                        <a:rPr lang="es-SV" sz="12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planta alcohol El Carmen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Inscripción</a:t>
                      </a:r>
                      <a:r>
                        <a:rPr lang="es-SV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del activo en el CNR a favor de CORSAIN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Diciembre</a:t>
                      </a:r>
                      <a:endParaRPr lang="es-SV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</a:tr>
              <a:tr h="9597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Regularizar el</a:t>
                      </a:r>
                      <a:r>
                        <a:rPr lang="es-MX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estatus de las 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áreas de relleno en Puerto CORSAIN</a:t>
                      </a:r>
                      <a:endParaRPr lang="es-SV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Seguimiento</a:t>
                      </a:r>
                      <a:r>
                        <a:rPr lang="es-SV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a Propuesta de Decreto remitido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Junio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280" y="779602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004694"/>
              </p:ext>
            </p:extLst>
          </p:nvPr>
        </p:nvGraphicFramePr>
        <p:xfrm>
          <a:off x="678524" y="1985055"/>
          <a:ext cx="7919356" cy="29057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30077"/>
                <a:gridCol w="2748362"/>
                <a:gridCol w="2340917"/>
              </a:tblGrid>
              <a:tr h="3711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711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68996"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Proyecto Reparación de Muelle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Zonas de muelle reparadas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, Tramo III y IV reparado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(ejes del 20 al 36)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Enero-Febrero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</a:tr>
              <a:tr h="597363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Marzo-Abril</a:t>
                      </a:r>
                    </a:p>
                  </a:txBody>
                  <a:tcPr marL="7735" marR="7735" marT="7735" marB="0" anchor="ctr"/>
                </a:tc>
              </a:tr>
              <a:tr h="897026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Mayo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-Noviembre</a:t>
                      </a:r>
                      <a:endParaRPr lang="es-SV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7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491" y="282816"/>
            <a:ext cx="8229600" cy="630834"/>
          </a:xfrm>
          <a:noFill/>
        </p:spPr>
        <p:txBody>
          <a:bodyPr>
            <a:normAutofit/>
          </a:bodyPr>
          <a:lstStyle/>
          <a:p>
            <a:r>
              <a:rPr lang="es-ES" altLang="es-SV" sz="2400" b="1" dirty="0">
                <a:latin typeface="Bembo Std" panose="02020605060306020A03" pitchFamily="18" charset="0"/>
              </a:rPr>
              <a:t>PLAN OPERATIVO ANUAL </a:t>
            </a:r>
            <a:r>
              <a:rPr lang="es-ES" altLang="es-SV" sz="2400" b="1" dirty="0" smtClean="0">
                <a:latin typeface="Bembo Std" panose="02020605060306020A03" pitchFamily="18" charset="0"/>
              </a:rPr>
              <a:t>2023</a:t>
            </a:r>
            <a:endParaRPr lang="es-ES" altLang="es-SV" sz="2400" b="1" dirty="0">
              <a:latin typeface="Bembo Std" panose="02020605060306020A03" pitchFamily="18" charset="0"/>
            </a:endParaRP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819608"/>
              </p:ext>
            </p:extLst>
          </p:nvPr>
        </p:nvGraphicFramePr>
        <p:xfrm>
          <a:off x="684521" y="1303295"/>
          <a:ext cx="7757539" cy="42557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20375"/>
                <a:gridCol w="2871576"/>
                <a:gridCol w="2365588"/>
              </a:tblGrid>
              <a:tr h="397675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2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 smtClean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19563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</a:t>
                      </a:r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200" b="1" u="none" strike="noStrike" dirty="0" smtClean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14338">
                <a:tc rowSpan="2">
                  <a:txBody>
                    <a:bodyPr/>
                    <a:lstStyle/>
                    <a:p>
                      <a:pPr algn="l"/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del </a:t>
                      </a:r>
                      <a:r>
                        <a:rPr lang="es-SV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Proyecto Ampliación de Varadero de Puerto CORSAIN</a:t>
                      </a:r>
                    </a:p>
                    <a:p>
                      <a:pPr algn="l"/>
                      <a:endParaRPr lang="es-SV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Diseño Final Ampliación Varadero de Puerto CORSAIN</a:t>
                      </a:r>
                      <a:endParaRPr lang="es-SV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Feb – Mar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Abril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– Jul. 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Agosto  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2023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</a:tr>
              <a:tr h="1035423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Impacto Ambiental</a:t>
                      </a:r>
                      <a:r>
                        <a:rPr lang="es-E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Varadero de Puerto CORSAIN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Ene-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Feb</a:t>
                      </a: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 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– </a:t>
                      </a:r>
                      <a:r>
                        <a:rPr lang="es-SV" sz="12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May</a:t>
                      </a:r>
                      <a:endParaRPr lang="es-SV" sz="12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Junio</a:t>
                      </a:r>
                      <a:endParaRPr lang="es-SV" sz="12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</a:tr>
              <a:tr h="103374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de Planta Fotovoltaica de 2Mw,.</a:t>
                      </a:r>
                      <a:endParaRPr kumimoji="0" lang="es-E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</a:t>
                      </a:r>
                      <a:r>
                        <a:rPr lang="es-SV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Factibilidad Planta Fotovoltaica de 2 Mw. </a:t>
                      </a:r>
                      <a:endParaRPr lang="es-E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s-SV" sz="12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Abril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Mayo-Junio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Julio-Sept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  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Octubre</a:t>
                      </a:r>
                      <a:endParaRPr lang="es-SV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9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5473</TotalTime>
  <Words>1151</Words>
  <Application>Microsoft Office PowerPoint</Application>
  <PresentationFormat>Presentación en pantalla (4:3)</PresentationFormat>
  <Paragraphs>223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Bembo Std</vt:lpstr>
      <vt:lpstr>Calibri</vt:lpstr>
      <vt:lpstr>Museo Sans 300</vt:lpstr>
      <vt:lpstr>Tema de Office</vt:lpstr>
      <vt:lpstr>Presentación de PowerPoint</vt:lpstr>
      <vt:lpstr>Presentación de PowerPoint</vt:lpstr>
      <vt:lpstr>PERSPECTIVAS</vt:lpstr>
      <vt:lpstr>Presentación de PowerPoint</vt:lpstr>
      <vt:lpstr>PLAN OPERATIVO ANUAL 2023</vt:lpstr>
      <vt:lpstr>PLAN OPERATIVO ANUAL 2023</vt:lpstr>
      <vt:lpstr>PLAN OPERATIVO ANUAL 2023</vt:lpstr>
      <vt:lpstr>PLAN OPERATIVO ANUAL 2023</vt:lpstr>
      <vt:lpstr>PLAN OPERATIVO ANUAL 2023</vt:lpstr>
      <vt:lpstr>PLAN OPERATIVO ANUAL 2023</vt:lpstr>
      <vt:lpstr>PLAN OPERATIVO ANUAL 2023</vt:lpstr>
      <vt:lpstr>PLAN OPERATIVO ANUAL 2023</vt:lpstr>
      <vt:lpstr>PLAN OPERATIVO ANUAL 2023</vt:lpstr>
      <vt:lpstr>PLAN OPERATIVO ANUAL 2023</vt:lpstr>
      <vt:lpstr>PLAN OPERATIVO ANUAL 2023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139</cp:revision>
  <cp:lastPrinted>2023-01-13T14:33:18Z</cp:lastPrinted>
  <dcterms:created xsi:type="dcterms:W3CDTF">2019-07-03T14:56:03Z</dcterms:created>
  <dcterms:modified xsi:type="dcterms:W3CDTF">2023-02-08T02:47:03Z</dcterms:modified>
</cp:coreProperties>
</file>