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7" r:id="rId7"/>
  </p:sldIdLst>
  <p:sldSz cx="9144000" cy="6858000" type="screen4x3"/>
  <p:notesSz cx="6797675" cy="9926638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EAEE2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Estilo medio 4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3B4B98B0-60AC-42C2-AFA5-B58CD77FA1E5}" styleName="Estilo claro 1 - Acent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FD0F851-EC5A-4D38-B0AD-8093EC10F338}" styleName="Estilo claro 1 - Acento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7" d="100"/>
          <a:sy n="67" d="100"/>
        </p:scale>
        <p:origin x="139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arleny.arevalo\Documents\MARLENY%20AREVALO\PAO%202023\Segundo%20trimestre\Base_Informe%20segundo%20Trimestre%202023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GRAFICO!$A$2</c:f>
              <c:strCache>
                <c:ptCount val="1"/>
                <c:pt idx="0">
                  <c:v>Financiera</c:v>
                </c:pt>
              </c:strCache>
            </c:strRef>
          </c:tx>
          <c:spPr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2700000" scaled="1"/>
              <a:tileRect/>
            </a:gradFill>
          </c:spPr>
          <c:invertIfNegative val="0"/>
          <c:cat>
            <c:strRef>
              <c:f>GRAFICO!$B$1:$D$1</c:f>
              <c:strCache>
                <c:ptCount val="3"/>
                <c:pt idx="0">
                  <c:v>Proyectado 2023</c:v>
                </c:pt>
                <c:pt idx="1">
                  <c:v>Proyectado a Junio</c:v>
                </c:pt>
                <c:pt idx="2">
                  <c:v>Ejecutado a junio</c:v>
                </c:pt>
              </c:strCache>
            </c:strRef>
          </c:cat>
          <c:val>
            <c:numRef>
              <c:f>GRAFICO!$B$2:$D$2</c:f>
              <c:numCache>
                <c:formatCode>0.00%</c:formatCode>
                <c:ptCount val="3"/>
                <c:pt idx="0" formatCode="0%">
                  <c:v>0.26315789473684209</c:v>
                </c:pt>
                <c:pt idx="1">
                  <c:v>0.15714846921224629</c:v>
                </c:pt>
                <c:pt idx="2">
                  <c:v>0.10392918243320719</c:v>
                </c:pt>
              </c:numCache>
            </c:numRef>
          </c:val>
        </c:ser>
        <c:ser>
          <c:idx val="3"/>
          <c:order val="1"/>
          <c:tx>
            <c:strRef>
              <c:f>GRAFICO!$A$3</c:f>
              <c:strCache>
                <c:ptCount val="1"/>
                <c:pt idx="0">
                  <c:v>Inversionistas y Clientes</c:v>
                </c:pt>
              </c:strCache>
            </c:strRef>
          </c:tx>
          <c:spPr>
            <a:gradFill flip="none" rotWithShape="1">
              <a:gsLst>
                <a:gs pos="0">
                  <a:srgbClr val="FAB812"/>
                </a:gs>
                <a:gs pos="84000">
                  <a:srgbClr val="FAB812">
                    <a:shade val="67500"/>
                    <a:satMod val="115000"/>
                  </a:srgbClr>
                </a:gs>
                <a:gs pos="100000">
                  <a:srgbClr val="FAB812">
                    <a:shade val="100000"/>
                    <a:satMod val="115000"/>
                  </a:srgbClr>
                </a:gs>
              </a:gsLst>
              <a:lin ang="2700000" scaled="1"/>
              <a:tileRect/>
            </a:gradFill>
          </c:spPr>
          <c:invertIfNegative val="0"/>
          <c:cat>
            <c:strRef>
              <c:f>GRAFICO!$B$1:$D$1</c:f>
              <c:strCache>
                <c:ptCount val="3"/>
                <c:pt idx="0">
                  <c:v>Proyectado 2023</c:v>
                </c:pt>
                <c:pt idx="1">
                  <c:v>Proyectado a Junio</c:v>
                </c:pt>
                <c:pt idx="2">
                  <c:v>Ejecutado a junio</c:v>
                </c:pt>
              </c:strCache>
            </c:strRef>
          </c:cat>
          <c:val>
            <c:numRef>
              <c:f>GRAFICO!$B$3:$D$3</c:f>
              <c:numCache>
                <c:formatCode>0.00%</c:formatCode>
                <c:ptCount val="3"/>
                <c:pt idx="0" formatCode="0%">
                  <c:v>0.21052631578947367</c:v>
                </c:pt>
                <c:pt idx="1">
                  <c:v>0.12562456140350872</c:v>
                </c:pt>
                <c:pt idx="2">
                  <c:v>9.9347368421052629E-2</c:v>
                </c:pt>
              </c:numCache>
            </c:numRef>
          </c:val>
        </c:ser>
        <c:ser>
          <c:idx val="1"/>
          <c:order val="2"/>
          <c:tx>
            <c:strRef>
              <c:f>GRAFICO!$A$4</c:f>
              <c:strCache>
                <c:ptCount val="1"/>
                <c:pt idx="0">
                  <c:v>Procesos y Tecnología </c:v>
                </c:pt>
              </c:strCache>
            </c:strRef>
          </c:tx>
          <c:spPr>
            <a:gradFill flip="none" rotWithShape="1">
              <a:gsLst>
                <a:gs pos="0">
                  <a:srgbClr val="74777A">
                    <a:shade val="30000"/>
                    <a:satMod val="115000"/>
                  </a:srgbClr>
                </a:gs>
                <a:gs pos="50000">
                  <a:srgbClr val="74777A">
                    <a:shade val="67500"/>
                    <a:satMod val="115000"/>
                  </a:srgbClr>
                </a:gs>
                <a:gs pos="100000">
                  <a:srgbClr val="74777A">
                    <a:shade val="100000"/>
                    <a:satMod val="115000"/>
                  </a:srgbClr>
                </a:gs>
              </a:gsLst>
              <a:lin ang="2700000" scaled="1"/>
              <a:tileRect/>
            </a:gradFill>
          </c:spPr>
          <c:invertIfNegative val="0"/>
          <c:cat>
            <c:strRef>
              <c:f>GRAFICO!$B$1:$D$1</c:f>
              <c:strCache>
                <c:ptCount val="3"/>
                <c:pt idx="0">
                  <c:v>Proyectado 2023</c:v>
                </c:pt>
                <c:pt idx="1">
                  <c:v>Proyectado a Junio</c:v>
                </c:pt>
                <c:pt idx="2">
                  <c:v>Ejecutado a junio</c:v>
                </c:pt>
              </c:strCache>
            </c:strRef>
          </c:cat>
          <c:val>
            <c:numRef>
              <c:f>GRAFICO!$B$4:$D$4</c:f>
              <c:numCache>
                <c:formatCode>0.00%</c:formatCode>
                <c:ptCount val="3"/>
                <c:pt idx="0" formatCode="0%">
                  <c:v>0.10526315789473684</c:v>
                </c:pt>
                <c:pt idx="1">
                  <c:v>5.2506265664160397E-2</c:v>
                </c:pt>
                <c:pt idx="2">
                  <c:v>3.245614035087719E-2</c:v>
                </c:pt>
              </c:numCache>
            </c:numRef>
          </c:val>
        </c:ser>
        <c:ser>
          <c:idx val="2"/>
          <c:order val="3"/>
          <c:tx>
            <c:strRef>
              <c:f>GRAFICO!$A$5</c:f>
              <c:strCache>
                <c:ptCount val="1"/>
                <c:pt idx="0">
                  <c:v>Aprendizaje y Crecimiento</c:v>
                </c:pt>
              </c:strCache>
            </c:strRef>
          </c:tx>
          <c:spPr>
            <a:gradFill flip="none" rotWithShape="1">
              <a:gsLst>
                <a:gs pos="0">
                  <a:srgbClr val="7030A0">
                    <a:shade val="30000"/>
                    <a:satMod val="115000"/>
                  </a:srgbClr>
                </a:gs>
                <a:gs pos="50000">
                  <a:srgbClr val="7030A0">
                    <a:shade val="67500"/>
                    <a:satMod val="115000"/>
                  </a:srgbClr>
                </a:gs>
                <a:gs pos="100000">
                  <a:srgbClr val="7030A0">
                    <a:shade val="100000"/>
                    <a:satMod val="115000"/>
                  </a:srgbClr>
                </a:gs>
              </a:gsLst>
              <a:lin ang="2700000" scaled="1"/>
              <a:tileRect/>
            </a:gradFill>
          </c:spPr>
          <c:invertIfNegative val="0"/>
          <c:cat>
            <c:strRef>
              <c:f>GRAFICO!$B$1:$D$1</c:f>
              <c:strCache>
                <c:ptCount val="3"/>
                <c:pt idx="0">
                  <c:v>Proyectado 2023</c:v>
                </c:pt>
                <c:pt idx="1">
                  <c:v>Proyectado a Junio</c:v>
                </c:pt>
                <c:pt idx="2">
                  <c:v>Ejecutado a junio</c:v>
                </c:pt>
              </c:strCache>
            </c:strRef>
          </c:cat>
          <c:val>
            <c:numRef>
              <c:f>GRAFICO!$B$5:$D$5</c:f>
              <c:numCache>
                <c:formatCode>0.00%</c:formatCode>
                <c:ptCount val="3"/>
                <c:pt idx="0" formatCode="0%">
                  <c:v>0.42105263157894735</c:v>
                </c:pt>
                <c:pt idx="1">
                  <c:v>0.25894736842105259</c:v>
                </c:pt>
                <c:pt idx="2">
                  <c:v>0.24379736842105262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19614504"/>
        <c:axId val="319612544"/>
      </c:barChart>
      <c:lineChart>
        <c:grouping val="standard"/>
        <c:varyColors val="0"/>
        <c:ser>
          <c:idx val="4"/>
          <c:order val="4"/>
          <c:tx>
            <c:strRef>
              <c:f>GRAFICO!$A$6</c:f>
              <c:strCache>
                <c:ptCount val="1"/>
                <c:pt idx="0">
                  <c:v>EJECUCION ACUMULADA</c:v>
                </c:pt>
              </c:strCache>
            </c:strRef>
          </c:tx>
          <c:spPr>
            <a:ln w="28575" cap="sq">
              <a:solidFill>
                <a:srgbClr val="FF0000"/>
              </a:solidFill>
              <a:prstDash val="sysDash"/>
            </a:ln>
          </c:spPr>
          <c:marker>
            <c:symbol val="circle"/>
            <c:size val="5"/>
            <c:spPr>
              <a:ln>
                <a:solidFill>
                  <a:srgbClr val="FF0000"/>
                </a:solidFill>
              </a:ln>
            </c:spPr>
          </c:marker>
          <c:dLbls>
            <c:dLbl>
              <c:idx val="2"/>
              <c:layout>
                <c:manualLayout>
                  <c:x val="-1.4712641547630873E-2"/>
                  <c:y val="-5.45073375262054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GRAFICO!$B$1:$D$1</c:f>
              <c:strCache>
                <c:ptCount val="3"/>
                <c:pt idx="0">
                  <c:v>Proyectado 2023</c:v>
                </c:pt>
                <c:pt idx="1">
                  <c:v>Proyectado a Junio</c:v>
                </c:pt>
                <c:pt idx="2">
                  <c:v>Ejecutado a junio</c:v>
                </c:pt>
              </c:strCache>
            </c:strRef>
          </c:cat>
          <c:val>
            <c:numRef>
              <c:f>GRAFICO!$B$6:$D$6</c:f>
              <c:numCache>
                <c:formatCode>0.00%</c:formatCode>
                <c:ptCount val="3"/>
                <c:pt idx="0" formatCode="0%">
                  <c:v>1</c:v>
                </c:pt>
                <c:pt idx="1">
                  <c:v>0.59422666470096797</c:v>
                </c:pt>
                <c:pt idx="2">
                  <c:v>0.47953005962618966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19614504"/>
        <c:axId val="319612544"/>
      </c:lineChart>
      <c:catAx>
        <c:axId val="31961450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319612544"/>
        <c:crosses val="autoZero"/>
        <c:auto val="1"/>
        <c:lblAlgn val="ctr"/>
        <c:lblOffset val="100"/>
        <c:noMultiLvlLbl val="0"/>
      </c:catAx>
      <c:valAx>
        <c:axId val="319612544"/>
        <c:scaling>
          <c:orientation val="minMax"/>
          <c:max val="1"/>
        </c:scaling>
        <c:delete val="0"/>
        <c:axPos val="l"/>
        <c:numFmt formatCode="0%" sourceLinked="1"/>
        <c:majorTickMark val="none"/>
        <c:minorTickMark val="none"/>
        <c:tickLblPos val="nextTo"/>
        <c:crossAx val="319614504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txPr>
    <a:bodyPr/>
    <a:lstStyle/>
    <a:p>
      <a:pPr>
        <a:defRPr sz="1200" b="1" i="0" baseline="0">
          <a:latin typeface="Museo Sans 300" panose="02000000000000000000" pitchFamily="50" charset="0"/>
        </a:defRPr>
      </a:pPr>
      <a:endParaRPr lang="es-SV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10/08/2023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844456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10/08/2023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76236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10/08/2023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233268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10/08/2023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45097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10/08/2023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10404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10/08/2023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47069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10/08/2023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858810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10/08/2023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982215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10/08/2023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362670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10/08/2023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071909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10/08/2023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163118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947B3D-4558-5443-A0A2-A01F0DDEF6D4}" type="datetimeFigureOut">
              <a:rPr lang="es-ES" smtClean="0"/>
              <a:t>10/08/2023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868409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132644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643017"/>
            <a:ext cx="8229600" cy="1347092"/>
          </a:xfrm>
        </p:spPr>
        <p:txBody>
          <a:bodyPr>
            <a:normAutofit fontScale="90000"/>
          </a:bodyPr>
          <a:lstStyle/>
          <a:p>
            <a:r>
              <a:rPr lang="es-ES" sz="2800" b="1" dirty="0">
                <a:latin typeface="Museo Sans 300" panose="02000000000000000000" pitchFamily="50" charset="0"/>
              </a:rPr>
              <a:t>INFORME DE </a:t>
            </a:r>
            <a:r>
              <a:rPr lang="es-ES" sz="2800" b="1" dirty="0" smtClean="0">
                <a:latin typeface="Museo Sans 300" panose="02000000000000000000" pitchFamily="50" charset="0"/>
              </a:rPr>
              <a:t>SEGUIMIENTO AL</a:t>
            </a:r>
            <a:r>
              <a:rPr lang="es-ES" sz="2800" b="1" dirty="0">
                <a:latin typeface="Museo Sans 300" panose="02000000000000000000" pitchFamily="50" charset="0"/>
              </a:rPr>
              <a:t/>
            </a:r>
            <a:br>
              <a:rPr lang="es-ES" sz="2800" b="1" dirty="0">
                <a:latin typeface="Museo Sans 300" panose="02000000000000000000" pitchFamily="50" charset="0"/>
              </a:rPr>
            </a:br>
            <a:r>
              <a:rPr lang="es-ES" sz="2800" b="1" dirty="0">
                <a:latin typeface="Museo Sans 300" panose="02000000000000000000" pitchFamily="50" charset="0"/>
              </a:rPr>
              <a:t>PLAN ANUAL OPERATIVO</a:t>
            </a:r>
            <a:br>
              <a:rPr lang="es-ES" sz="2800" b="1" dirty="0">
                <a:latin typeface="Museo Sans 300" panose="02000000000000000000" pitchFamily="50" charset="0"/>
              </a:rPr>
            </a:br>
            <a:r>
              <a:rPr lang="es-ES" sz="2800" b="1" dirty="0" smtClean="0">
                <a:latin typeface="Museo Sans 300" panose="02000000000000000000" pitchFamily="50" charset="0"/>
              </a:rPr>
              <a:t>SEGUNDO TRIMESTRE  AÑO 2023  </a:t>
            </a:r>
            <a:endParaRPr lang="es-ES" sz="2800" b="1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1991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860765"/>
            <a:ext cx="8229600" cy="383390"/>
          </a:xfrm>
        </p:spPr>
        <p:txBody>
          <a:bodyPr>
            <a:noAutofit/>
          </a:bodyPr>
          <a:lstStyle/>
          <a:p>
            <a:r>
              <a:rPr lang="es-ES" sz="2400" dirty="0" smtClean="0">
                <a:latin typeface="Bembo Std"/>
                <a:cs typeface="Bembo Std"/>
              </a:rPr>
              <a:t>Generalidades</a:t>
            </a:r>
            <a:endParaRPr lang="es-ES" sz="2400" dirty="0">
              <a:latin typeface="Bembo Std"/>
              <a:cs typeface="Bembo Std"/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647564" y="1908573"/>
            <a:ext cx="7848872" cy="25391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SV" sz="1400" dirty="0" smtClean="0">
                <a:latin typeface="Museo Sans 300" panose="02000000000000000000" pitchFamily="50" charset="0"/>
              </a:rPr>
              <a:t>Se presentan los </a:t>
            </a:r>
            <a:r>
              <a:rPr lang="es-SV" sz="1400" dirty="0">
                <a:latin typeface="Museo Sans 300" panose="02000000000000000000" pitchFamily="50" charset="0"/>
              </a:rPr>
              <a:t>Objetivos y Acciones Estratégicas </a:t>
            </a:r>
            <a:r>
              <a:rPr lang="es-SV" sz="1400" dirty="0" smtClean="0">
                <a:latin typeface="Museo Sans 300" panose="02000000000000000000" pitchFamily="50" charset="0"/>
              </a:rPr>
              <a:t>establecidas </a:t>
            </a:r>
            <a:r>
              <a:rPr lang="es-SV" sz="1400" dirty="0">
                <a:latin typeface="Museo Sans 300" panose="02000000000000000000" pitchFamily="50" charset="0"/>
              </a:rPr>
              <a:t>en el Plan Anual </a:t>
            </a:r>
            <a:r>
              <a:rPr lang="es-SV" sz="1400" dirty="0" smtClean="0">
                <a:latin typeface="Museo Sans 300" panose="02000000000000000000" pitchFamily="50" charset="0"/>
              </a:rPr>
              <a:t>Operativo, su cumplimiento de acuerdo a los indicadores y actividades ejecutadas a nivel institucional.</a:t>
            </a:r>
            <a:endParaRPr lang="es-SV" sz="1400" dirty="0">
              <a:latin typeface="Museo Sans 300" panose="02000000000000000000" pitchFamily="50" charset="0"/>
            </a:endParaRPr>
          </a:p>
          <a:p>
            <a:pPr algn="just"/>
            <a:endParaRPr lang="es-SV" sz="1400" dirty="0" smtClean="0">
              <a:latin typeface="Museo Sans 300" panose="02000000000000000000" pitchFamily="50" charset="0"/>
            </a:endParaRPr>
          </a:p>
          <a:p>
            <a:pPr algn="just"/>
            <a:r>
              <a:rPr lang="es-SV" sz="1400" dirty="0" smtClean="0">
                <a:latin typeface="Museo Sans 300" panose="02000000000000000000" pitchFamily="50" charset="0"/>
              </a:rPr>
              <a:t>La evaluación de cumplimiento se ha efectuado a nivel de Perspectivas </a:t>
            </a:r>
            <a:r>
              <a:rPr lang="es-SV" sz="1400" dirty="0">
                <a:latin typeface="Museo Sans 300" panose="02000000000000000000" pitchFamily="50" charset="0"/>
              </a:rPr>
              <a:t>y Objetivos Estratégicos </a:t>
            </a:r>
            <a:r>
              <a:rPr lang="es-SV" sz="1400" dirty="0" smtClean="0">
                <a:latin typeface="Museo Sans 300" panose="02000000000000000000" pitchFamily="50" charset="0"/>
              </a:rPr>
              <a:t>acumulado al segundo trimestre del 2023, lográndose una ejecución </a:t>
            </a:r>
            <a:r>
              <a:rPr lang="es-SV" sz="1400" smtClean="0">
                <a:latin typeface="Museo Sans 300" panose="02000000000000000000" pitchFamily="50" charset="0"/>
              </a:rPr>
              <a:t>del </a:t>
            </a:r>
            <a:r>
              <a:rPr lang="es-SV" sz="1400" b="1" smtClean="0">
                <a:latin typeface="Museo Sans 300" panose="02000000000000000000" pitchFamily="50" charset="0"/>
              </a:rPr>
              <a:t>80.70%</a:t>
            </a:r>
            <a:r>
              <a:rPr lang="es-SV" sz="1400" smtClean="0">
                <a:latin typeface="Museo Sans 300" panose="02000000000000000000" pitchFamily="50" charset="0"/>
              </a:rPr>
              <a:t>, </a:t>
            </a:r>
            <a:r>
              <a:rPr lang="es-SV" sz="1400" dirty="0" smtClean="0">
                <a:latin typeface="Museo Sans 300" panose="02000000000000000000" pitchFamily="50" charset="0"/>
              </a:rPr>
              <a:t>con respecto a lo programado, calificado como Muy bueno.</a:t>
            </a:r>
          </a:p>
          <a:p>
            <a:pPr algn="just"/>
            <a:endParaRPr lang="es-SV" sz="1400" dirty="0" smtClean="0">
              <a:latin typeface="Museo Sans 300" panose="02000000000000000000" pitchFamily="50" charset="0"/>
            </a:endParaRPr>
          </a:p>
          <a:p>
            <a:pPr algn="just"/>
            <a:r>
              <a:rPr lang="es-SV" sz="1400" dirty="0" smtClean="0">
                <a:latin typeface="Museo Sans 300" panose="02000000000000000000" pitchFamily="50" charset="0"/>
              </a:rPr>
              <a:t>El </a:t>
            </a:r>
            <a:r>
              <a:rPr lang="es-SV" sz="1400" dirty="0">
                <a:latin typeface="Museo Sans 300" panose="02000000000000000000" pitchFamily="50" charset="0"/>
              </a:rPr>
              <a:t>seguimiento de los Planes Operativos tiene como base legal el Artículo </a:t>
            </a:r>
            <a:r>
              <a:rPr lang="es-SV" sz="1400" dirty="0" smtClean="0">
                <a:latin typeface="Museo Sans 300" panose="02000000000000000000" pitchFamily="50" charset="0"/>
              </a:rPr>
              <a:t>27 </a:t>
            </a:r>
            <a:r>
              <a:rPr lang="es-SV" sz="1400" dirty="0">
                <a:latin typeface="Museo Sans 300" panose="02000000000000000000" pitchFamily="50" charset="0"/>
              </a:rPr>
              <a:t>de las Normas Técnicas de Control Interno Específicas de </a:t>
            </a:r>
            <a:r>
              <a:rPr lang="es-SV" sz="1400" dirty="0" smtClean="0">
                <a:latin typeface="Museo Sans 300" panose="02000000000000000000" pitchFamily="50" charset="0"/>
              </a:rPr>
              <a:t>CORSAIN, que además establece que los resultados obtenidos deberán presentarse al Consejo Directivo.</a:t>
            </a:r>
            <a:endParaRPr lang="es-SV" sz="1400" dirty="0">
              <a:latin typeface="Museo Sans 300" panose="02000000000000000000" pitchFamily="50" charset="0"/>
            </a:endParaRPr>
          </a:p>
          <a:p>
            <a:pPr algn="just"/>
            <a:endParaRPr lang="es-SV" sz="1900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7169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61426" y="459144"/>
            <a:ext cx="8229600" cy="583122"/>
          </a:xfrm>
        </p:spPr>
        <p:txBody>
          <a:bodyPr>
            <a:normAutofit/>
          </a:bodyPr>
          <a:lstStyle/>
          <a:p>
            <a:r>
              <a:rPr lang="es-MX" sz="2400" b="1" dirty="0">
                <a:latin typeface="Bembo Std" panose="02020605060306020A03" pitchFamily="18" charset="0"/>
              </a:rPr>
              <a:t>MAPA ESTRATÉGICO DE CORSAIN </a:t>
            </a:r>
            <a:r>
              <a:rPr lang="es-MX" sz="2400" b="1" dirty="0" smtClean="0">
                <a:latin typeface="Bembo Std" panose="02020605060306020A03" pitchFamily="18" charset="0"/>
              </a:rPr>
              <a:t>2023</a:t>
            </a:r>
            <a:endParaRPr lang="es-SV" sz="2400" b="1" dirty="0">
              <a:latin typeface="Bembo Std" panose="02020605060306020A03" pitchFamily="18" charset="0"/>
            </a:endParaRPr>
          </a:p>
        </p:txBody>
      </p:sp>
      <p:sp>
        <p:nvSpPr>
          <p:cNvPr id="57" name="5 Marcador de número de diapositiva"/>
          <p:cNvSpPr>
            <a:spLocks noGrp="1"/>
          </p:cNvSpPr>
          <p:nvPr/>
        </p:nvSpPr>
        <p:spPr bwMode="auto">
          <a:xfrm>
            <a:off x="3807784" y="6494662"/>
            <a:ext cx="1528432" cy="365125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es-E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fld id="{38FCB4E5-9C09-476D-909F-DABCB8A427BC}" type="slidenum">
              <a:rPr lang="es-ES" smtClean="0">
                <a:solidFill>
                  <a:schemeClr val="tx1"/>
                </a:solidFill>
                <a:latin typeface="Museo Sans 300" panose="02000000000000000000" pitchFamily="50" charset="0"/>
              </a:rPr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r>
              <a:rPr lang="es-ES" dirty="0" smtClean="0">
                <a:solidFill>
                  <a:schemeClr val="tx1"/>
                </a:solidFill>
                <a:latin typeface="Museo Sans 300" panose="02000000000000000000" pitchFamily="50" charset="0"/>
              </a:rPr>
              <a:t> de 15</a:t>
            </a:r>
          </a:p>
        </p:txBody>
      </p:sp>
      <p:sp>
        <p:nvSpPr>
          <p:cNvPr id="27" name="68 Rectángulo redondeado"/>
          <p:cNvSpPr/>
          <p:nvPr/>
        </p:nvSpPr>
        <p:spPr>
          <a:xfrm>
            <a:off x="463876" y="1224048"/>
            <a:ext cx="1140828" cy="1335600"/>
          </a:xfrm>
          <a:prstGeom prst="roundRect">
            <a:avLst/>
          </a:prstGeom>
          <a:solidFill>
            <a:schemeClr val="tx2">
              <a:lumMod val="5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s-MX" sz="1600" b="1" dirty="0" smtClean="0">
                <a:solidFill>
                  <a:schemeClr val="bg1">
                    <a:lumMod val="95000"/>
                  </a:schemeClr>
                </a:solidFill>
                <a:latin typeface="Museo Sans 300" panose="02000000000000000000" pitchFamily="50" charset="0"/>
              </a:rPr>
              <a:t>Financiera</a:t>
            </a:r>
            <a:endParaRPr lang="es-SV" sz="1600" b="1" dirty="0">
              <a:solidFill>
                <a:schemeClr val="bg1">
                  <a:lumMod val="95000"/>
                </a:schemeClr>
              </a:solidFill>
              <a:latin typeface="Museo Sans 300" panose="02000000000000000000" pitchFamily="50" charset="0"/>
            </a:endParaRPr>
          </a:p>
        </p:txBody>
      </p:sp>
      <p:sp>
        <p:nvSpPr>
          <p:cNvPr id="28" name="69 Rectángulo redondeado"/>
          <p:cNvSpPr/>
          <p:nvPr/>
        </p:nvSpPr>
        <p:spPr>
          <a:xfrm>
            <a:off x="477524" y="2605903"/>
            <a:ext cx="1140828" cy="1336409"/>
          </a:xfrm>
          <a:prstGeom prst="roundRect">
            <a:avLst/>
          </a:prstGeom>
          <a:solidFill>
            <a:schemeClr val="tx2">
              <a:lumMod val="5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s-MX" sz="1400" b="1" dirty="0">
                <a:solidFill>
                  <a:schemeClr val="bg1">
                    <a:lumMod val="95000"/>
                  </a:schemeClr>
                </a:solidFill>
                <a:latin typeface="Museo Sans 300" panose="02000000000000000000" pitchFamily="50" charset="0"/>
              </a:rPr>
              <a:t>Inversionistas y Clientes</a:t>
            </a:r>
            <a:endParaRPr lang="es-SV" sz="1400" b="1" dirty="0">
              <a:solidFill>
                <a:schemeClr val="bg1">
                  <a:lumMod val="95000"/>
                </a:schemeClr>
              </a:solidFill>
              <a:latin typeface="Museo Sans 300" panose="02000000000000000000" pitchFamily="50" charset="0"/>
            </a:endParaRPr>
          </a:p>
          <a:p>
            <a:pPr algn="ctr"/>
            <a:endParaRPr lang="es-SV" sz="1400" b="1" dirty="0">
              <a:solidFill>
                <a:schemeClr val="bg1">
                  <a:lumMod val="95000"/>
                </a:schemeClr>
              </a:solidFill>
              <a:latin typeface="Museo Sans 300" panose="02000000000000000000" pitchFamily="50" charset="0"/>
            </a:endParaRPr>
          </a:p>
        </p:txBody>
      </p:sp>
      <p:sp>
        <p:nvSpPr>
          <p:cNvPr id="29" name="70 Rectángulo redondeado"/>
          <p:cNvSpPr/>
          <p:nvPr/>
        </p:nvSpPr>
        <p:spPr>
          <a:xfrm>
            <a:off x="485553" y="4008230"/>
            <a:ext cx="1140828" cy="1335600"/>
          </a:xfrm>
          <a:prstGeom prst="roundRect">
            <a:avLst/>
          </a:prstGeom>
          <a:solidFill>
            <a:schemeClr val="tx2">
              <a:lumMod val="5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s-MX" sz="1400" b="1" dirty="0">
                <a:solidFill>
                  <a:schemeClr val="bg1">
                    <a:lumMod val="95000"/>
                  </a:schemeClr>
                </a:solidFill>
                <a:latin typeface="Museo Sans 300" panose="02000000000000000000" pitchFamily="50" charset="0"/>
              </a:rPr>
              <a:t>Procesos y Tecnología</a:t>
            </a:r>
            <a:endParaRPr lang="es-SV" sz="1400" b="1" dirty="0">
              <a:solidFill>
                <a:schemeClr val="bg1">
                  <a:lumMod val="95000"/>
                </a:schemeClr>
              </a:solidFill>
              <a:latin typeface="Museo Sans 300" panose="02000000000000000000" pitchFamily="50" charset="0"/>
            </a:endParaRPr>
          </a:p>
          <a:p>
            <a:pPr algn="ctr"/>
            <a:endParaRPr lang="es-SV" sz="1400" b="1" dirty="0">
              <a:solidFill>
                <a:schemeClr val="bg1">
                  <a:lumMod val="95000"/>
                </a:schemeClr>
              </a:solidFill>
              <a:latin typeface="Museo Sans 300" panose="02000000000000000000" pitchFamily="50" charset="0"/>
            </a:endParaRPr>
          </a:p>
        </p:txBody>
      </p:sp>
      <p:sp>
        <p:nvSpPr>
          <p:cNvPr id="30" name="71 Rectángulo redondeado"/>
          <p:cNvSpPr/>
          <p:nvPr/>
        </p:nvSpPr>
        <p:spPr>
          <a:xfrm>
            <a:off x="485553" y="5387443"/>
            <a:ext cx="1140828" cy="1335600"/>
          </a:xfrm>
          <a:prstGeom prst="roundRect">
            <a:avLst/>
          </a:prstGeom>
          <a:solidFill>
            <a:schemeClr val="tx2">
              <a:lumMod val="5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s-MX" sz="1400" b="1" dirty="0">
                <a:solidFill>
                  <a:schemeClr val="bg1">
                    <a:lumMod val="95000"/>
                  </a:schemeClr>
                </a:solidFill>
                <a:latin typeface="Museo Sans 300" panose="02000000000000000000" pitchFamily="50" charset="0"/>
              </a:rPr>
              <a:t>Aprendizaje y Crecimiento</a:t>
            </a:r>
            <a:endParaRPr lang="es-SV" sz="1400" b="1" dirty="0">
              <a:solidFill>
                <a:schemeClr val="bg1">
                  <a:lumMod val="95000"/>
                </a:schemeClr>
              </a:solidFill>
              <a:latin typeface="Museo Sans 300" panose="02000000000000000000" pitchFamily="50" charset="0"/>
            </a:endParaRPr>
          </a:p>
          <a:p>
            <a:pPr algn="ctr"/>
            <a:endParaRPr lang="es-SV" sz="1500" b="1" dirty="0">
              <a:solidFill>
                <a:schemeClr val="bg1">
                  <a:lumMod val="95000"/>
                </a:schemeClr>
              </a:solidFill>
              <a:latin typeface="Museo Sans 300" panose="02000000000000000000" pitchFamily="50" charset="0"/>
            </a:endParaRPr>
          </a:p>
        </p:txBody>
      </p:sp>
      <p:sp>
        <p:nvSpPr>
          <p:cNvPr id="31" name="6 Rectángulo"/>
          <p:cNvSpPr/>
          <p:nvPr/>
        </p:nvSpPr>
        <p:spPr>
          <a:xfrm>
            <a:off x="1462605" y="1224048"/>
            <a:ext cx="7398809" cy="13356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SV" dirty="0">
              <a:latin typeface="Museo Sans 300" panose="02000000000000000000" pitchFamily="50" charset="0"/>
            </a:endParaRPr>
          </a:p>
        </p:txBody>
      </p:sp>
      <p:sp>
        <p:nvSpPr>
          <p:cNvPr id="32" name="8 Rectángulo"/>
          <p:cNvSpPr/>
          <p:nvPr/>
        </p:nvSpPr>
        <p:spPr>
          <a:xfrm>
            <a:off x="1476253" y="2602532"/>
            <a:ext cx="7398809" cy="133640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SV" dirty="0">
              <a:latin typeface="Museo Sans 300" panose="02000000000000000000" pitchFamily="50" charset="0"/>
            </a:endParaRPr>
          </a:p>
        </p:txBody>
      </p:sp>
      <p:sp>
        <p:nvSpPr>
          <p:cNvPr id="33" name="10 Rectángulo"/>
          <p:cNvSpPr/>
          <p:nvPr/>
        </p:nvSpPr>
        <p:spPr>
          <a:xfrm>
            <a:off x="1476253" y="4005064"/>
            <a:ext cx="7398809" cy="13356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SV" dirty="0">
              <a:latin typeface="Museo Sans 300" panose="02000000000000000000" pitchFamily="50" charset="0"/>
            </a:endParaRPr>
          </a:p>
        </p:txBody>
      </p:sp>
      <p:sp>
        <p:nvSpPr>
          <p:cNvPr id="34" name="12 Rectángulo"/>
          <p:cNvSpPr/>
          <p:nvPr/>
        </p:nvSpPr>
        <p:spPr>
          <a:xfrm>
            <a:off x="1476253" y="5384520"/>
            <a:ext cx="7398809" cy="13356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SV" dirty="0">
              <a:latin typeface="Museo Sans 300" panose="02000000000000000000" pitchFamily="50" charset="0"/>
            </a:endParaRPr>
          </a:p>
        </p:txBody>
      </p:sp>
      <p:sp>
        <p:nvSpPr>
          <p:cNvPr id="35" name="14 Rectángulo redondeado"/>
          <p:cNvSpPr/>
          <p:nvPr/>
        </p:nvSpPr>
        <p:spPr>
          <a:xfrm>
            <a:off x="2481456" y="1375217"/>
            <a:ext cx="2169522" cy="972797"/>
          </a:xfrm>
          <a:prstGeom prst="round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solidFill>
              <a:srgbClr val="92D050"/>
            </a:solidFill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400" b="1" dirty="0" smtClean="0">
                <a:latin typeface="Museo Sans 300" panose="02000000000000000000" pitchFamily="50" charset="0"/>
              </a:rPr>
              <a:t>F1.</a:t>
            </a:r>
            <a:r>
              <a:rPr lang="es-MX" sz="1400" dirty="0" smtClean="0">
                <a:latin typeface="Museo Sans 300" panose="02000000000000000000" pitchFamily="50" charset="0"/>
              </a:rPr>
              <a:t> Crecer en flujos de efectivo, rentabilidad y  patrimonio</a:t>
            </a:r>
            <a:endParaRPr lang="es-SV" sz="1400" dirty="0">
              <a:latin typeface="Museo Sans 300" panose="02000000000000000000" pitchFamily="50" charset="0"/>
            </a:endParaRPr>
          </a:p>
        </p:txBody>
      </p:sp>
      <p:sp>
        <p:nvSpPr>
          <p:cNvPr id="36" name="16 Rectángulo redondeado"/>
          <p:cNvSpPr/>
          <p:nvPr/>
        </p:nvSpPr>
        <p:spPr>
          <a:xfrm>
            <a:off x="5278833" y="1374829"/>
            <a:ext cx="2226073" cy="972797"/>
          </a:xfrm>
          <a:prstGeom prst="round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solidFill>
              <a:srgbClr val="92D050"/>
            </a:solidFill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400" b="1" dirty="0" smtClean="0">
                <a:latin typeface="Museo Sans 300" panose="02000000000000000000" pitchFamily="50" charset="0"/>
              </a:rPr>
              <a:t>F2.</a:t>
            </a:r>
            <a:r>
              <a:rPr lang="es-MX" sz="1400" dirty="0" smtClean="0">
                <a:latin typeface="Museo Sans 300" panose="02000000000000000000" pitchFamily="50" charset="0"/>
              </a:rPr>
              <a:t> Saneamiento y fortalecimiento patrimonial</a:t>
            </a:r>
            <a:endParaRPr lang="es-SV" sz="1400" dirty="0">
              <a:latin typeface="Museo Sans 300" panose="02000000000000000000" pitchFamily="50" charset="0"/>
            </a:endParaRPr>
          </a:p>
        </p:txBody>
      </p:sp>
      <p:sp>
        <p:nvSpPr>
          <p:cNvPr id="37" name="17 Rectángulo redondeado"/>
          <p:cNvSpPr/>
          <p:nvPr/>
        </p:nvSpPr>
        <p:spPr>
          <a:xfrm>
            <a:off x="2480409" y="2770665"/>
            <a:ext cx="2169522" cy="972797"/>
          </a:xfrm>
          <a:prstGeom prst="roundRect">
            <a:avLst/>
          </a:prstGeom>
          <a:gradFill flip="none" rotWithShape="1">
            <a:gsLst>
              <a:gs pos="0">
                <a:srgbClr val="FF7A5B">
                  <a:tint val="66000"/>
                  <a:satMod val="160000"/>
                </a:srgbClr>
              </a:gs>
              <a:gs pos="50000">
                <a:srgbClr val="FF7A5B">
                  <a:tint val="44500"/>
                  <a:satMod val="160000"/>
                </a:srgbClr>
              </a:gs>
              <a:gs pos="100000">
                <a:srgbClr val="FF7A5B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solidFill>
              <a:srgbClr val="FF5A33"/>
            </a:solidFill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400" b="1" dirty="0" smtClean="0">
                <a:latin typeface="Museo Sans 300" panose="02000000000000000000" pitchFamily="50" charset="0"/>
              </a:rPr>
              <a:t>I1.</a:t>
            </a:r>
            <a:r>
              <a:rPr lang="es-MX" sz="1400" dirty="0" smtClean="0">
                <a:latin typeface="Museo Sans 300" panose="02000000000000000000" pitchFamily="50" charset="0"/>
              </a:rPr>
              <a:t> Diversificación de cartera de inversiones</a:t>
            </a:r>
            <a:endParaRPr lang="es-SV" sz="1400" dirty="0">
              <a:latin typeface="Museo Sans 300" panose="02000000000000000000" pitchFamily="50" charset="0"/>
            </a:endParaRPr>
          </a:p>
        </p:txBody>
      </p:sp>
      <p:sp>
        <p:nvSpPr>
          <p:cNvPr id="38" name="18 Rectángulo redondeado"/>
          <p:cNvSpPr/>
          <p:nvPr/>
        </p:nvSpPr>
        <p:spPr>
          <a:xfrm>
            <a:off x="5335886" y="2771049"/>
            <a:ext cx="2169522" cy="972797"/>
          </a:xfrm>
          <a:prstGeom prst="roundRect">
            <a:avLst/>
          </a:prstGeom>
          <a:gradFill flip="none" rotWithShape="1">
            <a:gsLst>
              <a:gs pos="0">
                <a:srgbClr val="FF7A5B">
                  <a:tint val="66000"/>
                  <a:satMod val="160000"/>
                </a:srgbClr>
              </a:gs>
              <a:gs pos="50000">
                <a:srgbClr val="FF7A5B">
                  <a:tint val="44500"/>
                  <a:satMod val="160000"/>
                </a:srgbClr>
              </a:gs>
              <a:gs pos="100000">
                <a:srgbClr val="FF7A5B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400" b="1" dirty="0" smtClean="0">
                <a:latin typeface="Museo Sans 300" panose="02000000000000000000" pitchFamily="50" charset="0"/>
              </a:rPr>
              <a:t>I2.</a:t>
            </a:r>
            <a:r>
              <a:rPr lang="es-MX" sz="1400" dirty="0" smtClean="0">
                <a:latin typeface="Museo Sans 300" panose="02000000000000000000" pitchFamily="50" charset="0"/>
              </a:rPr>
              <a:t> Brindar excelente servicio a inversionistas y clientes</a:t>
            </a:r>
            <a:endParaRPr lang="es-SV" sz="1400" dirty="0">
              <a:latin typeface="Museo Sans 300" panose="02000000000000000000" pitchFamily="50" charset="0"/>
            </a:endParaRPr>
          </a:p>
        </p:txBody>
      </p:sp>
      <p:sp>
        <p:nvSpPr>
          <p:cNvPr id="39" name="24 Rectángulo redondeado"/>
          <p:cNvSpPr/>
          <p:nvPr/>
        </p:nvSpPr>
        <p:spPr>
          <a:xfrm>
            <a:off x="5277606" y="5563192"/>
            <a:ext cx="2169522" cy="972797"/>
          </a:xfrm>
          <a:prstGeom prst="roundRect">
            <a:avLst/>
          </a:prstGeom>
          <a:gradFill flip="none" rotWithShape="1">
            <a:gsLst>
              <a:gs pos="0">
                <a:srgbClr val="FFB84F">
                  <a:tint val="66000"/>
                  <a:satMod val="160000"/>
                </a:srgbClr>
              </a:gs>
              <a:gs pos="50000">
                <a:srgbClr val="FFB84F">
                  <a:tint val="44500"/>
                  <a:satMod val="160000"/>
                </a:srgbClr>
              </a:gs>
              <a:gs pos="100000">
                <a:srgbClr val="FFB84F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solidFill>
              <a:srgbClr val="FFB84F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300" b="1" dirty="0" smtClean="0">
                <a:latin typeface="Museo Sans 300" panose="02000000000000000000" pitchFamily="50" charset="0"/>
              </a:rPr>
              <a:t>A2.</a:t>
            </a:r>
            <a:r>
              <a:rPr lang="es-MX" sz="1300" dirty="0" smtClean="0">
                <a:latin typeface="Museo Sans 300" panose="02000000000000000000" pitchFamily="50" charset="0"/>
              </a:rPr>
              <a:t> Fomentar la motivación, convivencia y comportamiento ético.</a:t>
            </a:r>
            <a:endParaRPr lang="es-SV" sz="1300" dirty="0">
              <a:latin typeface="Museo Sans 300" panose="02000000000000000000" pitchFamily="50" charset="0"/>
            </a:endParaRPr>
          </a:p>
        </p:txBody>
      </p:sp>
      <p:sp>
        <p:nvSpPr>
          <p:cNvPr id="40" name="21 Rectángulo redondeado"/>
          <p:cNvSpPr/>
          <p:nvPr/>
        </p:nvSpPr>
        <p:spPr>
          <a:xfrm>
            <a:off x="5326961" y="4210053"/>
            <a:ext cx="2169522" cy="972797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75000"/>
                  <a:tint val="66000"/>
                  <a:satMod val="160000"/>
                </a:schemeClr>
              </a:gs>
              <a:gs pos="50000">
                <a:schemeClr val="accent1">
                  <a:lumMod val="75000"/>
                  <a:tint val="44500"/>
                  <a:satMod val="160000"/>
                </a:schemeClr>
              </a:gs>
              <a:gs pos="100000">
                <a:schemeClr val="accent1">
                  <a:lumMod val="75000"/>
                  <a:tint val="23500"/>
                  <a:satMod val="160000"/>
                </a:schemeClr>
              </a:gs>
            </a:gsLst>
            <a:lin ang="16200000" scaled="1"/>
            <a:tileRect/>
          </a:gradFill>
          <a:ln>
            <a:solidFill>
              <a:schemeClr val="accent1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r>
              <a:rPr lang="es-MX" sz="1300" b="1" dirty="0" smtClean="0">
                <a:latin typeface="Museo Sans 300" panose="02000000000000000000" pitchFamily="50" charset="0"/>
              </a:rPr>
              <a:t>P2.</a:t>
            </a:r>
            <a:r>
              <a:rPr lang="es-MX" sz="1300" dirty="0" smtClean="0">
                <a:latin typeface="Museo Sans 300" panose="02000000000000000000" pitchFamily="50" charset="0"/>
              </a:rPr>
              <a:t> </a:t>
            </a:r>
            <a:r>
              <a:rPr lang="es-ES" sz="1300" dirty="0">
                <a:latin typeface="Museo Sans 300" panose="02000000000000000000" pitchFamily="50" charset="0"/>
              </a:rPr>
              <a:t>Aplicación de tecnología de la </a:t>
            </a:r>
            <a:r>
              <a:rPr lang="es-ES" sz="1300" dirty="0" smtClean="0">
                <a:latin typeface="Museo Sans 300" panose="02000000000000000000" pitchFamily="50" charset="0"/>
              </a:rPr>
              <a:t>información </a:t>
            </a:r>
            <a:r>
              <a:rPr lang="es-ES" sz="1300" dirty="0">
                <a:latin typeface="Museo Sans 300" panose="02000000000000000000" pitchFamily="50" charset="0"/>
              </a:rPr>
              <a:t>enfocada a la mejora de procesos.</a:t>
            </a:r>
          </a:p>
        </p:txBody>
      </p:sp>
      <p:sp>
        <p:nvSpPr>
          <p:cNvPr id="41" name="23 Rectángulo redondeado"/>
          <p:cNvSpPr/>
          <p:nvPr/>
        </p:nvSpPr>
        <p:spPr>
          <a:xfrm>
            <a:off x="2458706" y="5562808"/>
            <a:ext cx="2359820" cy="972797"/>
          </a:xfrm>
          <a:prstGeom prst="roundRect">
            <a:avLst/>
          </a:prstGeom>
          <a:gradFill flip="none" rotWithShape="1">
            <a:gsLst>
              <a:gs pos="0">
                <a:srgbClr val="FFB84F">
                  <a:tint val="66000"/>
                  <a:satMod val="160000"/>
                </a:srgbClr>
              </a:gs>
              <a:gs pos="50000">
                <a:srgbClr val="FFB84F">
                  <a:tint val="44500"/>
                  <a:satMod val="160000"/>
                </a:srgbClr>
              </a:gs>
              <a:gs pos="100000">
                <a:srgbClr val="FFB84F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solidFill>
              <a:srgbClr val="FFB84F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300" b="1" dirty="0" smtClean="0">
                <a:latin typeface="Museo Sans 300" panose="02000000000000000000" pitchFamily="50" charset="0"/>
              </a:rPr>
              <a:t>A1.</a:t>
            </a:r>
            <a:r>
              <a:rPr lang="es-MX" sz="1300" dirty="0" smtClean="0">
                <a:latin typeface="Museo Sans 300" panose="02000000000000000000" pitchFamily="50" charset="0"/>
              </a:rPr>
              <a:t> Desarrollo de habilidades y competencias del personal de la Corporación</a:t>
            </a:r>
            <a:endParaRPr lang="es-SV" sz="1300" dirty="0">
              <a:latin typeface="Museo Sans 300" panose="02000000000000000000" pitchFamily="50" charset="0"/>
            </a:endParaRPr>
          </a:p>
        </p:txBody>
      </p:sp>
      <p:cxnSp>
        <p:nvCxnSpPr>
          <p:cNvPr id="42" name="37 Conector curvado"/>
          <p:cNvCxnSpPr/>
          <p:nvPr/>
        </p:nvCxnSpPr>
        <p:spPr>
          <a:xfrm rot="16200000" flipV="1">
            <a:off x="6161610" y="3971482"/>
            <a:ext cx="459476" cy="1041"/>
          </a:xfrm>
          <a:prstGeom prst="curvedConnector3">
            <a:avLst>
              <a:gd name="adj1" fmla="val 50000"/>
            </a:avLst>
          </a:prstGeom>
          <a:ln w="28575">
            <a:solidFill>
              <a:schemeClr val="bg2">
                <a:lumMod val="25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20 Rectángulo redondeado"/>
          <p:cNvSpPr/>
          <p:nvPr/>
        </p:nvSpPr>
        <p:spPr>
          <a:xfrm>
            <a:off x="2477122" y="4210441"/>
            <a:ext cx="2169522" cy="972797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75000"/>
                  <a:tint val="66000"/>
                  <a:satMod val="160000"/>
                </a:schemeClr>
              </a:gs>
              <a:gs pos="50000">
                <a:schemeClr val="accent1">
                  <a:lumMod val="75000"/>
                  <a:tint val="44500"/>
                  <a:satMod val="160000"/>
                </a:schemeClr>
              </a:gs>
              <a:gs pos="100000">
                <a:schemeClr val="accent1">
                  <a:lumMod val="75000"/>
                  <a:tint val="23500"/>
                  <a:satMod val="160000"/>
                </a:schemeClr>
              </a:gs>
            </a:gsLst>
            <a:lin ang="16200000" scaled="1"/>
            <a:tileRect/>
          </a:gradFill>
          <a:ln>
            <a:solidFill>
              <a:schemeClr val="accent1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400" b="1" dirty="0" smtClean="0">
                <a:latin typeface="Museo Sans 300" panose="02000000000000000000" pitchFamily="50" charset="0"/>
              </a:rPr>
              <a:t>P1.</a:t>
            </a:r>
            <a:r>
              <a:rPr lang="es-MX" sz="1400" dirty="0" smtClean="0">
                <a:latin typeface="Museo Sans 300" panose="02000000000000000000" pitchFamily="50" charset="0"/>
              </a:rPr>
              <a:t> Actualizar la legislación y normativa operativa de la Corporación </a:t>
            </a:r>
            <a:endParaRPr lang="es-SV" sz="1400" dirty="0">
              <a:latin typeface="Museo Sans 300" panose="02000000000000000000" pitchFamily="50" charset="0"/>
            </a:endParaRPr>
          </a:p>
        </p:txBody>
      </p:sp>
      <p:cxnSp>
        <p:nvCxnSpPr>
          <p:cNvPr id="44" name="Conector angular 43"/>
          <p:cNvCxnSpPr/>
          <p:nvPr/>
        </p:nvCxnSpPr>
        <p:spPr>
          <a:xfrm rot="5400000" flipH="1" flipV="1">
            <a:off x="6192151" y="4462105"/>
            <a:ext cx="2625510" cy="58280"/>
          </a:xfrm>
          <a:prstGeom prst="bentConnector4">
            <a:avLst>
              <a:gd name="adj1" fmla="val 20183"/>
              <a:gd name="adj2" fmla="val 492244"/>
            </a:avLst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ector angular 44"/>
          <p:cNvCxnSpPr>
            <a:endCxn id="40" idx="1"/>
          </p:cNvCxnSpPr>
          <p:nvPr/>
        </p:nvCxnSpPr>
        <p:spPr>
          <a:xfrm rot="5400000" flipH="1" flipV="1">
            <a:off x="4396366" y="5118612"/>
            <a:ext cx="1352754" cy="508435"/>
          </a:xfrm>
          <a:prstGeom prst="bentConnector2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ector angular 45"/>
          <p:cNvCxnSpPr/>
          <p:nvPr/>
        </p:nvCxnSpPr>
        <p:spPr>
          <a:xfrm rot="10800000">
            <a:off x="3603790" y="2347627"/>
            <a:ext cx="2807932" cy="423039"/>
          </a:xfrm>
          <a:prstGeom prst="bentConnector3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ector angular 46"/>
          <p:cNvCxnSpPr/>
          <p:nvPr/>
        </p:nvCxnSpPr>
        <p:spPr>
          <a:xfrm rot="5400000" flipH="1" flipV="1">
            <a:off x="4451205" y="4124872"/>
            <a:ext cx="2306942" cy="1572302"/>
          </a:xfrm>
          <a:prstGeom prst="bentConnector3">
            <a:avLst>
              <a:gd name="adj1" fmla="val 84439"/>
            </a:avLst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ector angular 47"/>
          <p:cNvCxnSpPr/>
          <p:nvPr/>
        </p:nvCxnSpPr>
        <p:spPr>
          <a:xfrm rot="5400000" flipH="1" flipV="1">
            <a:off x="4282900" y="3652391"/>
            <a:ext cx="1407804" cy="680317"/>
          </a:xfrm>
          <a:prstGeom prst="bentConnector3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ector recto de flecha 48"/>
          <p:cNvCxnSpPr>
            <a:endCxn id="37" idx="3"/>
          </p:cNvCxnSpPr>
          <p:nvPr/>
        </p:nvCxnSpPr>
        <p:spPr>
          <a:xfrm flipH="1">
            <a:off x="4649931" y="3257063"/>
            <a:ext cx="632060" cy="1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ector recto de flecha 49"/>
          <p:cNvCxnSpPr>
            <a:stCxn id="43" idx="0"/>
            <a:endCxn id="37" idx="2"/>
          </p:cNvCxnSpPr>
          <p:nvPr/>
        </p:nvCxnSpPr>
        <p:spPr>
          <a:xfrm flipV="1">
            <a:off x="3561883" y="3743462"/>
            <a:ext cx="3287" cy="466979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ector recto de flecha 50"/>
          <p:cNvCxnSpPr>
            <a:stCxn id="37" idx="0"/>
            <a:endCxn id="35" idx="2"/>
          </p:cNvCxnSpPr>
          <p:nvPr/>
        </p:nvCxnSpPr>
        <p:spPr>
          <a:xfrm flipV="1">
            <a:off x="3565170" y="2348014"/>
            <a:ext cx="1047" cy="422651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ector recto de flecha 51"/>
          <p:cNvCxnSpPr>
            <a:endCxn id="35" idx="3"/>
          </p:cNvCxnSpPr>
          <p:nvPr/>
        </p:nvCxnSpPr>
        <p:spPr>
          <a:xfrm flipH="1">
            <a:off x="4650978" y="1861227"/>
            <a:ext cx="626628" cy="389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48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81763" y="647001"/>
            <a:ext cx="8229600" cy="769335"/>
          </a:xfrm>
        </p:spPr>
        <p:txBody>
          <a:bodyPr>
            <a:normAutofit/>
          </a:bodyPr>
          <a:lstStyle/>
          <a:p>
            <a:r>
              <a:rPr lang="es-SV" sz="2400" b="1" dirty="0">
                <a:latin typeface="Museo Sans 300" panose="02000000000000000000" pitchFamily="50" charset="0"/>
              </a:rPr>
              <a:t>Evaluación por Perspectiva</a:t>
            </a:r>
          </a:p>
        </p:txBody>
      </p:sp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9661192"/>
              </p:ext>
            </p:extLst>
          </p:nvPr>
        </p:nvGraphicFramePr>
        <p:xfrm>
          <a:off x="842964" y="1535200"/>
          <a:ext cx="7615236" cy="471547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69455"/>
                <a:gridCol w="1585283"/>
                <a:gridCol w="1524776"/>
                <a:gridCol w="1521319"/>
                <a:gridCol w="1514403"/>
              </a:tblGrid>
              <a:tr h="1482005">
                <a:tc>
                  <a:txBody>
                    <a:bodyPr/>
                    <a:lstStyle/>
                    <a:p>
                      <a:pPr marL="85725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 spc="40" dirty="0">
                          <a:effectLst/>
                          <a:latin typeface="Museo Sans 300" panose="02000000000000000000" pitchFamily="50" charset="0"/>
                        </a:rPr>
                        <a:t>PERSPECTIVA</a:t>
                      </a:r>
                      <a:endParaRPr lang="es-SV" sz="1300" dirty="0">
                        <a:effectLst/>
                        <a:latin typeface="Museo Sans 300" panose="02000000000000000000" pitchFamily="50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64435" marT="0" marB="0" anchor="ctr"/>
                </a:tc>
                <a:tc>
                  <a:txBody>
                    <a:bodyPr/>
                    <a:lstStyle/>
                    <a:p>
                      <a:pPr marL="85725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 spc="40" dirty="0">
                          <a:effectLst/>
                          <a:latin typeface="Museo Sans 300" panose="02000000000000000000" pitchFamily="50" charset="0"/>
                        </a:rPr>
                        <a:t>PROYECTADO 2023</a:t>
                      </a:r>
                      <a:endParaRPr lang="es-SV" sz="1300" dirty="0">
                        <a:effectLst/>
                        <a:latin typeface="Museo Sans 300" panose="02000000000000000000" pitchFamily="50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4435" marR="64435" marT="0" marB="0" anchor="ctr"/>
                </a:tc>
                <a:tc>
                  <a:txBody>
                    <a:bodyPr/>
                    <a:lstStyle/>
                    <a:p>
                      <a:pPr marL="85725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 spc="40" dirty="0">
                          <a:effectLst/>
                          <a:latin typeface="Museo Sans 300" panose="02000000000000000000" pitchFamily="50" charset="0"/>
                        </a:rPr>
                        <a:t>PROYECTADO A MARZO 2023</a:t>
                      </a:r>
                      <a:endParaRPr lang="es-SV" sz="1300" dirty="0">
                        <a:effectLst/>
                        <a:latin typeface="Museo Sans 300" panose="02000000000000000000" pitchFamily="50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4435" marR="64435" marT="0" marB="0" anchor="ctr"/>
                </a:tc>
                <a:tc>
                  <a:txBody>
                    <a:bodyPr/>
                    <a:lstStyle/>
                    <a:p>
                      <a:pPr marL="85725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 spc="40" dirty="0">
                          <a:effectLst/>
                          <a:latin typeface="Museo Sans 300" panose="02000000000000000000" pitchFamily="50" charset="0"/>
                        </a:rPr>
                        <a:t>EJECUTADO A MARZO 2023</a:t>
                      </a:r>
                      <a:endParaRPr lang="es-SV" sz="1300" dirty="0">
                        <a:effectLst/>
                        <a:latin typeface="Museo Sans 300" panose="02000000000000000000" pitchFamily="50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4435" marR="64435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 spc="40" dirty="0">
                          <a:effectLst/>
                          <a:latin typeface="Museo Sans 300" panose="02000000000000000000" pitchFamily="50" charset="0"/>
                        </a:rPr>
                        <a:t>RESULTADO EN BASE AL 100% POR PERSPECTIVA</a:t>
                      </a:r>
                      <a:endParaRPr lang="es-SV" sz="1300" dirty="0">
                        <a:effectLst/>
                        <a:latin typeface="Museo Sans 300" panose="02000000000000000000" pitchFamily="50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4435" marR="64435" marT="0" marB="0" anchor="ctr"/>
                </a:tc>
              </a:tr>
              <a:tr h="409282">
                <a:tc>
                  <a:txBody>
                    <a:bodyPr/>
                    <a:lstStyle/>
                    <a:p>
                      <a:pPr marL="85725" indent="0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 b="1" kern="1200" spc="40" dirty="0">
                          <a:solidFill>
                            <a:schemeClr val="lt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Financiera.</a:t>
                      </a:r>
                    </a:p>
                  </a:txBody>
                  <a:tcPr marL="0" marR="64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 dirty="0">
                          <a:effectLst/>
                          <a:latin typeface="Museo Sans 300" panose="02000000000000000000" pitchFamily="50" charset="0"/>
                        </a:rPr>
                        <a:t>26.32%</a:t>
                      </a:r>
                      <a:endParaRPr lang="es-SV" sz="1300" dirty="0">
                        <a:effectLst/>
                        <a:latin typeface="Museo Sans 300" panose="02000000000000000000" pitchFamily="50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4435" marR="64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>
                          <a:effectLst/>
                          <a:latin typeface="Museo Sans 300" panose="02000000000000000000" pitchFamily="50" charset="0"/>
                        </a:rPr>
                        <a:t>15.71%</a:t>
                      </a:r>
                      <a:endParaRPr lang="es-SV" sz="1300">
                        <a:effectLst/>
                        <a:latin typeface="Museo Sans 300" panose="02000000000000000000" pitchFamily="50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4435" marR="64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>
                          <a:effectLst/>
                          <a:latin typeface="Museo Sans 300" panose="02000000000000000000" pitchFamily="50" charset="0"/>
                        </a:rPr>
                        <a:t>10.39%</a:t>
                      </a:r>
                      <a:endParaRPr lang="es-SV" sz="1300">
                        <a:effectLst/>
                        <a:latin typeface="Museo Sans 300" panose="02000000000000000000" pitchFamily="50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4435" marR="64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>
                          <a:effectLst/>
                          <a:latin typeface="Museo Sans 300" panose="02000000000000000000" pitchFamily="50" charset="0"/>
                        </a:rPr>
                        <a:t>66.13%</a:t>
                      </a:r>
                      <a:endParaRPr lang="es-SV" sz="1300">
                        <a:effectLst/>
                        <a:latin typeface="Museo Sans 300" panose="02000000000000000000" pitchFamily="50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4435" marR="64435" marT="0" marB="0" anchor="ctr"/>
                </a:tc>
              </a:tr>
              <a:tr h="823336">
                <a:tc>
                  <a:txBody>
                    <a:bodyPr/>
                    <a:lstStyle/>
                    <a:p>
                      <a:pPr marL="85725" indent="0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 b="1" kern="1200" spc="40" dirty="0">
                          <a:solidFill>
                            <a:schemeClr val="lt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Inversionistas y Clientes.</a:t>
                      </a:r>
                    </a:p>
                  </a:txBody>
                  <a:tcPr marL="0" marR="64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 dirty="0">
                          <a:effectLst/>
                          <a:latin typeface="Museo Sans 300" panose="02000000000000000000" pitchFamily="50" charset="0"/>
                        </a:rPr>
                        <a:t>21.05%</a:t>
                      </a:r>
                      <a:endParaRPr lang="es-SV" sz="1300" dirty="0">
                        <a:effectLst/>
                        <a:latin typeface="Museo Sans 300" panose="02000000000000000000" pitchFamily="50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4435" marR="64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>
                          <a:effectLst/>
                          <a:latin typeface="Museo Sans 300" panose="02000000000000000000" pitchFamily="50" charset="0"/>
                        </a:rPr>
                        <a:t>12.56%</a:t>
                      </a:r>
                      <a:endParaRPr lang="es-SV" sz="1300">
                        <a:effectLst/>
                        <a:latin typeface="Museo Sans 300" panose="02000000000000000000" pitchFamily="50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4435" marR="64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 dirty="0" smtClean="0">
                          <a:effectLst/>
                          <a:latin typeface="Museo Sans 300" panose="02000000000000000000" pitchFamily="50" charset="0"/>
                        </a:rPr>
                        <a:t>9.93%</a:t>
                      </a:r>
                      <a:endParaRPr lang="es-SV" sz="1300" dirty="0">
                        <a:effectLst/>
                        <a:latin typeface="Museo Sans 300" panose="02000000000000000000" pitchFamily="50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4435" marR="64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 dirty="0" smtClean="0">
                          <a:effectLst/>
                          <a:latin typeface="Museo Sans 300" panose="02000000000000000000" pitchFamily="50" charset="0"/>
                        </a:rPr>
                        <a:t>79.08%</a:t>
                      </a:r>
                      <a:endParaRPr lang="es-SV" sz="1300" dirty="0">
                        <a:effectLst/>
                        <a:latin typeface="Museo Sans 300" panose="02000000000000000000" pitchFamily="50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4435" marR="64435" marT="0" marB="0" anchor="ctr"/>
                </a:tc>
              </a:tr>
              <a:tr h="658669">
                <a:tc>
                  <a:txBody>
                    <a:bodyPr/>
                    <a:lstStyle/>
                    <a:p>
                      <a:pPr marL="85725" indent="0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 b="1" kern="1200" spc="40" dirty="0">
                          <a:solidFill>
                            <a:schemeClr val="lt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Procesos y</a:t>
                      </a:r>
                    </a:p>
                    <a:p>
                      <a:pPr marL="85725" indent="0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 b="1" kern="1200" spc="40" dirty="0">
                          <a:solidFill>
                            <a:schemeClr val="lt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Tecnología.</a:t>
                      </a:r>
                    </a:p>
                  </a:txBody>
                  <a:tcPr marL="0" marR="64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 dirty="0">
                          <a:effectLst/>
                          <a:latin typeface="Museo Sans 300" panose="02000000000000000000" pitchFamily="50" charset="0"/>
                        </a:rPr>
                        <a:t>10.53%</a:t>
                      </a:r>
                      <a:endParaRPr lang="es-SV" sz="1300" dirty="0">
                        <a:effectLst/>
                        <a:latin typeface="Museo Sans 300" panose="02000000000000000000" pitchFamily="50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4435" marR="64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>
                          <a:effectLst/>
                          <a:latin typeface="Museo Sans 300" panose="02000000000000000000" pitchFamily="50" charset="0"/>
                        </a:rPr>
                        <a:t>5.25%</a:t>
                      </a:r>
                      <a:endParaRPr lang="es-SV" sz="1300">
                        <a:effectLst/>
                        <a:latin typeface="Museo Sans 300" panose="02000000000000000000" pitchFamily="50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4435" marR="64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>
                          <a:effectLst/>
                          <a:latin typeface="Museo Sans 300" panose="02000000000000000000" pitchFamily="50" charset="0"/>
                        </a:rPr>
                        <a:t>3.25%</a:t>
                      </a:r>
                      <a:endParaRPr lang="es-SV" sz="1300">
                        <a:effectLst/>
                        <a:latin typeface="Museo Sans 300" panose="02000000000000000000" pitchFamily="50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4435" marR="64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>
                          <a:effectLst/>
                          <a:latin typeface="Museo Sans 300" panose="02000000000000000000" pitchFamily="50" charset="0"/>
                        </a:rPr>
                        <a:t>61.81%</a:t>
                      </a:r>
                      <a:endParaRPr lang="es-SV" sz="1300">
                        <a:effectLst/>
                        <a:latin typeface="Museo Sans 300" panose="02000000000000000000" pitchFamily="50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4435" marR="64435" marT="0" marB="0" anchor="ctr"/>
                </a:tc>
              </a:tr>
              <a:tr h="658669">
                <a:tc>
                  <a:txBody>
                    <a:bodyPr/>
                    <a:lstStyle/>
                    <a:p>
                      <a:pPr marL="185738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 b="1" kern="1200" spc="40" dirty="0">
                          <a:solidFill>
                            <a:schemeClr val="lt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Aprendizaje y Crecimiento</a:t>
                      </a:r>
                      <a:r>
                        <a:rPr lang="es-SV" sz="1300" spc="40" dirty="0">
                          <a:effectLst/>
                          <a:latin typeface="Museo Sans 300" panose="02000000000000000000" pitchFamily="50" charset="0"/>
                        </a:rPr>
                        <a:t>.</a:t>
                      </a:r>
                      <a:endParaRPr lang="es-SV" sz="1300" dirty="0">
                        <a:effectLst/>
                        <a:latin typeface="Museo Sans 300" panose="02000000000000000000" pitchFamily="50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64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>
                          <a:effectLst/>
                          <a:latin typeface="Museo Sans 300" panose="02000000000000000000" pitchFamily="50" charset="0"/>
                        </a:rPr>
                        <a:t>42.11%</a:t>
                      </a:r>
                      <a:endParaRPr lang="es-SV" sz="1300">
                        <a:effectLst/>
                        <a:latin typeface="Museo Sans 300" panose="02000000000000000000" pitchFamily="50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4435" marR="64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>
                          <a:effectLst/>
                          <a:latin typeface="Museo Sans 300" panose="02000000000000000000" pitchFamily="50" charset="0"/>
                        </a:rPr>
                        <a:t>25.89%</a:t>
                      </a:r>
                      <a:endParaRPr lang="es-SV" sz="1300">
                        <a:effectLst/>
                        <a:latin typeface="Museo Sans 300" panose="02000000000000000000" pitchFamily="50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4435" marR="64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>
                          <a:effectLst/>
                          <a:latin typeface="Museo Sans 300" panose="02000000000000000000" pitchFamily="50" charset="0"/>
                        </a:rPr>
                        <a:t>24.38%</a:t>
                      </a:r>
                      <a:endParaRPr lang="es-SV" sz="1300">
                        <a:effectLst/>
                        <a:latin typeface="Museo Sans 300" panose="02000000000000000000" pitchFamily="50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4435" marR="64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>
                          <a:effectLst/>
                          <a:latin typeface="Museo Sans 300" panose="02000000000000000000" pitchFamily="50" charset="0"/>
                        </a:rPr>
                        <a:t>94.15%</a:t>
                      </a:r>
                      <a:endParaRPr lang="es-SV" sz="1300">
                        <a:effectLst/>
                        <a:latin typeface="Museo Sans 300" panose="02000000000000000000" pitchFamily="50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4435" marR="64435" marT="0" marB="0" anchor="ctr"/>
                </a:tc>
              </a:tr>
              <a:tr h="494002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 spc="40" dirty="0">
                          <a:effectLst/>
                          <a:latin typeface="Museo Sans 300" panose="02000000000000000000" pitchFamily="50" charset="0"/>
                        </a:rPr>
                        <a:t> </a:t>
                      </a:r>
                      <a:endParaRPr lang="es-SV" sz="1300" dirty="0">
                        <a:effectLst/>
                        <a:latin typeface="Museo Sans 300" panose="02000000000000000000" pitchFamily="50" charset="0"/>
                      </a:endParaRPr>
                    </a:p>
                    <a:p>
                      <a:pPr marL="457200" indent="-271463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 b="1" kern="1200" spc="40" dirty="0">
                          <a:solidFill>
                            <a:schemeClr val="lt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TOTAL</a:t>
                      </a:r>
                    </a:p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 spc="40" dirty="0">
                          <a:effectLst/>
                          <a:latin typeface="Museo Sans 300" panose="02000000000000000000" pitchFamily="50" charset="0"/>
                        </a:rPr>
                        <a:t> </a:t>
                      </a:r>
                      <a:endParaRPr lang="es-SV" sz="1300" dirty="0">
                        <a:effectLst/>
                        <a:latin typeface="Museo Sans 300" panose="02000000000000000000" pitchFamily="50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64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>
                          <a:effectLst/>
                          <a:latin typeface="Museo Sans 300" panose="02000000000000000000" pitchFamily="50" charset="0"/>
                        </a:rPr>
                        <a:t>100.00%</a:t>
                      </a:r>
                      <a:endParaRPr lang="es-SV" sz="1300">
                        <a:effectLst/>
                        <a:latin typeface="Museo Sans 300" panose="02000000000000000000" pitchFamily="50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4435" marR="64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>
                          <a:effectLst/>
                          <a:latin typeface="Museo Sans 300" panose="02000000000000000000" pitchFamily="50" charset="0"/>
                        </a:rPr>
                        <a:t>59.42%</a:t>
                      </a:r>
                      <a:endParaRPr lang="es-SV" sz="1300">
                        <a:effectLst/>
                        <a:latin typeface="Museo Sans 300" panose="02000000000000000000" pitchFamily="50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4435" marR="64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 dirty="0" smtClean="0">
                          <a:effectLst/>
                          <a:latin typeface="Museo Sans 300" panose="02000000000000000000" pitchFamily="50" charset="0"/>
                        </a:rPr>
                        <a:t>47.95%</a:t>
                      </a:r>
                      <a:endParaRPr lang="es-SV" sz="1300" dirty="0">
                        <a:effectLst/>
                        <a:latin typeface="Museo Sans 300" panose="02000000000000000000" pitchFamily="50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4435" marR="64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 dirty="0" smtClean="0">
                          <a:effectLst/>
                          <a:latin typeface="Museo Sans 300" panose="02000000000000000000" pitchFamily="50" charset="0"/>
                        </a:rPr>
                        <a:t>80.70%</a:t>
                      </a:r>
                      <a:endParaRPr lang="es-SV" sz="1300" dirty="0">
                        <a:effectLst/>
                        <a:latin typeface="Museo Sans 300" panose="02000000000000000000" pitchFamily="50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4435" marR="64435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5120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61426" y="265138"/>
            <a:ext cx="8229600" cy="1143000"/>
          </a:xfrm>
        </p:spPr>
        <p:txBody>
          <a:bodyPr>
            <a:normAutofit/>
          </a:bodyPr>
          <a:lstStyle/>
          <a:p>
            <a:r>
              <a:rPr lang="es-SV" sz="2400" b="1" dirty="0">
                <a:latin typeface="Museo Sans 300" panose="02000000000000000000" pitchFamily="50" charset="0"/>
              </a:rPr>
              <a:t>Evaluación por Perspectiva</a:t>
            </a:r>
          </a:p>
        </p:txBody>
      </p:sp>
      <p:graphicFrame>
        <p:nvGraphicFramePr>
          <p:cNvPr id="4" name="1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55758044"/>
              </p:ext>
            </p:extLst>
          </p:nvPr>
        </p:nvGraphicFramePr>
        <p:xfrm>
          <a:off x="819150" y="1757363"/>
          <a:ext cx="7771876" cy="40433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665007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2138</TotalTime>
  <Words>288</Words>
  <Application>Microsoft Office PowerPoint</Application>
  <PresentationFormat>Presentación en pantalla (4:3)</PresentationFormat>
  <Paragraphs>57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1" baseType="lpstr">
      <vt:lpstr>Arial</vt:lpstr>
      <vt:lpstr>Bembo Std</vt:lpstr>
      <vt:lpstr>Calibri</vt:lpstr>
      <vt:lpstr>Museo Sans 300</vt:lpstr>
      <vt:lpstr>Tema de Office</vt:lpstr>
      <vt:lpstr>Presentación de PowerPoint</vt:lpstr>
      <vt:lpstr>INFORME DE SEGUIMIENTO AL PLAN ANUAL OPERATIVO SEGUNDO TRIMESTRE  AÑO 2023  </vt:lpstr>
      <vt:lpstr>Generalidades</vt:lpstr>
      <vt:lpstr>MAPA ESTRATÉGICO DE CORSAIN 2023</vt:lpstr>
      <vt:lpstr>Evaluación por Perspectiva</vt:lpstr>
      <vt:lpstr>Evaluación por Perspectiva</vt:lpstr>
    </vt:vector>
  </TitlesOfParts>
  <Company>CORSAIN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Amilcar Peraza</dc:creator>
  <cp:lastModifiedBy>Luz Marleny Arevalo</cp:lastModifiedBy>
  <cp:revision>137</cp:revision>
  <cp:lastPrinted>2019-12-18T17:42:50Z</cp:lastPrinted>
  <dcterms:created xsi:type="dcterms:W3CDTF">2019-07-03T14:56:03Z</dcterms:created>
  <dcterms:modified xsi:type="dcterms:W3CDTF">2023-08-10T14:19:31Z</dcterms:modified>
</cp:coreProperties>
</file>