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3" r:id="rId3"/>
    <p:sldId id="264" r:id="rId4"/>
    <p:sldId id="265" r:id="rId5"/>
    <p:sldId id="258" r:id="rId6"/>
    <p:sldId id="259" r:id="rId7"/>
    <p:sldId id="266" r:id="rId8"/>
    <p:sldId id="273" r:id="rId9"/>
    <p:sldId id="287" r:id="rId10"/>
    <p:sldId id="288" r:id="rId11"/>
    <p:sldId id="284" r:id="rId12"/>
    <p:sldId id="286" r:id="rId13"/>
    <p:sldId id="276" r:id="rId14"/>
    <p:sldId id="277" r:id="rId15"/>
  </p:sldIdLst>
  <p:sldSz cx="9144000" cy="6858000" type="screen4x3"/>
  <p:notesSz cx="7019925" cy="9305925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z Marleny Arevalo" initials="LMA" lastIdx="8" clrIdx="0">
    <p:extLst>
      <p:ext uri="{19B8F6BF-5375-455C-9EA6-DF929625EA0E}">
        <p15:presenceInfo xmlns:p15="http://schemas.microsoft.com/office/powerpoint/2012/main" userId="S-1-5-21-3146053144-2328640003-447908426-1599" providerId="AD"/>
      </p:ext>
    </p:extLst>
  </p:cmAuthor>
  <p:cmAuthor id="2" name="Karla Beatriz Menjivar Guzmán" initials="KBMG" lastIdx="1" clrIdx="1">
    <p:extLst>
      <p:ext uri="{19B8F6BF-5375-455C-9EA6-DF929625EA0E}">
        <p15:presenceInfo xmlns:p15="http://schemas.microsoft.com/office/powerpoint/2012/main" userId="S-1-5-21-3146053144-2328640003-447908426-31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2282" cy="467032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6069" y="0"/>
            <a:ext cx="3042282" cy="467032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r">
              <a:defRPr sz="1200"/>
            </a:lvl1pPr>
          </a:lstStyle>
          <a:p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38893"/>
            <a:ext cx="3042282" cy="467032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6069" y="8838893"/>
            <a:ext cx="3042282" cy="467032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r">
              <a:defRPr sz="1200"/>
            </a:lvl1pPr>
          </a:lstStyle>
          <a:p>
            <a:fld id="{C478C237-F9EF-4CA5-8A79-E8EE91E24E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20911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2282" cy="467032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6069" y="0"/>
            <a:ext cx="3042282" cy="467032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r">
              <a:defRPr sz="1200"/>
            </a:lvl1pPr>
          </a:lstStyle>
          <a:p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4650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00" tIns="45400" rIns="90800" bIns="4540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2308" y="4477826"/>
            <a:ext cx="5615310" cy="3665254"/>
          </a:xfrm>
          <a:prstGeom prst="rect">
            <a:avLst/>
          </a:prstGeom>
        </p:spPr>
        <p:txBody>
          <a:bodyPr vert="horz" lIns="90800" tIns="45400" rIns="90800" bIns="4540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38893"/>
            <a:ext cx="3042282" cy="467032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6069" y="8838893"/>
            <a:ext cx="3042282" cy="467032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r">
              <a:defRPr sz="1200"/>
            </a:lvl1pPr>
          </a:lstStyle>
          <a:p>
            <a:fld id="{732C3A27-E4AE-46C2-AA78-0C98213E990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8633472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C3A27-E4AE-46C2-AA78-0C98213E990E}" type="slidenum">
              <a:rPr lang="es-SV" smtClean="0"/>
              <a:t>6</a:t>
            </a:fld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4926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8491" y="1491398"/>
            <a:ext cx="8229600" cy="630834"/>
          </a:xfrm>
          <a:noFill/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OPERATIVO ANUAL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2024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6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025384"/>
              </p:ext>
            </p:extLst>
          </p:nvPr>
        </p:nvGraphicFramePr>
        <p:xfrm>
          <a:off x="331822" y="2777792"/>
          <a:ext cx="8462937" cy="217507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132725"/>
                <a:gridCol w="2949096"/>
                <a:gridCol w="2381116"/>
              </a:tblGrid>
              <a:tr h="540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aseline="0" dirty="0" smtClean="0">
                          <a:latin typeface="Museo Sans 300" panose="02000000000000000000" pitchFamily="50" charset="0"/>
                        </a:rPr>
                        <a:t>I2. Brindar excelente servicio a inversionistas y clientes.</a:t>
                      </a:r>
                      <a:r>
                        <a:rPr lang="es-ES" sz="1400" dirty="0" smtClean="0">
                          <a:latin typeface="Museo Sans 300" panose="02000000000000000000" pitchFamily="50" charset="0"/>
                        </a:rPr>
                        <a:t> </a:t>
                      </a:r>
                    </a:p>
                  </a:txBody>
                  <a:tcPr marL="7735" marR="7735" marT="773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4286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0594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Actualización Guía</a:t>
                      </a:r>
                      <a:r>
                        <a:rPr lang="es-MX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del Inversionistas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Guía actualizada</a:t>
                      </a:r>
                      <a:endParaRPr lang="es-SV" sz="12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Abril - Junio</a:t>
                      </a:r>
                      <a:endParaRPr lang="es-SV" sz="12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63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8491" y="961311"/>
            <a:ext cx="8229600" cy="630834"/>
          </a:xfrm>
          <a:noFill/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OPERATIVO ANUAL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2024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4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194569"/>
              </p:ext>
            </p:extLst>
          </p:nvPr>
        </p:nvGraphicFramePr>
        <p:xfrm>
          <a:off x="787264" y="2554582"/>
          <a:ext cx="7890827" cy="229367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258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830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8190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5441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200" b="1" dirty="0" smtClean="0">
                          <a:latin typeface="Museo Sans 300" panose="02000000000000000000" pitchFamily="50" charset="0"/>
                        </a:rPr>
                        <a:t>P1. Actualizar la legislación y normativa operativa de la Corporación..</a:t>
                      </a:r>
                      <a:endParaRPr lang="es-ES" sz="1200" b="1" dirty="0"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59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ESTRATÉGICAS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3426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u="none" strike="noStrike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u="none" strike="noStrike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u="none" strike="noStrike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Ley orgánica  de la Corporación actualizada</a:t>
                      </a:r>
                      <a:endParaRPr lang="es-SV" sz="12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Actualización de la</a:t>
                      </a:r>
                      <a:r>
                        <a:rPr lang="es-SV" sz="12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Ley Orgánica de la Corporación</a:t>
                      </a:r>
                      <a:endParaRPr lang="es-SV" sz="12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- Junio</a:t>
                      </a:r>
                      <a:endParaRPr lang="es-SV" sz="12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44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8491" y="704639"/>
            <a:ext cx="8229600" cy="630834"/>
          </a:xfrm>
          <a:noFill/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OPERATIVO ANUAL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2024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5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46373"/>
              </p:ext>
            </p:extLst>
          </p:nvPr>
        </p:nvGraphicFramePr>
        <p:xfrm>
          <a:off x="448491" y="1476516"/>
          <a:ext cx="7909697" cy="44931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8644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050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401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073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200" b="1" dirty="0">
                          <a:latin typeface="Museo Sans 300" panose="02000000000000000000" pitchFamily="50" charset="0"/>
                        </a:rPr>
                        <a:t>P2. Aplicación de tecnología de la información enfocada a la mejora de procesos.</a:t>
                      </a:r>
                    </a:p>
                  </a:txBody>
                  <a:tcPr marL="7735" marR="7735" marT="7735" marB="0"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35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ESTRATÉGICAS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88042">
                <a:tc rowSpan="3">
                  <a:txBody>
                    <a:bodyPr/>
                    <a:lstStyle/>
                    <a:p>
                      <a:r>
                        <a:rPr lang="es-SV" sz="1200" b="0" i="0" u="none" strike="noStrike" kern="1200" baseline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Plan de</a:t>
                      </a:r>
                    </a:p>
                    <a:p>
                      <a:r>
                        <a:rPr lang="es-SV" sz="1200" b="0" i="0" u="none" strike="noStrike" kern="1200" baseline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Modernización </a:t>
                      </a:r>
                      <a:r>
                        <a:rPr lang="es-SV" sz="1200" b="0" i="0" u="none" strike="noStrike" kern="1200" baseline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 Innovación</a:t>
                      </a:r>
                      <a:endParaRPr lang="es-SV" sz="1200" b="0" i="0" u="none" strike="noStrike" kern="1200" baseline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i="0" u="none" strike="noStrike" kern="1200" baseline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Institucional (</a:t>
                      </a:r>
                      <a:r>
                        <a:rPr lang="es-SV" sz="1200" b="0" i="0" u="none" strike="noStrike" kern="1200" baseline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PEMII/Secretaría de</a:t>
                      </a:r>
                    </a:p>
                    <a:p>
                      <a:r>
                        <a:rPr lang="es-SV" sz="1200" b="0" i="0" u="none" strike="noStrike" kern="1200" baseline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Innovación).</a:t>
                      </a:r>
                      <a:endParaRPr lang="es-SV" sz="12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Avance del 100% de implementación del proyecto de la firma electrónica.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a Diciembre</a:t>
                      </a:r>
                      <a:endParaRPr lang="es-SV" sz="12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9220923"/>
                  </a:ext>
                </a:extLst>
              </a:tr>
              <a:tr h="1277081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Avance del 100% de implementación de la plataforma electrónica para atención de Servicios Portuarios y Reparación Naval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- Diciembre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1277081"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Avance del 100% de implementación del portal de interacción con el Inversionista.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- Diciembre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4594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980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235" y="375490"/>
            <a:ext cx="8229600" cy="580437"/>
          </a:xfrm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OPERATIVO ANUAL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2024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3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432007"/>
              </p:ext>
            </p:extLst>
          </p:nvPr>
        </p:nvGraphicFramePr>
        <p:xfrm>
          <a:off x="515658" y="1238039"/>
          <a:ext cx="7912754" cy="496707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48987"/>
                <a:gridCol w="2523042"/>
                <a:gridCol w="2640725"/>
              </a:tblGrid>
              <a:tr h="3603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400" b="1" dirty="0" smtClean="0">
                          <a:latin typeface="Museo Sans 300" panose="02000000000000000000" pitchFamily="50" charset="0"/>
                        </a:rPr>
                        <a:t>A1. Desarrollo de habilidades y competencias del personal</a:t>
                      </a:r>
                      <a:r>
                        <a:rPr lang="es-ES" sz="1400" b="1" baseline="0" dirty="0" smtClean="0">
                          <a:latin typeface="Museo Sans 300" panose="02000000000000000000" pitchFamily="50" charset="0"/>
                        </a:rPr>
                        <a:t> de la Corporación.</a:t>
                      </a:r>
                      <a:endParaRPr lang="es-ES" sz="1400" b="1" dirty="0" smtClean="0"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2845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66581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Desarrollo del Personal mediante capacitaciones</a:t>
                      </a:r>
                      <a:endParaRPr lang="es-SV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Plan de Capacitación</a:t>
                      </a:r>
                      <a:r>
                        <a:rPr lang="es-SV" sz="1100" u="none" strike="noStrike" baseline="0" dirty="0" smtClean="0">
                          <a:effectLst/>
                          <a:latin typeface="Museo Sans 300" panose="02000000000000000000" pitchFamily="50" charset="0"/>
                        </a:rPr>
                        <a:t> elaborado</a:t>
                      </a:r>
                      <a:endParaRPr lang="es-SV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Enero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</a:tr>
              <a:tr h="566581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Ejecución del Plan de Capacitaciones</a:t>
                      </a:r>
                      <a:endParaRPr lang="es-SV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– Diciembre 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503731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Desarrollo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personal en SYSO (oficinas y Puerto)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Planes de trabajo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elaborados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- Febrero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</a:tr>
              <a:tr h="507193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Ejecución de los Planes de trabajo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Marzo -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Diciembre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</a:tr>
              <a:tr h="555362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Seguimiento al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Sistema Institucional de Gestión Documental y Archivo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Plan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trabajo  elaborado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- Febrero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</a:tr>
              <a:tr h="384022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Ejecución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del plan de trabajo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Marzo - Diciembre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</a:tr>
              <a:tr h="582311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Seguimiento Plan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Mejora Regulatoria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Elaboración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Plan de Mejora y Agenda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– Marzo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</a:tr>
              <a:tr h="582311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Ejecución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del </a:t>
                      </a:r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Plan de Mejora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Marzo - Diciembre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57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6726" y="527779"/>
            <a:ext cx="8229600" cy="639461"/>
          </a:xfrm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OPERATIVO ANUAL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2024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3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311266"/>
              </p:ext>
            </p:extLst>
          </p:nvPr>
        </p:nvGraphicFramePr>
        <p:xfrm>
          <a:off x="620782" y="1831188"/>
          <a:ext cx="8045544" cy="40586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72064"/>
                <a:gridCol w="2376027"/>
                <a:gridCol w="2597453"/>
              </a:tblGrid>
              <a:tr h="466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400" b="1" dirty="0" smtClean="0">
                          <a:latin typeface="Museo Sans 300" panose="02000000000000000000" pitchFamily="50" charset="0"/>
                        </a:rPr>
                        <a:t>A2. Fomentar</a:t>
                      </a:r>
                      <a:r>
                        <a:rPr lang="es-ES" sz="1400" b="1" baseline="0" dirty="0" smtClean="0">
                          <a:latin typeface="Museo Sans 300" panose="02000000000000000000" pitchFamily="50" charset="0"/>
                        </a:rPr>
                        <a:t> la motivación, convivencia y comportamiento ético </a:t>
                      </a:r>
                      <a:endParaRPr lang="es-ES" sz="1400" b="1" dirty="0" smtClean="0"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202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26278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Mejorar el ambiente de trabajo que permita la participación proactiva del personal</a:t>
                      </a:r>
                      <a:endParaRPr lang="es-SV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Seguimiento a plan</a:t>
                      </a:r>
                      <a:r>
                        <a:rPr lang="es-SV" sz="1100" u="none" strike="noStrike" baseline="0" dirty="0" smtClean="0">
                          <a:effectLst/>
                          <a:latin typeface="Museo Sans 300" panose="02000000000000000000" pitchFamily="50" charset="0"/>
                        </a:rPr>
                        <a:t> por </a:t>
                      </a: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 Evaluación</a:t>
                      </a:r>
                      <a:r>
                        <a:rPr lang="es-SV" sz="1100" u="none" strike="noStrike" baseline="0" dirty="0" smtClean="0">
                          <a:effectLst/>
                          <a:latin typeface="Museo Sans 300" panose="02000000000000000000" pitchFamily="50" charset="0"/>
                        </a:rPr>
                        <a:t> de Clima Organizacional – nota mínima del 80%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- Diciembre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426278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Diciembre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7412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Difundir </a:t>
                      </a:r>
                      <a:r>
                        <a:rPr lang="es-SV" sz="1100" u="none" strike="noStrike" dirty="0">
                          <a:effectLst/>
                          <a:latin typeface="Museo Sans 300" panose="02000000000000000000" pitchFamily="50" charset="0"/>
                        </a:rPr>
                        <a:t>la Ley de Ética Gubernamental y su </a:t>
                      </a: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Reglamento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Capacitación  8 horas impartida al  personal</a:t>
                      </a:r>
                      <a:endParaRPr lang="es-SV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Julio – Octubre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81220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Difundir la Ley de Acceso a la Información Pública y su Reglamento</a:t>
                      </a:r>
                      <a:endParaRPr lang="es-SV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Una</a:t>
                      </a:r>
                      <a:r>
                        <a:rPr lang="es-SV" sz="1100" u="none" strike="noStrike" baseline="0" dirty="0" smtClean="0">
                          <a:effectLst/>
                          <a:latin typeface="Museo Sans 300" panose="02000000000000000000" pitchFamily="50" charset="0"/>
                        </a:rPr>
                        <a:t> c</a:t>
                      </a: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apacitación de la ley impartida al personal</a:t>
                      </a:r>
                      <a:endParaRPr lang="es-SV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Junio - Octubre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50056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Difundir la Ley Integral para una vida libre de violencia para las mujeres</a:t>
                      </a:r>
                      <a:endParaRPr lang="es-SV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Plan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trabajo  elaborado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Enero - Febrero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482383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Ejecución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del plan de trabajo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Marzo -</a:t>
                      </a:r>
                      <a:r>
                        <a:rPr lang="es-SV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 Diciembre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97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2 Rectángulo"/>
          <p:cNvSpPr/>
          <p:nvPr/>
        </p:nvSpPr>
        <p:spPr>
          <a:xfrm>
            <a:off x="0" y="484020"/>
            <a:ext cx="9144000" cy="5252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tx1"/>
                </a:solidFill>
                <a:latin typeface="Bembo Std" panose="02020605060306020A03" pitchFamily="18" charset="0"/>
              </a:rPr>
              <a:t>VISIÓN, MISIÓN Y VALORES</a:t>
            </a:r>
            <a:endParaRPr lang="es-SV" sz="2000" b="1" dirty="0">
              <a:solidFill>
                <a:schemeClr val="tx1"/>
              </a:solidFill>
              <a:latin typeface="Bembo Std" panose="02020605060306020A03" pitchFamily="18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79086" y="2166744"/>
            <a:ext cx="1511553" cy="52322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es-ES" altLang="es-SV" sz="1600" b="1" dirty="0" smtClean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Misión:</a:t>
            </a:r>
            <a:endParaRPr lang="es-ES" altLang="es-SV" sz="16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6" name="2 Rectángulo"/>
          <p:cNvSpPr>
            <a:spLocks noChangeArrowheads="1"/>
          </p:cNvSpPr>
          <p:nvPr/>
        </p:nvSpPr>
        <p:spPr bwMode="auto">
          <a:xfrm>
            <a:off x="2183886" y="2166744"/>
            <a:ext cx="6273894" cy="523220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r>
              <a:rPr lang="es-ES" sz="1400" dirty="0">
                <a:latin typeface="Museo Sans 300" panose="02000000000000000000" pitchFamily="50" charset="0"/>
              </a:rPr>
              <a:t>Ser un instrumento del Estado para generar inversiones en diferentes actividades industriales que contribuyan al desarrollo del país.</a:t>
            </a:r>
          </a:p>
        </p:txBody>
      </p:sp>
      <p:sp>
        <p:nvSpPr>
          <p:cNvPr id="7" name="15 Rectángulo"/>
          <p:cNvSpPr>
            <a:spLocks noChangeArrowheads="1"/>
          </p:cNvSpPr>
          <p:nvPr/>
        </p:nvSpPr>
        <p:spPr bwMode="auto">
          <a:xfrm>
            <a:off x="2183887" y="1177081"/>
            <a:ext cx="6273894" cy="738664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s-ES" sz="1400" dirty="0">
                <a:solidFill>
                  <a:schemeClr val="dk1"/>
                </a:solidFill>
                <a:latin typeface="Museo Sans 300" panose="02000000000000000000" pitchFamily="50" charset="0"/>
              </a:rPr>
              <a:t>Ser el referente de inversiones estatales y público privadas rentables, sostenibles y transparentes que generen desarrollo económico y social, en armonía con el medio ambiente. </a:t>
            </a:r>
            <a:endParaRPr lang="es-SV" sz="1400" dirty="0">
              <a:solidFill>
                <a:schemeClr val="dk1"/>
              </a:solidFill>
              <a:latin typeface="Museo Sans 300" panose="02000000000000000000" pitchFamily="50" charset="0"/>
            </a:endParaRPr>
          </a:p>
        </p:txBody>
      </p:sp>
      <p:graphicFrame>
        <p:nvGraphicFramePr>
          <p:cNvPr id="8" name="4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174992"/>
              </p:ext>
            </p:extLst>
          </p:nvPr>
        </p:nvGraphicFramePr>
        <p:xfrm>
          <a:off x="630350" y="2768434"/>
          <a:ext cx="8240934" cy="354375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92591"/>
                <a:gridCol w="6448343"/>
              </a:tblGrid>
              <a:tr h="39738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800" dirty="0" smtClean="0">
                          <a:latin typeface="Museo Sans 300" panose="02000000000000000000" pitchFamily="50" charset="0"/>
                        </a:rPr>
                        <a:t>VALORES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5879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Trabajo en Equipo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Realizar actividades en forma conjunta, eficiente y con el compromiso de alcanzar un fin común.</a:t>
                      </a:r>
                      <a:endParaRPr lang="es-SV" sz="1500" dirty="0"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73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Eficiencia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Optimización</a:t>
                      </a:r>
                      <a:r>
                        <a:rPr lang="es-ES" sz="1500" kern="1200" baseline="0" dirty="0" smtClean="0">
                          <a:latin typeface="Museo Sans 300" panose="02000000000000000000" pitchFamily="50" charset="0"/>
                        </a:rPr>
                        <a:t> de tiempo y recursos para una mayor productividad.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5879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Transparencia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Facilitar el acceso a la información a todas las partes interesadas que demuestren legitimo interés en materia de inversiones.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879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Confianza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Certeza que la Corporación actúa con honradez y sinceridad en el desarrollo de sus actividades.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5879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Innovación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Capacidad de aportar soluciones proactivas para el alcance de los objetivos de la Corporación.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3973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Integridad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Obrar con rectitud y probidad.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672333" y="1171645"/>
            <a:ext cx="1511553" cy="744099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altLang="es-SV" sz="1600" b="1" dirty="0" smtClean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Visión:</a:t>
            </a:r>
            <a:endParaRPr lang="es-ES" altLang="es-SV" sz="16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00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39947" y="624711"/>
            <a:ext cx="8229600" cy="700147"/>
          </a:xfrm>
        </p:spPr>
        <p:txBody>
          <a:bodyPr>
            <a:normAutofit/>
          </a:bodyPr>
          <a:lstStyle/>
          <a:p>
            <a:r>
              <a:rPr lang="es-ES" altLang="es-SV" sz="2000" b="1" dirty="0">
                <a:latin typeface="Bembo Std" panose="02020605060306020A03" pitchFamily="18" charset="0"/>
              </a:rPr>
              <a:t>PERSPECTIVAS</a:t>
            </a:r>
            <a:endParaRPr lang="es-SV" sz="2000" dirty="0">
              <a:latin typeface="Bembo Std" panose="02020605060306020A03" pitchFamily="18" charset="0"/>
            </a:endParaRPr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0702351"/>
              </p:ext>
            </p:extLst>
          </p:nvPr>
        </p:nvGraphicFramePr>
        <p:xfrm>
          <a:off x="354649" y="1442281"/>
          <a:ext cx="8400197" cy="4054661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51308"/>
                <a:gridCol w="5648889"/>
              </a:tblGrid>
              <a:tr h="495780">
                <a:tc>
                  <a:txBody>
                    <a:bodyPr/>
                    <a:lstStyle/>
                    <a:p>
                      <a:pPr algn="ctr"/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PERSPECTIVAS</a:t>
                      </a:r>
                      <a:endParaRPr lang="es-ES" sz="1500" b="1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OBJETIVOS ESTRATÉGICOS</a:t>
                      </a:r>
                      <a:endParaRPr lang="es-ES" sz="1500" b="1" dirty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671458">
                <a:tc>
                  <a:txBody>
                    <a:bodyPr/>
                    <a:lstStyle/>
                    <a:p>
                      <a:pPr lvl="0" algn="ctr"/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Financiera</a:t>
                      </a:r>
                      <a:endParaRPr lang="es-ES" sz="1500" b="1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500" baseline="0" dirty="0" smtClean="0">
                          <a:latin typeface="Museo Sans 300" panose="02000000000000000000" pitchFamily="50" charset="0"/>
                        </a:rPr>
                        <a:t>F1. Crecer en flujos de efectivo, rentabilidad y patrimonio.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500" baseline="0" dirty="0" smtClean="0">
                          <a:latin typeface="Museo Sans 300" panose="02000000000000000000" pitchFamily="50" charset="0"/>
                        </a:rPr>
                        <a:t>F2. Saneamiento  y fortalecimiento patrimonial.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45263">
                <a:tc>
                  <a:txBody>
                    <a:bodyPr/>
                    <a:lstStyle/>
                    <a:p>
                      <a:pPr algn="ctr"/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Inversionistas y Clientes</a:t>
                      </a:r>
                      <a:endParaRPr lang="es-ES" sz="1500" b="1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aseline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I1. Diversificación de cartera de inversiones.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aseline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I2. Brindar excelente servicio a inversionistas y clientes.</a:t>
                      </a:r>
                      <a:r>
                        <a:rPr lang="es-ES" sz="150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960143">
                <a:tc>
                  <a:txBody>
                    <a:bodyPr/>
                    <a:lstStyle/>
                    <a:p>
                      <a:pPr algn="ctr"/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Procesos y Tecnología</a:t>
                      </a:r>
                      <a:endParaRPr lang="es-ES" sz="1500" b="1" dirty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P1. Actualizar la legislación y normativa operativa de la Corporación.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latin typeface="Museo Sans 300" panose="02000000000000000000" pitchFamily="50" charset="0"/>
                        </a:rPr>
                        <a:t>P2.</a:t>
                      </a:r>
                      <a:r>
                        <a:rPr lang="es-MX" sz="1600" dirty="0" smtClean="0">
                          <a:latin typeface="Museo Sans 300" panose="02000000000000000000" pitchFamily="50" charset="0"/>
                        </a:rPr>
                        <a:t> </a:t>
                      </a:r>
                      <a:r>
                        <a:rPr lang="es-ES" sz="1600" dirty="0" smtClean="0">
                          <a:latin typeface="Museo Sans 300" panose="02000000000000000000" pitchFamily="50" charset="0"/>
                        </a:rPr>
                        <a:t>Aplicación de tecnología de la información enfocada a la mejora de procesos.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50696">
                <a:tc>
                  <a:txBody>
                    <a:bodyPr/>
                    <a:lstStyle/>
                    <a:p>
                      <a:pPr algn="ctr"/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Aprendizaje y Crecimiento</a:t>
                      </a:r>
                      <a:endParaRPr lang="es-ES" sz="1500" b="1" dirty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A1. Desarrollo de habilidades y competencias del personal</a:t>
                      </a:r>
                      <a:r>
                        <a:rPr lang="es-ES" sz="1500" baseline="0" dirty="0" smtClean="0">
                          <a:latin typeface="Museo Sans 300" panose="02000000000000000000" pitchFamily="50" charset="0"/>
                        </a:rPr>
                        <a:t> de la Corporación.</a:t>
                      </a:r>
                      <a:endParaRPr lang="es-ES" sz="1500" dirty="0" smtClean="0">
                        <a:latin typeface="Museo Sans 300" panose="02000000000000000000" pitchFamily="50" charset="0"/>
                      </a:endParaRPr>
                    </a:p>
                    <a:p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A2. Fomentar</a:t>
                      </a:r>
                      <a:r>
                        <a:rPr lang="es-ES" sz="1500" baseline="0" dirty="0" smtClean="0">
                          <a:latin typeface="Museo Sans 300" panose="02000000000000000000" pitchFamily="50" charset="0"/>
                        </a:rPr>
                        <a:t> la motivación, convivencia y comportamiento ético.</a:t>
                      </a:r>
                      <a:endParaRPr lang="es-ES" sz="1500" dirty="0" smtClean="0"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28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8 Rectángulo redondeado"/>
          <p:cNvSpPr/>
          <p:nvPr/>
        </p:nvSpPr>
        <p:spPr>
          <a:xfrm>
            <a:off x="463876" y="1224048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 smtClean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Financiera</a:t>
            </a:r>
            <a:endParaRPr lang="es-SV" sz="16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5" name="69 Rectángulo redondeado"/>
          <p:cNvSpPr/>
          <p:nvPr/>
        </p:nvSpPr>
        <p:spPr>
          <a:xfrm>
            <a:off x="477524" y="2605903"/>
            <a:ext cx="1140828" cy="133640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Inversionistas y Clientes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6" name="70 Rectángulo redondeado"/>
          <p:cNvSpPr/>
          <p:nvPr/>
        </p:nvSpPr>
        <p:spPr>
          <a:xfrm>
            <a:off x="485553" y="4008230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Procesos y Tecnología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7" name="71 Rectángulo redondeado"/>
          <p:cNvSpPr/>
          <p:nvPr/>
        </p:nvSpPr>
        <p:spPr>
          <a:xfrm>
            <a:off x="485553" y="5387443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Aprendizaje y Crecimiento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5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8" name="5 Marcador de número de diapositiva"/>
          <p:cNvSpPr>
            <a:spLocks noGrp="1"/>
          </p:cNvSpPr>
          <p:nvPr/>
        </p:nvSpPr>
        <p:spPr bwMode="auto">
          <a:xfrm>
            <a:off x="3807784" y="6494662"/>
            <a:ext cx="152843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8FCB4E5-9C09-476D-909F-DABCB8A427BC}" type="slidenum">
              <a:rPr lang="es-ES" smtClean="0">
                <a:solidFill>
                  <a:schemeClr val="tx1"/>
                </a:solidFill>
                <a:latin typeface="Museo Sans 300" panose="02000000000000000000" pitchFamily="50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r>
              <a:rPr lang="es-ES" dirty="0" smtClean="0">
                <a:solidFill>
                  <a:schemeClr val="tx1"/>
                </a:solidFill>
                <a:latin typeface="Museo Sans 300" panose="02000000000000000000" pitchFamily="50" charset="0"/>
              </a:rPr>
              <a:t> de 15</a:t>
            </a:r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647564" y="226270"/>
            <a:ext cx="784887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2000" b="1" dirty="0" smtClean="0">
                <a:latin typeface="Museo Sans 300" panose="02000000000000000000" pitchFamily="50" charset="0"/>
              </a:rPr>
              <a:t>MAPA ESTRATÉGICO</a:t>
            </a:r>
            <a:endParaRPr lang="es-SV" sz="2000" b="1" dirty="0">
              <a:latin typeface="Museo Sans 300" panose="02000000000000000000" pitchFamily="50" charset="0"/>
            </a:endParaRPr>
          </a:p>
        </p:txBody>
      </p:sp>
      <p:sp>
        <p:nvSpPr>
          <p:cNvPr id="10" name="6 Rectángulo"/>
          <p:cNvSpPr/>
          <p:nvPr/>
        </p:nvSpPr>
        <p:spPr>
          <a:xfrm>
            <a:off x="1462605" y="1224048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11" name="8 Rectángulo"/>
          <p:cNvSpPr/>
          <p:nvPr/>
        </p:nvSpPr>
        <p:spPr>
          <a:xfrm>
            <a:off x="1476253" y="2602532"/>
            <a:ext cx="7398809" cy="1336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12" name="10 Rectángulo"/>
          <p:cNvSpPr/>
          <p:nvPr/>
        </p:nvSpPr>
        <p:spPr>
          <a:xfrm>
            <a:off x="1476253" y="4005064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1476253" y="5384520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23" name="14 Rectángulo redondeado"/>
          <p:cNvSpPr/>
          <p:nvPr/>
        </p:nvSpPr>
        <p:spPr>
          <a:xfrm>
            <a:off x="2481456" y="1375217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F1.</a:t>
            </a:r>
            <a:r>
              <a:rPr lang="es-MX" sz="1400" dirty="0" smtClean="0">
                <a:latin typeface="Museo Sans 300" panose="02000000000000000000" pitchFamily="50" charset="0"/>
              </a:rPr>
              <a:t> Crecer en flujos de efectivo, rentabilidad y  patrimonio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24" name="16 Rectángulo redondeado"/>
          <p:cNvSpPr/>
          <p:nvPr/>
        </p:nvSpPr>
        <p:spPr>
          <a:xfrm>
            <a:off x="5278833" y="1374829"/>
            <a:ext cx="2226073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F2.</a:t>
            </a:r>
            <a:r>
              <a:rPr lang="es-MX" sz="1400" dirty="0" smtClean="0">
                <a:latin typeface="Museo Sans 300" panose="02000000000000000000" pitchFamily="50" charset="0"/>
              </a:rPr>
              <a:t> Saneamiento y fortalecimiento patrimonial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25" name="17 Rectángulo redondeado"/>
          <p:cNvSpPr/>
          <p:nvPr/>
        </p:nvSpPr>
        <p:spPr>
          <a:xfrm>
            <a:off x="2480409" y="2770665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5A33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I1.</a:t>
            </a:r>
            <a:r>
              <a:rPr lang="es-MX" sz="1400" dirty="0" smtClean="0">
                <a:latin typeface="Museo Sans 300" panose="02000000000000000000" pitchFamily="50" charset="0"/>
              </a:rPr>
              <a:t> Diversificación de cartera de inversiones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26" name="18 Rectángulo redondeado"/>
          <p:cNvSpPr/>
          <p:nvPr/>
        </p:nvSpPr>
        <p:spPr>
          <a:xfrm>
            <a:off x="5335886" y="2771049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I2.</a:t>
            </a:r>
            <a:r>
              <a:rPr lang="es-MX" sz="1400" dirty="0" smtClean="0">
                <a:latin typeface="Museo Sans 300" panose="02000000000000000000" pitchFamily="50" charset="0"/>
              </a:rPr>
              <a:t> Brindar excelente servicio a inversionistas y clientes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27" name="24 Rectángulo redondeado"/>
          <p:cNvSpPr/>
          <p:nvPr/>
        </p:nvSpPr>
        <p:spPr>
          <a:xfrm>
            <a:off x="5277606" y="5563192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latin typeface="Museo Sans 300" panose="02000000000000000000" pitchFamily="50" charset="0"/>
              </a:rPr>
              <a:t>A2.</a:t>
            </a:r>
            <a:r>
              <a:rPr lang="es-MX" sz="1300" dirty="0" smtClean="0">
                <a:latin typeface="Museo Sans 300" panose="02000000000000000000" pitchFamily="50" charset="0"/>
              </a:rPr>
              <a:t> Fomentar la motivación, convivencia y comportamiento ético.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sp>
        <p:nvSpPr>
          <p:cNvPr id="28" name="21 Rectángulo redondeado"/>
          <p:cNvSpPr/>
          <p:nvPr/>
        </p:nvSpPr>
        <p:spPr>
          <a:xfrm>
            <a:off x="5326961" y="4210053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MX" sz="1300" b="1" dirty="0" smtClean="0">
                <a:latin typeface="Museo Sans 300" panose="02000000000000000000" pitchFamily="50" charset="0"/>
              </a:rPr>
              <a:t>P2.</a:t>
            </a:r>
            <a:r>
              <a:rPr lang="es-MX" sz="1300" dirty="0" smtClean="0">
                <a:latin typeface="Museo Sans 300" panose="02000000000000000000" pitchFamily="50" charset="0"/>
              </a:rPr>
              <a:t> </a:t>
            </a:r>
            <a:r>
              <a:rPr lang="es-ES" sz="1300" dirty="0">
                <a:latin typeface="Museo Sans 300" panose="02000000000000000000" pitchFamily="50" charset="0"/>
              </a:rPr>
              <a:t>Aplicación de tecnología de la </a:t>
            </a:r>
            <a:r>
              <a:rPr lang="es-ES" sz="1300" dirty="0" smtClean="0">
                <a:latin typeface="Museo Sans 300" panose="02000000000000000000" pitchFamily="50" charset="0"/>
              </a:rPr>
              <a:t>información </a:t>
            </a:r>
            <a:r>
              <a:rPr lang="es-ES" sz="1300" dirty="0">
                <a:latin typeface="Museo Sans 300" panose="02000000000000000000" pitchFamily="50" charset="0"/>
              </a:rPr>
              <a:t>enfocada a la mejora de procesos.</a:t>
            </a:r>
          </a:p>
        </p:txBody>
      </p:sp>
      <p:sp>
        <p:nvSpPr>
          <p:cNvPr id="30" name="23 Rectángulo redondeado"/>
          <p:cNvSpPr/>
          <p:nvPr/>
        </p:nvSpPr>
        <p:spPr>
          <a:xfrm>
            <a:off x="2458706" y="5562808"/>
            <a:ext cx="2359820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latin typeface="Museo Sans 300" panose="02000000000000000000" pitchFamily="50" charset="0"/>
              </a:rPr>
              <a:t>A1.</a:t>
            </a:r>
            <a:r>
              <a:rPr lang="es-MX" sz="1300" dirty="0" smtClean="0">
                <a:latin typeface="Museo Sans 300" panose="02000000000000000000" pitchFamily="50" charset="0"/>
              </a:rPr>
              <a:t> Desarrollo de habilidades y competencias del personal de la Corporación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cxnSp>
        <p:nvCxnSpPr>
          <p:cNvPr id="32" name="37 Conector curvado"/>
          <p:cNvCxnSpPr/>
          <p:nvPr/>
        </p:nvCxnSpPr>
        <p:spPr>
          <a:xfrm rot="16200000" flipV="1">
            <a:off x="6161610" y="3971482"/>
            <a:ext cx="459476" cy="1041"/>
          </a:xfrm>
          <a:prstGeom prst="curvedConnector3">
            <a:avLst>
              <a:gd name="adj1" fmla="val 50000"/>
            </a:avLst>
          </a:prstGeom>
          <a:ln w="28575">
            <a:solidFill>
              <a:schemeClr val="bg2">
                <a:lumMod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20 Rectángulo redondeado"/>
          <p:cNvSpPr/>
          <p:nvPr/>
        </p:nvSpPr>
        <p:spPr>
          <a:xfrm>
            <a:off x="2477122" y="4210441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P1.</a:t>
            </a:r>
            <a:r>
              <a:rPr lang="es-MX" sz="1400" dirty="0" smtClean="0">
                <a:latin typeface="Museo Sans 300" panose="02000000000000000000" pitchFamily="50" charset="0"/>
              </a:rPr>
              <a:t> Actualizar la legislación y normativa operativa de la Corporación 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cxnSp>
        <p:nvCxnSpPr>
          <p:cNvPr id="36" name="Conector angular 35"/>
          <p:cNvCxnSpPr/>
          <p:nvPr/>
        </p:nvCxnSpPr>
        <p:spPr>
          <a:xfrm rot="5400000" flipH="1" flipV="1">
            <a:off x="6192151" y="4462105"/>
            <a:ext cx="2625510" cy="58280"/>
          </a:xfrm>
          <a:prstGeom prst="bentConnector4">
            <a:avLst>
              <a:gd name="adj1" fmla="val 20183"/>
              <a:gd name="adj2" fmla="val 49224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angular 37"/>
          <p:cNvCxnSpPr>
            <a:endCxn id="28" idx="1"/>
          </p:cNvCxnSpPr>
          <p:nvPr/>
        </p:nvCxnSpPr>
        <p:spPr>
          <a:xfrm rot="5400000" flipH="1" flipV="1">
            <a:off x="4396366" y="5118612"/>
            <a:ext cx="1352754" cy="508435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angular 38"/>
          <p:cNvCxnSpPr/>
          <p:nvPr/>
        </p:nvCxnSpPr>
        <p:spPr>
          <a:xfrm rot="10800000">
            <a:off x="3603790" y="2347627"/>
            <a:ext cx="2807932" cy="423039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angular 39"/>
          <p:cNvCxnSpPr/>
          <p:nvPr/>
        </p:nvCxnSpPr>
        <p:spPr>
          <a:xfrm rot="5400000" flipH="1" flipV="1">
            <a:off x="4451205" y="4124872"/>
            <a:ext cx="2306942" cy="1572302"/>
          </a:xfrm>
          <a:prstGeom prst="bentConnector3">
            <a:avLst>
              <a:gd name="adj1" fmla="val 84439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angular 40"/>
          <p:cNvCxnSpPr/>
          <p:nvPr/>
        </p:nvCxnSpPr>
        <p:spPr>
          <a:xfrm rot="5400000" flipH="1" flipV="1">
            <a:off x="4282900" y="3652391"/>
            <a:ext cx="1407804" cy="680317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/>
          <p:cNvCxnSpPr>
            <a:endCxn id="25" idx="3"/>
          </p:cNvCxnSpPr>
          <p:nvPr/>
        </p:nvCxnSpPr>
        <p:spPr>
          <a:xfrm flipH="1">
            <a:off x="4649931" y="3257063"/>
            <a:ext cx="632060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/>
          <p:cNvCxnSpPr>
            <a:stCxn id="34" idx="0"/>
            <a:endCxn id="25" idx="2"/>
          </p:cNvCxnSpPr>
          <p:nvPr/>
        </p:nvCxnSpPr>
        <p:spPr>
          <a:xfrm flipV="1">
            <a:off x="3561883" y="3743462"/>
            <a:ext cx="3287" cy="4669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/>
          <p:cNvCxnSpPr>
            <a:stCxn id="25" idx="0"/>
            <a:endCxn id="23" idx="2"/>
          </p:cNvCxnSpPr>
          <p:nvPr/>
        </p:nvCxnSpPr>
        <p:spPr>
          <a:xfrm flipV="1">
            <a:off x="3565170" y="2348014"/>
            <a:ext cx="1047" cy="422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de flecha 44"/>
          <p:cNvCxnSpPr>
            <a:endCxn id="23" idx="3"/>
          </p:cNvCxnSpPr>
          <p:nvPr/>
        </p:nvCxnSpPr>
        <p:spPr>
          <a:xfrm flipH="1">
            <a:off x="4650978" y="1861227"/>
            <a:ext cx="626628" cy="3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774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8491" y="1216783"/>
            <a:ext cx="8229600" cy="737683"/>
          </a:xfrm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OPERATIVO ANUAL 2024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5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025737"/>
              </p:ext>
            </p:extLst>
          </p:nvPr>
        </p:nvGraphicFramePr>
        <p:xfrm>
          <a:off x="583861" y="2296951"/>
          <a:ext cx="8094230" cy="302251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96240"/>
                <a:gridCol w="2820611"/>
                <a:gridCol w="2277379"/>
              </a:tblGrid>
              <a:tr h="4046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2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baseline="0" dirty="0" smtClean="0">
                          <a:latin typeface="Museo Sans 300" panose="02000000000000000000" pitchFamily="50" charset="0"/>
                        </a:rPr>
                        <a:t>F1. Crecer en flujos de efectivo, rentabilidad y patrimonio</a:t>
                      </a:r>
                      <a:r>
                        <a:rPr lang="es-ES" sz="1200" b="1" baseline="0" dirty="0" smtClean="0">
                          <a:latin typeface="Museo Sans 300" panose="02000000000000000000" pitchFamily="50" charset="0"/>
                        </a:rPr>
                        <a:t>.</a:t>
                      </a:r>
                    </a:p>
                  </a:txBody>
                  <a:tcPr marL="7735" marR="7735" marT="773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4046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2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1403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Gestionar y desarrollar los servicios Logísticos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, M</a:t>
                      </a:r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arítimos y Portuarios Regionales.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Monitoreo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trimestral de profundidad del frente de atraque.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Enero-Diciembre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99912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Programa Anual de Mantenimiento Preventivo y Correctivo de Puerto CORSAIN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Informe trimestral de la ejecución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del Programa Anual de </a:t>
                      </a:r>
                      <a:r>
                        <a:rPr lang="es-SV" sz="110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Mtto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.</a:t>
                      </a:r>
                      <a:endParaRPr lang="es-SV" sz="1100" u="none" strike="sng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Enero-Diciembre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716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8491" y="1531564"/>
            <a:ext cx="8229600" cy="720430"/>
          </a:xfrm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OPERATIVO ANUAL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2024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4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61738"/>
              </p:ext>
            </p:extLst>
          </p:nvPr>
        </p:nvGraphicFramePr>
        <p:xfrm>
          <a:off x="448491" y="2721615"/>
          <a:ext cx="8294256" cy="23692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70283"/>
                <a:gridCol w="2890315"/>
                <a:gridCol w="2333658"/>
              </a:tblGrid>
              <a:tr h="454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baseline="0" dirty="0" smtClean="0">
                          <a:latin typeface="Museo Sans 300" panose="02000000000000000000" pitchFamily="50" charset="0"/>
                        </a:rPr>
                        <a:t>F1. Crecer en flujos de efectivo, rentabilidad y patrimonio.</a:t>
                      </a:r>
                    </a:p>
                  </a:txBody>
                  <a:tcPr marL="7735" marR="7735" marT="773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3603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14094"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Recibir embarcaciones en operaciones portuarias y en reparación naval </a:t>
                      </a:r>
                      <a:endParaRPr lang="es-SV" sz="1100" dirty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Embarcaciones reparadas: 8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-Diciembre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514094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Embarcaciones </a:t>
                      </a:r>
                      <a:r>
                        <a:rPr lang="es-SV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recibidas: 45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Enero - Diciembre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526528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Servicios de </a:t>
                      </a:r>
                      <a:r>
                        <a:rPr lang="es-SV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alquiler</a:t>
                      </a:r>
                      <a:r>
                        <a:rPr lang="es-SV" sz="11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de remolcador: 51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Enero - Diciembre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15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0873" y="957533"/>
            <a:ext cx="8229600" cy="603789"/>
          </a:xfrm>
          <a:noFill/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OPERATIVO ANUAL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2024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4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795462"/>
              </p:ext>
            </p:extLst>
          </p:nvPr>
        </p:nvGraphicFramePr>
        <p:xfrm>
          <a:off x="492609" y="2122528"/>
          <a:ext cx="7794141" cy="364962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8900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526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5149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570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200" b="1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F2. Saneamiento y fortalecimiento patrimonial</a:t>
                      </a:r>
                      <a:r>
                        <a:rPr lang="es-ES" sz="1200" b="1" dirty="0" smtClean="0">
                          <a:latin typeface="Museo Sans 300" panose="02000000000000000000" pitchFamily="50" charset="0"/>
                        </a:rPr>
                        <a:t>.</a:t>
                      </a:r>
                      <a:endParaRPr lang="es-ES" sz="1200" b="1" dirty="0"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76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ESTRATÉGICAS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47469"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100" u="none" strike="noStrike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100" u="none" strike="noStrike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100" u="none" strike="noStrike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100" u="none" strike="noStrike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Fortalecimiento patrimonial 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Regularizar propiedad e activo  Terreno Ex planta de Alcohol  El Carmen 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Enero- Diciembre</a:t>
                      </a:r>
                    </a:p>
                    <a:p>
                      <a:pPr marL="0" algn="ctr" defTabSz="914400" rtl="0" eaLnBrk="1" fontAlgn="ctr" latinLnBrk="0" hangingPunct="1"/>
                      <a:endParaRPr lang="es-ES" sz="1100" u="none" strike="noStrike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347469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Regularizar el Área de relleno en Puerto CORSAIN</a:t>
                      </a:r>
                      <a:endParaRPr lang="es-SV" sz="1100" u="none" strike="noStrike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Enero- Diciembre</a:t>
                      </a:r>
                    </a:p>
                    <a:p>
                      <a:pPr marL="0" algn="ctr" defTabSz="914400" rtl="0" eaLnBrk="1" fontAlgn="ctr" latinLnBrk="0" hangingPunct="1"/>
                      <a:endParaRPr lang="es-ES" sz="1100" u="none" strike="noStrike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59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8280" y="779602"/>
            <a:ext cx="8229600" cy="630834"/>
          </a:xfrm>
          <a:noFill/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OPERATIVO ANUAL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2024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5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248750"/>
              </p:ext>
            </p:extLst>
          </p:nvPr>
        </p:nvGraphicFramePr>
        <p:xfrm>
          <a:off x="804423" y="2133812"/>
          <a:ext cx="7925240" cy="361552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832179"/>
                <a:gridCol w="2750404"/>
                <a:gridCol w="2342657"/>
              </a:tblGrid>
              <a:tr h="371181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4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4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400" b="1" baseline="0" dirty="0" smtClean="0">
                          <a:latin typeface="Museo Sans 300" panose="02000000000000000000" pitchFamily="50" charset="0"/>
                        </a:rPr>
                        <a:t>I1. Diversificación de cartera de inversiones.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371181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68996">
                <a:tc row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Desarrollo</a:t>
                      </a:r>
                      <a:r>
                        <a:rPr lang="es-SV" sz="12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del Proyecto Reparación de Muelle</a:t>
                      </a:r>
                      <a:endParaRPr lang="es-SV" sz="12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Zonas de muelle reparadas</a:t>
                      </a:r>
                      <a:r>
                        <a:rPr lang="es-SV" sz="12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, Etapa final Tramo III y II Primera Etapa, reparado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(ejes del 26 al 21)</a:t>
                      </a:r>
                      <a:endParaRPr lang="es-SV" sz="12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Enero-Febrero</a:t>
                      </a:r>
                      <a:endParaRPr lang="es-SV" sz="12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</a:tr>
              <a:tr h="1307143"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Marzo-Abril</a:t>
                      </a:r>
                    </a:p>
                  </a:txBody>
                  <a:tcPr marL="7735" marR="7735" marT="7735" marB="0" anchor="ctr"/>
                </a:tc>
              </a:tr>
              <a:tr h="897026"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Mayo</a:t>
                      </a:r>
                      <a:r>
                        <a:rPr lang="es-SV" sz="12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-Noviembre</a:t>
                      </a:r>
                      <a:endParaRPr lang="es-SV" sz="1200" u="none" strike="noStrike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76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913650"/>
            <a:ext cx="8229600" cy="630834"/>
          </a:xfrm>
          <a:noFill/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OPERATIVO ANUAL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2024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5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390524"/>
              </p:ext>
            </p:extLst>
          </p:nvPr>
        </p:nvGraphicFramePr>
        <p:xfrm>
          <a:off x="805679" y="2240575"/>
          <a:ext cx="7766822" cy="304263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523391"/>
                <a:gridCol w="2875012"/>
                <a:gridCol w="2368419"/>
              </a:tblGrid>
              <a:tr h="397675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1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400" b="1" baseline="0" dirty="0" smtClean="0">
                          <a:latin typeface="Museo Sans 300" panose="02000000000000000000" pitchFamily="50" charset="0"/>
                        </a:rPr>
                        <a:t>I1. Diversificación de cartera de inversiones.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4195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191655">
                <a:tc>
                  <a:txBody>
                    <a:bodyPr/>
                    <a:lstStyle/>
                    <a:p>
                      <a:pPr algn="l"/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Desarrollo</a:t>
                      </a:r>
                      <a:r>
                        <a:rPr lang="es-SV" sz="12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del </a:t>
                      </a:r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Proyecto Ampliación de Varadero de Puerto CORSAIN</a:t>
                      </a:r>
                    </a:p>
                    <a:p>
                      <a:pPr algn="l"/>
                      <a:endParaRPr lang="es-SV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Plan de Financiamiento para el proyecto de ampliación de Varadero.</a:t>
                      </a:r>
                      <a:endParaRPr lang="es-SV" sz="12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Enero – Junio</a:t>
                      </a:r>
                    </a:p>
                  </a:txBody>
                  <a:tcPr anchor="ctr"/>
                </a:tc>
              </a:tr>
              <a:tr h="103374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Desarrollo del proyecto de Planta Fotovoltaica para autoconsumo de Puerto CORSAIN. </a:t>
                      </a:r>
                      <a:endParaRPr kumimoji="0" lang="es-ES" sz="1200" b="0" i="0" u="none" strike="sng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l"/>
                      <a:r>
                        <a:rPr lang="es-E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DSO aprobados por el Consejo Directivo.</a:t>
                      </a:r>
                      <a:endParaRPr lang="es-ES" sz="1200" b="0" i="0" u="none" strike="sngStrike" kern="1200" baseline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Marzo- Diciembre</a:t>
                      </a:r>
                    </a:p>
                    <a:p>
                      <a:pPr algn="l" rtl="0" fontAlgn="ctr"/>
                      <a:endParaRPr lang="es-SV" sz="12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96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6605</TotalTime>
  <Words>1015</Words>
  <Application>Microsoft Office PowerPoint</Application>
  <PresentationFormat>Presentación en pantalla (4:3)</PresentationFormat>
  <Paragraphs>197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Bembo Std</vt:lpstr>
      <vt:lpstr>Calibri</vt:lpstr>
      <vt:lpstr>Museo Sans 300</vt:lpstr>
      <vt:lpstr>Tema de Office</vt:lpstr>
      <vt:lpstr>Presentación de PowerPoint</vt:lpstr>
      <vt:lpstr>Presentación de PowerPoint</vt:lpstr>
      <vt:lpstr>PERSPECTIVAS</vt:lpstr>
      <vt:lpstr>Presentación de PowerPoint</vt:lpstr>
      <vt:lpstr>PLAN OPERATIVO ANUAL 2024</vt:lpstr>
      <vt:lpstr>PLAN OPERATIVO ANUAL 2024</vt:lpstr>
      <vt:lpstr>PLAN OPERATIVO ANUAL 2024</vt:lpstr>
      <vt:lpstr>PLAN OPERATIVO ANUAL 2024</vt:lpstr>
      <vt:lpstr>PLAN OPERATIVO ANUAL 2024</vt:lpstr>
      <vt:lpstr>PLAN OPERATIVO ANUAL 2024</vt:lpstr>
      <vt:lpstr>PLAN OPERATIVO ANUAL 2024</vt:lpstr>
      <vt:lpstr>PLAN OPERATIVO ANUAL 2024</vt:lpstr>
      <vt:lpstr>PLAN OPERATIVO ANUAL 2024</vt:lpstr>
      <vt:lpstr>PLAN OPERATIVO ANUAL 2024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Luz Marleny Arevalo</cp:lastModifiedBy>
  <cp:revision>162</cp:revision>
  <cp:lastPrinted>2023-01-13T14:33:18Z</cp:lastPrinted>
  <dcterms:created xsi:type="dcterms:W3CDTF">2019-07-03T14:56:03Z</dcterms:created>
  <dcterms:modified xsi:type="dcterms:W3CDTF">2024-04-08T18:20:45Z</dcterms:modified>
</cp:coreProperties>
</file>