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1" r:id="rId15"/>
    <p:sldId id="272" r:id="rId16"/>
    <p:sldId id="274" r:id="rId17"/>
    <p:sldId id="275" r:id="rId18"/>
    <p:sldId id="276" r:id="rId19"/>
    <p:sldId id="277" r:id="rId20"/>
    <p:sldId id="278" r:id="rId21"/>
    <p:sldId id="279" r:id="rId22"/>
    <p:sldId id="281" r:id="rId23"/>
    <p:sldId id="282" r:id="rId24"/>
    <p:sldId id="283" r:id="rId25"/>
    <p:sldId id="291" r:id="rId26"/>
    <p:sldId id="293" r:id="rId27"/>
    <p:sldId id="284" r:id="rId28"/>
    <p:sldId id="285" r:id="rId29"/>
    <p:sldId id="295" r:id="rId30"/>
    <p:sldId id="287" r:id="rId31"/>
    <p:sldId id="288" r:id="rId32"/>
    <p:sldId id="280" r:id="rId33"/>
    <p:sldId id="290" r:id="rId34"/>
    <p:sldId id="292" r:id="rId35"/>
  </p:sldIdLst>
  <p:sldSz cx="9144000" cy="6858000" type="screen4x3"/>
  <p:notesSz cx="6858000" cy="9144000"/>
  <p:defaultTextStyle>
    <a:defPPr>
      <a:defRPr lang="es-E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69" d="100"/>
          <a:sy n="69" d="100"/>
        </p:scale>
        <p:origin x="141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 para editar título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47B3D-4558-5443-A0A2-A01F0DDEF6D4}" type="datetimeFigureOut">
              <a:rPr lang="es-ES" smtClean="0"/>
              <a:t>19/07/2024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62EB4-B559-0A47-B651-57EB3F499D0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844456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47B3D-4558-5443-A0A2-A01F0DDEF6D4}" type="datetimeFigureOut">
              <a:rPr lang="es-ES" smtClean="0"/>
              <a:t>19/07/2024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62EB4-B559-0A47-B651-57EB3F499D0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76236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47B3D-4558-5443-A0A2-A01F0DDEF6D4}" type="datetimeFigureOut">
              <a:rPr lang="es-ES" smtClean="0"/>
              <a:t>19/07/2024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62EB4-B559-0A47-B651-57EB3F499D0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233268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47B3D-4558-5443-A0A2-A01F0DDEF6D4}" type="datetimeFigureOut">
              <a:rPr lang="es-ES" smtClean="0"/>
              <a:t>19/07/2024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62EB4-B559-0A47-B651-57EB3F499D0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45097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47B3D-4558-5443-A0A2-A01F0DDEF6D4}" type="datetimeFigureOut">
              <a:rPr lang="es-ES" smtClean="0"/>
              <a:t>19/07/2024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62EB4-B559-0A47-B651-57EB3F499D0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104042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47B3D-4558-5443-A0A2-A01F0DDEF6D4}" type="datetimeFigureOut">
              <a:rPr lang="es-ES" smtClean="0"/>
              <a:t>19/07/2024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62EB4-B559-0A47-B651-57EB3F499D0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470699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47B3D-4558-5443-A0A2-A01F0DDEF6D4}" type="datetimeFigureOut">
              <a:rPr lang="es-ES" smtClean="0"/>
              <a:t>19/07/2024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62EB4-B559-0A47-B651-57EB3F499D0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858810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 para editar título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47B3D-4558-5443-A0A2-A01F0DDEF6D4}" type="datetimeFigureOut">
              <a:rPr lang="es-ES" smtClean="0"/>
              <a:t>19/07/2024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62EB4-B559-0A47-B651-57EB3F499D0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982215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47B3D-4558-5443-A0A2-A01F0DDEF6D4}" type="datetimeFigureOut">
              <a:rPr lang="es-ES" smtClean="0"/>
              <a:t>19/07/2024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62EB4-B559-0A47-B651-57EB3F499D0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362670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47B3D-4558-5443-A0A2-A01F0DDEF6D4}" type="datetimeFigureOut">
              <a:rPr lang="es-ES" smtClean="0"/>
              <a:t>19/07/2024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62EB4-B559-0A47-B651-57EB3F499D0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071909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 para editar título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47B3D-4558-5443-A0A2-A01F0DDEF6D4}" type="datetimeFigureOut">
              <a:rPr lang="es-ES" smtClean="0"/>
              <a:t>19/07/2024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62EB4-B559-0A47-B651-57EB3F499D0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163118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947B3D-4558-5443-A0A2-A01F0DDEF6D4}" type="datetimeFigureOut">
              <a:rPr lang="es-ES" smtClean="0"/>
              <a:t>19/07/2024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62EB4-B559-0A47-B651-57EB3F499D0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868409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13264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3388659" y="1219018"/>
            <a:ext cx="2433917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SV" sz="2200" b="1" dirty="0" smtClean="0">
                <a:latin typeface="Bembo Std" panose="02020605060306020A03" pitchFamily="18" charset="0"/>
              </a:rPr>
              <a:t>PRESIDENCIA </a:t>
            </a:r>
            <a:endParaRPr lang="es-SV" sz="2200" b="1" dirty="0">
              <a:latin typeface="Bembo Std" panose="02020605060306020A03" pitchFamily="18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786659" y="2304401"/>
            <a:ext cx="7611035" cy="35548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Ejecutar las resoluciones de la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Asamblea </a:t>
            </a: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de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Gobernadores </a:t>
            </a: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y del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Consejo Directivo </a:t>
            </a: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así como la supervisión general y la coordinación de las actividades de la Corporación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es-SV" dirty="0">
              <a:latin typeface="Museo Sans 300" panose="02000000000000000000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Presidente: Lic. Gustavo Armando Arévalo Amaya.</a:t>
            </a:r>
          </a:p>
          <a:p>
            <a:pPr algn="just"/>
            <a:endParaRPr lang="es-SV" dirty="0" smtClean="0">
              <a:latin typeface="Museo Sans 300" panose="02000000000000000000" pitchFamily="50" charset="0"/>
            </a:endParaRPr>
          </a:p>
          <a:p>
            <a:pPr algn="just"/>
            <a:endParaRPr lang="es-SV" dirty="0">
              <a:latin typeface="Museo Sans 300" panose="02000000000000000000" pitchFamily="50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Hombres: 1</a:t>
            </a:r>
          </a:p>
          <a:p>
            <a:pPr algn="just">
              <a:lnSpc>
                <a:spcPct val="150000"/>
              </a:lnSpc>
            </a:pP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Mujeres</a:t>
            </a: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:   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1</a:t>
            </a: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Total de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funcionarios y empleados: 2</a:t>
            </a: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endParaRPr lang="es-SV" dirty="0">
              <a:latin typeface="Museo Sans 300" panose="020000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743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06866629"/>
              </p:ext>
            </p:extLst>
          </p:nvPr>
        </p:nvGraphicFramePr>
        <p:xfrm>
          <a:off x="3309312" y="1134105"/>
          <a:ext cx="2642309" cy="5486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642309"/>
              </a:tblGrid>
              <a:tr h="43617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SV" sz="2400" dirty="0" smtClean="0">
                          <a:solidFill>
                            <a:schemeClr val="tx1"/>
                          </a:solidFill>
                          <a:effectLst/>
                          <a:latin typeface="Bembo Std" panose="02020605060306020A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ASESORIA</a:t>
                      </a:r>
                      <a:endParaRPr lang="es-SV" sz="2400" dirty="0">
                        <a:solidFill>
                          <a:schemeClr val="tx1"/>
                        </a:solidFill>
                        <a:effectLst/>
                        <a:latin typeface="Bembo Std" panose="02020605060306020A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</a:tr>
            </a:tbl>
          </a:graphicData>
        </a:graphic>
      </p:graphicFrame>
      <p:sp>
        <p:nvSpPr>
          <p:cNvPr id="3" name="Rectángulo 2"/>
          <p:cNvSpPr/>
          <p:nvPr/>
        </p:nvSpPr>
        <p:spPr>
          <a:xfrm>
            <a:off x="894230" y="2349864"/>
            <a:ext cx="7678269" cy="27238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pc="-15" dirty="0">
                <a:latin typeface="Museo Sans 300" panose="02000000000000000000" pitchFamily="50" charset="0"/>
                <a:ea typeface="Calibri" panose="020F0502020204030204" pitchFamily="34" charset="0"/>
                <a:cs typeface="Arial" panose="020B0604020202020204" pitchFamily="34" charset="0"/>
              </a:rPr>
              <a:t>Asesorar a la  Presidencia, en temas </a:t>
            </a:r>
            <a:r>
              <a:rPr lang="es-SV" spc="-15" dirty="0" smtClean="0">
                <a:latin typeface="Museo Sans 300" panose="02000000000000000000" pitchFamily="50" charset="0"/>
                <a:ea typeface="Calibri" panose="020F0502020204030204" pitchFamily="34" charset="0"/>
                <a:cs typeface="Arial" panose="020B0604020202020204" pitchFamily="34" charset="0"/>
              </a:rPr>
              <a:t>estratégicos, </a:t>
            </a:r>
            <a:r>
              <a:rPr lang="es-SV" spc="-15" dirty="0">
                <a:latin typeface="Museo Sans 300" panose="02000000000000000000" pitchFamily="50" charset="0"/>
                <a:ea typeface="Calibri" panose="020F0502020204030204" pitchFamily="34" charset="0"/>
                <a:cs typeface="Arial" panose="020B0604020202020204" pitchFamily="34" charset="0"/>
              </a:rPr>
              <a:t>técnicos</a:t>
            </a:r>
            <a:r>
              <a:rPr lang="es-SV" spc="-15" dirty="0" smtClean="0">
                <a:latin typeface="Museo Sans 300" panose="02000000000000000000" pitchFamily="50" charset="0"/>
                <a:ea typeface="Calibri" panose="020F0502020204030204" pitchFamily="34" charset="0"/>
                <a:cs typeface="Arial" panose="020B0604020202020204" pitchFamily="34" charset="0"/>
              </a:rPr>
              <a:t>, jurídicos y legales </a:t>
            </a:r>
            <a:r>
              <a:rPr lang="es-SV" spc="-15" dirty="0">
                <a:latin typeface="Museo Sans 300" panose="02000000000000000000" pitchFamily="50" charset="0"/>
                <a:ea typeface="Calibri" panose="020F0502020204030204" pitchFamily="34" charset="0"/>
                <a:cs typeface="Arial" panose="020B0604020202020204" pitchFamily="34" charset="0"/>
              </a:rPr>
              <a:t>con la finalidad de cumplir con los objetivos estratégicos y metas propuestas por la Corporación</a:t>
            </a:r>
            <a:r>
              <a:rPr lang="es-SV" spc="-15" dirty="0" smtClean="0">
                <a:latin typeface="Museo Sans 300" panose="02000000000000000000" pitchFamily="50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endParaRPr lang="es-SV" spc="-15" dirty="0">
              <a:latin typeface="Museo Sans 300" panose="02000000000000000000" pitchFamily="50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/>
            <a:endParaRPr lang="es-SV" spc="-15" dirty="0" smtClean="0">
              <a:latin typeface="Museo Sans 300" panose="02000000000000000000" pitchFamily="50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Hombres:  1</a:t>
            </a: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Mujeres:    1</a:t>
            </a:r>
          </a:p>
          <a:p>
            <a:pPr algn="just">
              <a:lnSpc>
                <a:spcPct val="150000"/>
              </a:lnSpc>
            </a:pP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Total </a:t>
            </a: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de funcionarios: 2</a:t>
            </a:r>
          </a:p>
          <a:p>
            <a:pPr algn="just"/>
            <a:endParaRPr lang="es-SV" spc="-15" dirty="0" smtClean="0">
              <a:latin typeface="Museo Sans 300" panose="02000000000000000000" pitchFamily="50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6055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5960766"/>
              </p:ext>
            </p:extLst>
          </p:nvPr>
        </p:nvGraphicFramePr>
        <p:xfrm>
          <a:off x="2133600" y="1107487"/>
          <a:ext cx="5438274" cy="5029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438274"/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SV" sz="2200" b="1" kern="1200" dirty="0" smtClean="0">
                          <a:solidFill>
                            <a:schemeClr val="tx1"/>
                          </a:solidFill>
                          <a:effectLst/>
                          <a:latin typeface="Bembo Std" panose="02020605060306020A03" pitchFamily="18" charset="0"/>
                          <a:ea typeface="+mn-ea"/>
                          <a:cs typeface="+mn-cs"/>
                        </a:rPr>
                        <a:t>OFICIALIA DE CUMPLIMIENTO</a:t>
                      </a:r>
                      <a:endParaRPr lang="es-SV" sz="2200" dirty="0">
                        <a:solidFill>
                          <a:schemeClr val="tx1"/>
                        </a:solidFill>
                        <a:effectLst/>
                        <a:latin typeface="Bembo Std" panose="02020605060306020A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</a:tr>
            </a:tbl>
          </a:graphicData>
        </a:graphic>
      </p:graphicFrame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93658975"/>
              </p:ext>
            </p:extLst>
          </p:nvPr>
        </p:nvGraphicFramePr>
        <p:xfrm>
          <a:off x="757238" y="2508299"/>
          <a:ext cx="7539598" cy="30480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539598"/>
              </a:tblGrid>
              <a:tr h="947595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SV" sz="1800" b="0" dirty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</a:rPr>
                        <a:t>Planificar, dirigir y supervisar el proceso de control enfocado a la prevención del lavado de dinero y activos, así como del fraude interno y externo</a:t>
                      </a:r>
                      <a:r>
                        <a:rPr lang="es-SV" sz="1800" b="0" dirty="0" smtClean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</a:rPr>
                        <a:t>.</a:t>
                      </a: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SV" sz="1800" b="0" dirty="0" smtClean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</a:rPr>
                        <a:t>Asimismo, funge como Oficial de Cumplimiento de</a:t>
                      </a:r>
                      <a:r>
                        <a:rPr lang="es-SV" sz="1800" b="0" baseline="0" dirty="0" smtClean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</a:rPr>
                        <a:t> acuerdo al Art. 16 de la Ley de Compras Públicas.</a:t>
                      </a:r>
                      <a:endParaRPr lang="es-SV" sz="1800" b="0" dirty="0" smtClean="0">
                        <a:solidFill>
                          <a:schemeClr val="tx1"/>
                        </a:solidFill>
                        <a:effectLst/>
                        <a:latin typeface="Museo Sans 300" panose="02000000000000000000" pitchFamily="50" charset="0"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s-SV" sz="1800" b="0" dirty="0" smtClean="0">
                        <a:solidFill>
                          <a:schemeClr val="tx1"/>
                        </a:solidFill>
                        <a:effectLst/>
                        <a:latin typeface="Museo Sans 300" panose="02000000000000000000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SV" sz="1800" b="0" dirty="0" smtClean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Oficial de Cumplimiento:</a:t>
                      </a:r>
                      <a:r>
                        <a:rPr lang="es-SV" sz="1800" b="0" baseline="0" dirty="0" smtClean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s-SV" sz="1800" b="0" baseline="0" dirty="0" smtClean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Ing.</a:t>
                      </a:r>
                      <a:endParaRPr lang="es-ES" sz="1800" b="0" dirty="0" smtClean="0">
                        <a:solidFill>
                          <a:schemeClr val="tx1"/>
                        </a:solidFill>
                        <a:latin typeface="Museo Sans 300" panose="02000000000000000000" pitchFamily="50" charset="0"/>
                      </a:endParaRPr>
                    </a:p>
                    <a:p>
                      <a:pPr marL="0" indent="0" algn="just">
                        <a:lnSpc>
                          <a:spcPct val="150000"/>
                        </a:lnSpc>
                      </a:pPr>
                      <a:r>
                        <a:rPr lang="es-SV" b="0" dirty="0" smtClean="0">
                          <a:solidFill>
                            <a:schemeClr val="tx1"/>
                          </a:solidFill>
                          <a:latin typeface="Museo Sans 300" panose="02000000000000000000" pitchFamily="50" charset="0"/>
                          <a:ea typeface="Calibri" panose="020F0502020204030204" pitchFamily="34" charset="0"/>
                        </a:rPr>
                        <a:t>Hombres:  1</a:t>
                      </a:r>
                    </a:p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es-SV" b="0" dirty="0" smtClean="0">
                          <a:solidFill>
                            <a:schemeClr val="tx1"/>
                          </a:solidFill>
                          <a:latin typeface="Museo Sans 300" panose="02000000000000000000" pitchFamily="50" charset="0"/>
                          <a:ea typeface="Calibri" panose="020F0502020204030204" pitchFamily="34" charset="0"/>
                        </a:rPr>
                        <a:t>Total de funcionarios: 1</a:t>
                      </a: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s-SV" sz="2000" b="0" dirty="0">
                        <a:solidFill>
                          <a:schemeClr val="tx1"/>
                        </a:solidFill>
                        <a:effectLst/>
                        <a:latin typeface="Museo Sans 300" panose="02000000000000000000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0498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5700187"/>
              </p:ext>
            </p:extLst>
          </p:nvPr>
        </p:nvGraphicFramePr>
        <p:xfrm>
          <a:off x="1608930" y="756477"/>
          <a:ext cx="5849470" cy="9144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849470"/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SV" sz="2000" b="1" kern="1200" dirty="0" smtClean="0">
                          <a:solidFill>
                            <a:schemeClr val="tx1"/>
                          </a:solidFill>
                          <a:effectLst/>
                          <a:latin typeface="Bembo Std" panose="02020605060306020A03" pitchFamily="18" charset="0"/>
                          <a:ea typeface="+mn-ea"/>
                          <a:cs typeface="+mn-cs"/>
                        </a:rPr>
                        <a:t>UNIDAD DE TECNOLOGÍA DE LA INFORMACIÓN </a:t>
                      </a:r>
                      <a:endParaRPr lang="es-SV" sz="2000" dirty="0">
                        <a:solidFill>
                          <a:schemeClr val="tx1"/>
                        </a:solidFill>
                        <a:effectLst/>
                        <a:latin typeface="Bembo Std" panose="02020605060306020A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</a:tr>
            </a:tbl>
          </a:graphicData>
        </a:graphic>
      </p:graphicFrame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63945456"/>
              </p:ext>
            </p:extLst>
          </p:nvPr>
        </p:nvGraphicFramePr>
        <p:xfrm>
          <a:off x="657726" y="2040719"/>
          <a:ext cx="7908758" cy="37033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908758"/>
              </a:tblGrid>
              <a:tr h="947595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SV" sz="1800" b="0" kern="1200" dirty="0" smtClean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  <a:ea typeface="+mn-ea"/>
                          <a:cs typeface="+mn-cs"/>
                        </a:rPr>
                        <a:t>Administrar los recursos tecnológicos de la Corporación, controlar los entornos de trabajo en los equipos, servidores y revisar políticas de seguridad y planes de trabajo, a fin de  garantizar la disponibilidad, confiabilidad, seguridad y la privacidad de la información que se procesa en las diferentes áreas. Proponer y proveer soluciones o herramientas informáticas que faciliten la consecución de los objetivos institucionales.</a:t>
                      </a: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s-SV" sz="1800" b="0" kern="1200" dirty="0" smtClean="0">
                        <a:solidFill>
                          <a:schemeClr val="tx1"/>
                        </a:solidFill>
                        <a:effectLst/>
                        <a:latin typeface="Museo Sans 300" panose="02000000000000000000" pitchFamily="50" charset="0"/>
                        <a:ea typeface="+mn-ea"/>
                        <a:cs typeface="+mn-cs"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SV" sz="1800" b="0" kern="1200" dirty="0" smtClean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  <a:ea typeface="+mn-ea"/>
                          <a:cs typeface="+mn-cs"/>
                        </a:rPr>
                        <a:t>Jefe</a:t>
                      </a:r>
                      <a:r>
                        <a:rPr lang="es-SV" sz="1800" b="0" kern="1200" baseline="0" dirty="0" smtClean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  <a:ea typeface="+mn-ea"/>
                          <a:cs typeface="+mn-cs"/>
                        </a:rPr>
                        <a:t> de la Unidad</a:t>
                      </a:r>
                      <a:r>
                        <a:rPr lang="es-SV" sz="1800" b="0" kern="1200" dirty="0" smtClean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  <a:ea typeface="+mn-ea"/>
                          <a:cs typeface="+mn-cs"/>
                        </a:rPr>
                        <a:t> de Tecnología</a:t>
                      </a:r>
                      <a:r>
                        <a:rPr lang="es-SV" sz="1800" b="0" kern="1200" baseline="0" dirty="0" smtClean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  <a:ea typeface="+mn-ea"/>
                          <a:cs typeface="+mn-cs"/>
                        </a:rPr>
                        <a:t> de la Información : Ing. </a:t>
                      </a:r>
                      <a:endParaRPr lang="es-ES" sz="1800" b="0" dirty="0" smtClean="0">
                        <a:solidFill>
                          <a:schemeClr val="tx1"/>
                        </a:solidFill>
                        <a:latin typeface="Museo Sans 300" panose="02000000000000000000" pitchFamily="50" charset="0"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s-ES" sz="1800" b="0" dirty="0" smtClean="0">
                        <a:solidFill>
                          <a:schemeClr val="tx1"/>
                        </a:solidFill>
                        <a:latin typeface="Museo Sans 300" panose="02000000000000000000" pitchFamily="50" charset="0"/>
                        <a:ea typeface="Calibri" panose="020F0502020204030204" pitchFamily="34" charset="0"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SV" sz="1800" b="0" dirty="0" smtClean="0">
                          <a:solidFill>
                            <a:schemeClr val="tx1"/>
                          </a:solidFill>
                          <a:latin typeface="Museo Sans 300" panose="02000000000000000000" pitchFamily="50" charset="0"/>
                          <a:ea typeface="Calibri" panose="020F0502020204030204" pitchFamily="34" charset="0"/>
                        </a:rPr>
                        <a:t>Hombres:  5</a:t>
                      </a: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SV" sz="1800" b="0" dirty="0" smtClean="0">
                          <a:solidFill>
                            <a:schemeClr val="tx1"/>
                          </a:solidFill>
                          <a:latin typeface="Museo Sans 300" panose="02000000000000000000" pitchFamily="50" charset="0"/>
                          <a:ea typeface="Calibri" panose="020F0502020204030204" pitchFamily="34" charset="0"/>
                        </a:rPr>
                        <a:t>Mujeres:</a:t>
                      </a:r>
                      <a:r>
                        <a:rPr lang="es-SV" sz="1800" b="0" baseline="0" dirty="0" smtClean="0">
                          <a:solidFill>
                            <a:schemeClr val="tx1"/>
                          </a:solidFill>
                          <a:latin typeface="Museo Sans 300" panose="02000000000000000000" pitchFamily="50" charset="0"/>
                          <a:ea typeface="Calibri" panose="020F0502020204030204" pitchFamily="34" charset="0"/>
                        </a:rPr>
                        <a:t> 1</a:t>
                      </a:r>
                      <a:endParaRPr lang="es-SV" sz="1800" b="0" dirty="0" smtClean="0">
                        <a:solidFill>
                          <a:schemeClr val="tx1"/>
                        </a:solidFill>
                        <a:latin typeface="Museo Sans 300" panose="02000000000000000000" pitchFamily="50" charset="0"/>
                        <a:ea typeface="Calibri" panose="020F0502020204030204" pitchFamily="34" charset="0"/>
                      </a:endParaRPr>
                    </a:p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es-SV" sz="1800" b="0" dirty="0" smtClean="0">
                          <a:solidFill>
                            <a:schemeClr val="tx1"/>
                          </a:solidFill>
                          <a:latin typeface="Museo Sans 300" panose="02000000000000000000" pitchFamily="50" charset="0"/>
                          <a:ea typeface="Calibri" panose="020F0502020204030204" pitchFamily="34" charset="0"/>
                        </a:rPr>
                        <a:t>Total de funcionarios y empleados: 6</a:t>
                      </a: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s-SV" sz="1800" b="0" dirty="0">
                        <a:solidFill>
                          <a:schemeClr val="tx1"/>
                        </a:solidFill>
                        <a:effectLst/>
                        <a:latin typeface="Museo Sans 300" panose="02000000000000000000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46728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1477733" y="987556"/>
            <a:ext cx="631737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SV" sz="2400" b="1" dirty="0">
                <a:latin typeface="Bembo Std" panose="02020605060306020A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UNIDAD FINANCIERA </a:t>
            </a:r>
            <a:r>
              <a:rPr lang="es-SV" sz="2400" b="1" dirty="0" smtClean="0">
                <a:latin typeface="Bembo Std" panose="02020605060306020A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INSTITUCIONAL</a:t>
            </a:r>
            <a:endParaRPr lang="es-SV" sz="2400" dirty="0">
              <a:latin typeface="Bembo Std" panose="02020605060306020A03" pitchFamily="18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886091" y="1928357"/>
            <a:ext cx="7476564" cy="35548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Coordinar, integrar y supervisar las actividades y funciones que realizan las áreas de presupuesto, tesorería, contabilidad y costos, relacionadas con la gestión financiera institucional, velando por el cumplimiento de la normativa financiera, contable y técnica vigente aplicable a la Corporación. </a:t>
            </a:r>
          </a:p>
          <a:p>
            <a:pPr algn="just"/>
            <a:endParaRPr lang="es-SV" dirty="0">
              <a:latin typeface="Museo Sans 300" panose="02000000000000000000" pitchFamily="50" charset="0"/>
              <a:cs typeface="Times New Roman" panose="02020603050405020304" pitchFamily="18" charset="0"/>
            </a:endParaRPr>
          </a:p>
          <a:p>
            <a:pPr algn="just"/>
            <a:r>
              <a:rPr lang="es-SV" dirty="0" smtClean="0">
                <a:latin typeface="Museo Sans 300" panose="02000000000000000000" pitchFamily="50" charset="0"/>
                <a:cs typeface="Times New Roman" panose="02020603050405020304" pitchFamily="18" charset="0"/>
              </a:rPr>
              <a:t>Jefe de la Unidad Financiera Institucional: Lic. </a:t>
            </a:r>
            <a:endParaRPr lang="es-SV" dirty="0">
              <a:latin typeface="Museo Sans 300" panose="02000000000000000000" pitchFamily="50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Hombres: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3</a:t>
            </a: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Mujeres:   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4</a:t>
            </a: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Total </a:t>
            </a: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de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funcionarios y empleados: 7</a:t>
            </a: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endParaRPr lang="es-SV" dirty="0">
              <a:latin typeface="Museo Sans 300" panose="020000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2910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778043" y="1164523"/>
            <a:ext cx="753424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SV" sz="2400" b="1" dirty="0">
                <a:latin typeface="Bembo Std" panose="02020605060306020A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DEPARTAMENTO PROYECTOS E INVERSIONES</a:t>
            </a:r>
            <a:endParaRPr lang="es-SV" sz="2400" dirty="0">
              <a:latin typeface="Bembo Std" panose="02020605060306020A03" pitchFamily="18" charset="0"/>
            </a:endParaRPr>
          </a:p>
        </p:txBody>
      </p:sp>
      <p:sp>
        <p:nvSpPr>
          <p:cNvPr id="5" name="Rectángulo 4"/>
          <p:cNvSpPr/>
          <p:nvPr/>
        </p:nvSpPr>
        <p:spPr>
          <a:xfrm>
            <a:off x="632955" y="2176244"/>
            <a:ext cx="7879977" cy="32778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dirty="0">
                <a:solidFill>
                  <a:srgbClr val="000000"/>
                </a:solidFill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Lograr el desarrollo de nuevos proyectos de inversión, garantizando su viabilidad técnica y económica, así como</a:t>
            </a:r>
            <a:r>
              <a:rPr lang="es-SV" spc="-15" dirty="0">
                <a:solidFill>
                  <a:srgbClr val="000000"/>
                </a:solidFill>
                <a:latin typeface="Museo Sans 300" panose="02000000000000000000" pitchFamily="50" charset="0"/>
                <a:ea typeface="Calibri" panose="020F0502020204030204" pitchFamily="34" charset="0"/>
                <a:cs typeface="Arial" panose="020B0604020202020204" pitchFamily="34" charset="0"/>
              </a:rPr>
              <a:t> administrar la cartera de créditos de los diferentes ingenios y dar seguimiento a las inversiones de CORSAIN con el propósito de garantizar la recuperación de las mismas</a:t>
            </a:r>
            <a:r>
              <a:rPr lang="es-SV" spc="-15" dirty="0" smtClean="0">
                <a:solidFill>
                  <a:srgbClr val="000000"/>
                </a:solidFill>
                <a:latin typeface="Museo Sans 300" panose="02000000000000000000" pitchFamily="50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</a:p>
          <a:p>
            <a:pPr algn="just"/>
            <a:endParaRPr lang="es-SV" spc="-15" dirty="0">
              <a:solidFill>
                <a:srgbClr val="000000"/>
              </a:solidFill>
              <a:latin typeface="Museo Sans 300" panose="02000000000000000000" pitchFamily="50" charset="0"/>
              <a:cs typeface="Arial" panose="020B0604020202020204" pitchFamily="34" charset="0"/>
            </a:endParaRPr>
          </a:p>
          <a:p>
            <a:pPr algn="just"/>
            <a:r>
              <a:rPr lang="es-SV" spc="-15" dirty="0" smtClean="0">
                <a:solidFill>
                  <a:srgbClr val="000000"/>
                </a:solidFill>
                <a:latin typeface="Museo Sans 300" panose="02000000000000000000" pitchFamily="50" charset="0"/>
                <a:cs typeface="Arial" panose="020B0604020202020204" pitchFamily="34" charset="0"/>
              </a:rPr>
              <a:t>Coordinador del Departamento de Proyectos: </a:t>
            </a:r>
            <a:r>
              <a:rPr lang="es-SV" spc="-15" dirty="0" smtClean="0">
                <a:solidFill>
                  <a:srgbClr val="000000"/>
                </a:solidFill>
                <a:latin typeface="Museo Sans 300" panose="02000000000000000000" pitchFamily="50" charset="0"/>
                <a:cs typeface="Arial" panose="020B0604020202020204" pitchFamily="34" charset="0"/>
              </a:rPr>
              <a:t>Lic.</a:t>
            </a:r>
            <a:endParaRPr lang="es-SV" spc="-15" dirty="0" smtClean="0">
              <a:solidFill>
                <a:srgbClr val="000000"/>
              </a:solidFill>
              <a:latin typeface="Museo Sans 300" panose="02000000000000000000" pitchFamily="50" charset="0"/>
              <a:cs typeface="Arial" panose="020B0604020202020204" pitchFamily="34" charset="0"/>
            </a:endParaRPr>
          </a:p>
          <a:p>
            <a:pPr algn="just"/>
            <a:endParaRPr lang="es-SV" spc="-15" dirty="0">
              <a:solidFill>
                <a:srgbClr val="000000"/>
              </a:solidFill>
              <a:latin typeface="Museo Sans 300" panose="02000000000000000000" pitchFamily="50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/>
            <a:endParaRPr lang="es-SV" spc="-15" dirty="0" smtClean="0">
              <a:solidFill>
                <a:srgbClr val="000000"/>
              </a:solidFill>
              <a:latin typeface="Museo Sans 300" panose="02000000000000000000" pitchFamily="50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/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Hombres</a:t>
            </a: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: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1</a:t>
            </a: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Total </a:t>
            </a: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de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funcionarios y empleados: 1</a:t>
            </a: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endParaRPr lang="es-SV" dirty="0">
              <a:latin typeface="Museo Sans 300" panose="020000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6911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1277470" y="1089504"/>
            <a:ext cx="6938682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SV" sz="2200" b="1" dirty="0">
                <a:latin typeface="Bembo Std" panose="02020605060306020A03" pitchFamily="18" charset="0"/>
              </a:rPr>
              <a:t>UNIDAD DE ADQUISICIONES Y CONTRATACIONES INSTITUCIONAL</a:t>
            </a:r>
            <a:endParaRPr lang="es-SV" sz="2200" dirty="0">
              <a:latin typeface="Bembo Std" panose="02020605060306020A03" pitchFamily="18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771201" y="2349170"/>
            <a:ext cx="7664822" cy="41088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dirty="0">
                <a:latin typeface="Museo Sans 300" panose="02000000000000000000" pitchFamily="50" charset="0"/>
              </a:rPr>
              <a:t>Planificar, coordinar y ejecutar las actividades relacionadas a la gestión de procesos de adquisiciones y contrataciones de bienes, obras y servicios, en concordancia con la Ley </a:t>
            </a:r>
            <a:r>
              <a:rPr lang="es-SV" dirty="0" smtClean="0">
                <a:latin typeface="Museo Sans 300" panose="02000000000000000000" pitchFamily="50" charset="0"/>
              </a:rPr>
              <a:t>de Compras Públicas </a:t>
            </a:r>
            <a:r>
              <a:rPr lang="es-SV" dirty="0">
                <a:latin typeface="Museo Sans 300" panose="02000000000000000000" pitchFamily="50" charset="0"/>
              </a:rPr>
              <a:t>y otra normativa legal vigente, requeridos para el normal desarrollo de las operaciones de CORSAIN</a:t>
            </a:r>
            <a:r>
              <a:rPr lang="es-SV" dirty="0" smtClean="0">
                <a:latin typeface="Museo Sans 300" panose="02000000000000000000" pitchFamily="50" charset="0"/>
              </a:rPr>
              <a:t>.</a:t>
            </a:r>
          </a:p>
          <a:p>
            <a:pPr algn="just"/>
            <a:endParaRPr lang="es-SV" dirty="0">
              <a:latin typeface="Museo Sans 300" panose="02000000000000000000" pitchFamily="50" charset="0"/>
            </a:endParaRPr>
          </a:p>
          <a:p>
            <a:pPr algn="just"/>
            <a:r>
              <a:rPr lang="es-SV" dirty="0" smtClean="0">
                <a:latin typeface="Museo Sans 300" panose="02000000000000000000" pitchFamily="50" charset="0"/>
              </a:rPr>
              <a:t>Jefe de la UACI: </a:t>
            </a:r>
            <a:r>
              <a:rPr lang="es-ES" dirty="0" smtClean="0">
                <a:latin typeface="Museo Sans 300" panose="02000000000000000000" pitchFamily="50" charset="0"/>
              </a:rPr>
              <a:t>  </a:t>
            </a:r>
            <a:endParaRPr lang="es-ES" dirty="0" smtClean="0">
              <a:latin typeface="Museo Sans 300" panose="02000000000000000000" pitchFamily="50" charset="0"/>
            </a:endParaRPr>
          </a:p>
          <a:p>
            <a:pPr algn="just"/>
            <a:endParaRPr lang="es-ES" dirty="0">
              <a:latin typeface="Museo Sans 300" panose="02000000000000000000" pitchFamily="50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Hombres: 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1</a:t>
            </a: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Mujeres:   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1</a:t>
            </a: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Total </a:t>
            </a: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de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funcionarios y empleados: </a:t>
            </a: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2</a:t>
            </a:r>
          </a:p>
          <a:p>
            <a:pPr algn="just"/>
            <a:endParaRPr lang="es-ES" dirty="0">
              <a:latin typeface="Museo Sans 300" panose="02000000000000000000" pitchFamily="50" charset="0"/>
            </a:endParaRPr>
          </a:p>
          <a:p>
            <a:pPr algn="just"/>
            <a:endParaRPr lang="es-SV" dirty="0">
              <a:latin typeface="Museo Sans 300" panose="020000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1289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2121398" y="900301"/>
            <a:ext cx="4867038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SV" sz="2200" b="1" dirty="0">
                <a:latin typeface="Bembo Std" panose="02020605060306020A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UNIDAD DE COMUNICACIONES </a:t>
            </a:r>
            <a:endParaRPr lang="es-SV" sz="2200" dirty="0">
              <a:latin typeface="Bembo Std" panose="02020605060306020A03" pitchFamily="18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860613" y="1927793"/>
            <a:ext cx="7557246" cy="38318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_tradnl" spc="-15" dirty="0">
                <a:latin typeface="Museo Sans 300" panose="02000000000000000000" pitchFamily="50" charset="0"/>
                <a:ea typeface="Calibri" panose="020F0502020204030204" pitchFamily="34" charset="0"/>
                <a:cs typeface="Arial" panose="020B0604020202020204" pitchFamily="34" charset="0"/>
              </a:rPr>
              <a:t>Planificar y coordinar  la  comunicación interna y externa de la Corporación, con la finalidad de  mantener informados a la  Corporación y al público en general sobre acciones estratégicas y el quehacer institucional, incluyendo la gestión de la comunicación corporativa, las relaciones con los medios, la imagen y las relaciones internas, en aras de promover la transparencia de la gestión</a:t>
            </a:r>
            <a:r>
              <a:rPr lang="es-ES_tradnl" spc="-15" dirty="0" smtClean="0">
                <a:latin typeface="Museo Sans 300" panose="02000000000000000000" pitchFamily="50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</a:p>
          <a:p>
            <a:pPr algn="just"/>
            <a:endParaRPr lang="es-ES_tradnl" spc="-15" dirty="0">
              <a:latin typeface="Museo Sans 300" panose="02000000000000000000" pitchFamily="50" charset="0"/>
              <a:cs typeface="Arial" panose="020B0604020202020204" pitchFamily="34" charset="0"/>
            </a:endParaRPr>
          </a:p>
          <a:p>
            <a:pPr algn="just"/>
            <a:r>
              <a:rPr lang="es-ES_tradnl" spc="-15" dirty="0" smtClean="0">
                <a:latin typeface="Museo Sans 300" panose="02000000000000000000" pitchFamily="50" charset="0"/>
                <a:cs typeface="Arial" panose="020B0604020202020204" pitchFamily="34" charset="0"/>
              </a:rPr>
              <a:t>Jefe de la Unidad de Comunicaciones: Lic</a:t>
            </a:r>
            <a:r>
              <a:rPr lang="es-ES_tradnl" spc="-15" dirty="0" smtClean="0">
                <a:latin typeface="Museo Sans 300" panose="02000000000000000000" pitchFamily="50" charset="0"/>
                <a:cs typeface="Arial" panose="020B0604020202020204" pitchFamily="34" charset="0"/>
              </a:rPr>
              <a:t>.</a:t>
            </a:r>
            <a:endParaRPr lang="es-ES_tradnl" spc="-15" dirty="0" smtClean="0">
              <a:latin typeface="Museo Sans 300" panose="02000000000000000000" pitchFamily="50" charset="0"/>
              <a:cs typeface="Arial" panose="020B0604020202020204" pitchFamily="34" charset="0"/>
            </a:endParaRPr>
          </a:p>
          <a:p>
            <a:pPr algn="just"/>
            <a:endParaRPr lang="es-SV" dirty="0" smtClean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Hombres</a:t>
            </a: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: 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2</a:t>
            </a:r>
          </a:p>
          <a:p>
            <a:pPr algn="just"/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Total </a:t>
            </a: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de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funcionarios y empleados: 2</a:t>
            </a: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endParaRPr lang="es-SV" dirty="0">
              <a:latin typeface="Museo Sans 300" panose="020000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8769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1271806" y="1074151"/>
            <a:ext cx="5876365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SV" sz="2200" b="1" dirty="0">
                <a:latin typeface="Bembo Std" panose="02020605060306020A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UNIDAD DE ACCESO DE LA INFORMACIÓN PÚBLICA</a:t>
            </a:r>
            <a:endParaRPr lang="es-SV" sz="2200" dirty="0">
              <a:latin typeface="Bembo Std" panose="02020605060306020A03" pitchFamily="18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671513" y="2165810"/>
            <a:ext cx="7772400" cy="30008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Servir de enlace entre la Corporación y la ciudadanía a fin de dar a conocer de manera transparente el quehacer de la Institución, cumpliendo los contenidos especificados en la Ley de Acceso a la Información Pública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es-SV" dirty="0">
              <a:latin typeface="Museo Sans 300" panose="02000000000000000000" pitchFamily="50" charset="0"/>
              <a:cs typeface="Times New Roman" panose="02020603050405020304" pitchFamily="18" charset="0"/>
            </a:endParaRPr>
          </a:p>
          <a:p>
            <a:pPr algn="just"/>
            <a:r>
              <a:rPr lang="es-SV" dirty="0" smtClean="0">
                <a:latin typeface="Museo Sans 300" panose="02000000000000000000" pitchFamily="50" charset="0"/>
                <a:cs typeface="Times New Roman" panose="02020603050405020304" pitchFamily="18" charset="0"/>
              </a:rPr>
              <a:t>Oficial de Información: Lic. Adyni Arleht Pocasangre Crespin</a:t>
            </a:r>
            <a:endParaRPr lang="es-ES" dirty="0" smtClean="0">
              <a:latin typeface="Museo Sans 300" panose="02000000000000000000" pitchFamily="50" charset="0"/>
            </a:endParaRPr>
          </a:p>
          <a:p>
            <a:pPr algn="just"/>
            <a:endParaRPr lang="es-SV" dirty="0" smtClean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Mujeres</a:t>
            </a: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:    1</a:t>
            </a:r>
          </a:p>
          <a:p>
            <a:pPr algn="just">
              <a:lnSpc>
                <a:spcPct val="150000"/>
              </a:lnSpc>
            </a:pP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Total </a:t>
            </a: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de funcionarios: 1</a:t>
            </a:r>
          </a:p>
          <a:p>
            <a:pPr algn="just"/>
            <a:endParaRPr lang="es-SV" dirty="0">
              <a:latin typeface="Museo Sans 300" panose="020000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4451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2923359" y="932857"/>
            <a:ext cx="355020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SV" sz="2400" b="1" dirty="0">
                <a:latin typeface="Bembo Std" panose="02020605060306020A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UNIDAD DE RIESGOS</a:t>
            </a:r>
            <a:endParaRPr lang="es-SV" sz="2400" dirty="0">
              <a:latin typeface="Bembo Std" panose="02020605060306020A03" pitchFamily="18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832430" y="1921912"/>
            <a:ext cx="7732059" cy="35548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dirty="0">
                <a:solidFill>
                  <a:srgbClr val="000000"/>
                </a:solidFill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Identificar y monitorear los riesgos de liquidez, mercado y operacional de la Corporación Salvadoreña de Inversiones, a través de metodologías y herramientas adecuadas en Gestión de Riesgos, y en cumplimiento con las leyes y regulaciones pertinentes a fin de contribuir a la estabilidad, rentabilidad y solvencia de la Corporación</a:t>
            </a:r>
            <a:r>
              <a:rPr lang="es-SV" dirty="0" smtClean="0">
                <a:solidFill>
                  <a:srgbClr val="000000"/>
                </a:solidFill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es-SV" dirty="0" smtClean="0">
              <a:solidFill>
                <a:srgbClr val="000000"/>
              </a:solidFill>
              <a:latin typeface="Museo Sans 300" panose="02000000000000000000" pitchFamily="50" charset="0"/>
              <a:cs typeface="Times New Roman" panose="02020603050405020304" pitchFamily="18" charset="0"/>
            </a:endParaRPr>
          </a:p>
          <a:p>
            <a:pPr algn="just"/>
            <a:r>
              <a:rPr lang="es-SV" dirty="0" smtClean="0">
                <a:latin typeface="Museo Sans 300" panose="02000000000000000000" pitchFamily="50" charset="0"/>
                <a:cs typeface="Times New Roman" panose="02020603050405020304" pitchFamily="18" charset="0"/>
              </a:rPr>
              <a:t>Coordinador Unidad de Riesgos: </a:t>
            </a:r>
            <a:r>
              <a:rPr lang="es-SV" dirty="0">
                <a:latin typeface="Museo Sans 300" panose="02000000000000000000" pitchFamily="50" charset="0"/>
                <a:cs typeface="Times New Roman" panose="02020603050405020304" pitchFamily="18" charset="0"/>
              </a:rPr>
              <a:t>Lic. </a:t>
            </a:r>
            <a:endParaRPr lang="es-ES" dirty="0">
              <a:latin typeface="Museo Sans 300" panose="02000000000000000000" pitchFamily="50" charset="0"/>
            </a:endParaRPr>
          </a:p>
          <a:p>
            <a:pPr algn="just"/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Hombres:    </a:t>
            </a: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1</a:t>
            </a: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Total de funcionarios: 1</a:t>
            </a:r>
          </a:p>
          <a:p>
            <a:pPr algn="just"/>
            <a:endParaRPr lang="es-SV" dirty="0">
              <a:solidFill>
                <a:srgbClr val="000000"/>
              </a:solidFill>
              <a:latin typeface="Museo Sans 300" panose="02000000000000000000" pitchFamily="50" charset="0"/>
              <a:cs typeface="Times New Roman" panose="02020603050405020304" pitchFamily="18" charset="0"/>
            </a:endParaRPr>
          </a:p>
          <a:p>
            <a:pPr algn="just"/>
            <a:endParaRPr lang="es-SV" dirty="0">
              <a:latin typeface="Museo Sans 300" panose="020000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6585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879307" y="762259"/>
            <a:ext cx="694372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sz="2200" b="1" dirty="0" smtClean="0">
                <a:latin typeface="Bembo Std" panose="02020605060306020A03" pitchFamily="18" charset="0"/>
              </a:rPr>
              <a:t>ASAMBLEA DE GOBERNADORES </a:t>
            </a:r>
            <a:endParaRPr lang="es-SV" sz="2200" b="1" dirty="0">
              <a:latin typeface="Bembo Std" panose="02020605060306020A03" pitchFamily="18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398044" y="1502688"/>
            <a:ext cx="8386763" cy="54784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Su función principal, regulada por la Ley Orgánica de la Corporación Salvadoreña de Inversiones, consiste básicamente en determinar las políticas generales de la Corporación para el desarrollo de sus funciones y el cumplimiento de sus objetivos, en armonía de las políticas del Estado, autorizar la emisión de títulos valores, establecer la política que la Corporación deberá seguir en la venta de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las </a:t>
            </a: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acciones que a ella pertenezcan, aprobar sus planes sectoriales y sus planes Estratégicos, anuales operativos y los mecanismos que permitan evaluarlos, aprobar el presupuesto de la Corporación y ejercer las demás atribuciones que la Ley le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señale.</a:t>
            </a:r>
          </a:p>
          <a:p>
            <a:pPr algn="just"/>
            <a:endParaRPr lang="es-SV" dirty="0" smtClean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r>
              <a:rPr lang="es-ES" dirty="0" smtClean="0">
                <a:latin typeface="Museo Sans 300" panose="02000000000000000000" pitchFamily="50" charset="0"/>
              </a:rPr>
              <a:t>Presidente (a)  </a:t>
            </a:r>
            <a:r>
              <a:rPr lang="es-ES" dirty="0">
                <a:latin typeface="Museo Sans 300" panose="02000000000000000000" pitchFamily="50" charset="0"/>
              </a:rPr>
              <a:t>de la Asamblea de </a:t>
            </a:r>
            <a:r>
              <a:rPr lang="es-ES" dirty="0" smtClean="0">
                <a:latin typeface="Museo Sans 300" panose="02000000000000000000" pitchFamily="50" charset="0"/>
              </a:rPr>
              <a:t>Gobernadores: Lic. Maria Luis </a:t>
            </a:r>
            <a:r>
              <a:rPr lang="es-ES" dirty="0" err="1" smtClean="0">
                <a:latin typeface="Museo Sans 300" panose="02000000000000000000" pitchFamily="50" charset="0"/>
              </a:rPr>
              <a:t>Hayem</a:t>
            </a:r>
            <a:r>
              <a:rPr lang="es-ES" dirty="0" smtClean="0">
                <a:latin typeface="Museo Sans 300" panose="02000000000000000000" pitchFamily="50" charset="0"/>
              </a:rPr>
              <a:t> Breve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.</a:t>
            </a:r>
          </a:p>
          <a:p>
            <a:pPr marL="1071563" indent="100013" algn="just"/>
            <a:endParaRPr lang="es-SV" dirty="0" smtClean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marL="1071563" indent="100013" algn="just"/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Hombres</a:t>
            </a: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: 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3</a:t>
            </a: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marL="1171575" algn="just"/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Mujeres:   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2</a:t>
            </a: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	  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 </a:t>
            </a: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Total de funcionarios: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5</a:t>
            </a: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endParaRPr lang="es-SV" sz="2000" dirty="0">
              <a:effectLst/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endParaRPr lang="es-SV" sz="2000" dirty="0" smtClean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endParaRPr lang="es-SV" sz="2000" dirty="0">
              <a:effectLst/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r>
              <a:rPr lang="es-SV" sz="2000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					</a:t>
            </a:r>
            <a:endParaRPr lang="es-SV" sz="2000" dirty="0">
              <a:effectLst/>
              <a:latin typeface="Museo Sans 300" panose="02000000000000000000" pitchFamily="50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6173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3015642" y="926723"/>
            <a:ext cx="351750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SV" sz="2400" b="1" dirty="0">
                <a:latin typeface="Bembo Std" panose="02020605060306020A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UNIDAD DE </a:t>
            </a:r>
            <a:r>
              <a:rPr lang="es-SV" sz="2400" b="1" dirty="0" smtClean="0">
                <a:latin typeface="Bembo Std" panose="02020605060306020A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GÉNERO</a:t>
            </a:r>
            <a:endParaRPr lang="es-SV" sz="2400" dirty="0">
              <a:latin typeface="Bembo Std" panose="02020605060306020A03" pitchFamily="18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658906" y="2136339"/>
            <a:ext cx="7875494" cy="37907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800"/>
              </a:spcAft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  <a:cs typeface="Arial" panose="020B0604020202020204" pitchFamily="34" charset="0"/>
              </a:rPr>
              <a:t>Impulsar  acciones encaminadas a la institucionalización del enfoque de igualdad de género en la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  <a:cs typeface="Arial" panose="020B0604020202020204" pitchFamily="34" charset="0"/>
              </a:rPr>
              <a:t>Corporación, incorporando </a:t>
            </a: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  <a:cs typeface="Arial" panose="020B0604020202020204" pitchFamily="34" charset="0"/>
              </a:rPr>
              <a:t>la transversalización de género en el quehacer Institucional, así como dar seguimiento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  <a:cs typeface="Arial" panose="020B0604020202020204" pitchFamily="34" charset="0"/>
              </a:rPr>
              <a:t>al </a:t>
            </a: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  <a:cs typeface="Arial" panose="020B0604020202020204" pitchFamily="34" charset="0"/>
              </a:rPr>
              <a:t>cumplimiento de la normativa legal aplicable </a:t>
            </a:r>
            <a:endParaRPr lang="es-SV" dirty="0" smtClean="0">
              <a:latin typeface="Museo Sans 300" panose="02000000000000000000" pitchFamily="50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spcAft>
                <a:spcPts val="800"/>
              </a:spcAft>
            </a:pPr>
            <a:endParaRPr lang="es-SV" dirty="0">
              <a:effectLst/>
              <a:latin typeface="Museo Sans 300" panose="02000000000000000000" pitchFamily="50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spcAft>
                <a:spcPts val="800"/>
              </a:spcAft>
            </a:pP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  <a:cs typeface="Arial" panose="020B0604020202020204" pitchFamily="34" charset="0"/>
              </a:rPr>
              <a:t>Coordinador de la Unidad de Género:  </a:t>
            </a:r>
            <a:r>
              <a:rPr lang="es-SV" dirty="0" err="1" smtClean="0">
                <a:latin typeface="Museo Sans 300" panose="02000000000000000000" pitchFamily="50" charset="0"/>
                <a:ea typeface="Calibri" panose="020F0502020204030204" pitchFamily="34" charset="0"/>
                <a:cs typeface="Arial" panose="020B0604020202020204" pitchFamily="34" charset="0"/>
              </a:rPr>
              <a:t>Téc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  <a:cs typeface="Arial" panose="020B0604020202020204" pitchFamily="34" charset="0"/>
              </a:rPr>
              <a:t>. </a:t>
            </a:r>
            <a:endParaRPr lang="es-SV" dirty="0">
              <a:latin typeface="Museo Sans 300" panose="02000000000000000000" pitchFamily="50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/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Mujeres:    1</a:t>
            </a: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Total de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empleados: </a:t>
            </a: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1</a:t>
            </a:r>
          </a:p>
          <a:p>
            <a:pPr algn="just">
              <a:spcAft>
                <a:spcPts val="800"/>
              </a:spcAft>
            </a:pPr>
            <a:endParaRPr lang="es-SV" dirty="0" smtClean="0">
              <a:latin typeface="Museo Sans 300" panose="02000000000000000000" pitchFamily="50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spcAft>
                <a:spcPts val="800"/>
              </a:spcAft>
            </a:pPr>
            <a:endParaRPr lang="es-SV" dirty="0">
              <a:effectLst/>
              <a:latin typeface="Museo Sans 300" panose="02000000000000000000" pitchFamily="50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spcAft>
                <a:spcPts val="800"/>
              </a:spcAft>
            </a:pPr>
            <a:endParaRPr lang="es-SV" dirty="0">
              <a:effectLst/>
              <a:latin typeface="Museo Sans 300" panose="02000000000000000000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5951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1427747" y="863243"/>
            <a:ext cx="614412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SV" sz="2400" b="1" dirty="0">
                <a:latin typeface="Bembo Std" panose="02020605060306020A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UNIDAD AMBIENTAL </a:t>
            </a:r>
            <a:r>
              <a:rPr lang="es-SV" sz="2400" b="1" dirty="0" smtClean="0">
                <a:latin typeface="Bembo Std" panose="02020605060306020A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INSTITUCIONAL</a:t>
            </a:r>
            <a:endParaRPr lang="es-SV" sz="2400" dirty="0">
              <a:latin typeface="Bembo Std" panose="02020605060306020A03" pitchFamily="18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865727" y="2169800"/>
            <a:ext cx="7803069" cy="36574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Contribuir a la Gestión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Ambiental </a:t>
            </a: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dentro de la Corporación, promoviendo y divulgando valores a fin de concientizar al personal para que en el desarrollo de sus funciones cuide del medio ambiente y los recursos naturales; sobre las normas ambientales aplicables y la importancia de cumplirlas. Y ser el vínculo entre la Corporación y el Ministerio de Medio Ambiente y Recursos Naturales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es-SV" dirty="0" smtClean="0">
              <a:latin typeface="Museo Sans 300" panose="02000000000000000000" pitchFamily="50" charset="0"/>
              <a:cs typeface="Times New Roman" panose="02020603050405020304" pitchFamily="18" charset="0"/>
            </a:endParaRPr>
          </a:p>
          <a:p>
            <a:pPr algn="just">
              <a:spcAft>
                <a:spcPts val="800"/>
              </a:spcAft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  <a:cs typeface="Arial" panose="020B0604020202020204" pitchFamily="34" charset="0"/>
              </a:rPr>
              <a:t>Coordinador de la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  <a:cs typeface="Arial" panose="020B0604020202020204" pitchFamily="34" charset="0"/>
              </a:rPr>
              <a:t>Unidad:  Lic. </a:t>
            </a:r>
            <a:endParaRPr lang="es-SV" dirty="0">
              <a:latin typeface="Museo Sans 300" panose="02000000000000000000" pitchFamily="50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/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Hombres:    </a:t>
            </a: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1</a:t>
            </a: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Total de empleados: 1</a:t>
            </a:r>
          </a:p>
          <a:p>
            <a:pPr algn="just"/>
            <a:endParaRPr lang="es-SV" dirty="0">
              <a:latin typeface="Museo Sans 300" panose="02000000000000000000" pitchFamily="50" charset="0"/>
              <a:cs typeface="Times New Roman" panose="02020603050405020304" pitchFamily="18" charset="0"/>
            </a:endParaRPr>
          </a:p>
          <a:p>
            <a:pPr algn="just"/>
            <a:endParaRPr lang="es-SV" dirty="0">
              <a:latin typeface="Museo Sans 300" panose="020000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5012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2920266" y="959279"/>
            <a:ext cx="385387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SV" sz="2400" b="1" dirty="0">
                <a:latin typeface="Bembo Std" panose="02020605060306020A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GERENCIA DE PUERTO</a:t>
            </a:r>
            <a:endParaRPr lang="es-SV" sz="2400" dirty="0">
              <a:latin typeface="Bembo Std" panose="02020605060306020A03" pitchFamily="18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591672" y="1694944"/>
            <a:ext cx="7894602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Planificar, Dirigir, Supervisar y Controlar la ejecución de las diferentes actividades de los Departamentos del Puerto según  los Objetivos Estratégicos y operativos  de la Corporación,  de acuerdo al marco regulatorio de la Ley Marítimo Portuaria, Tratados Internacionales y legislación Vigente con el fin de garantizar la prestación de servicios Marítimos Portuarios eficientes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es-SV" dirty="0">
              <a:latin typeface="Museo Sans 300" panose="02000000000000000000" pitchFamily="50" charset="0"/>
              <a:cs typeface="Times New Roman" panose="02020603050405020304" pitchFamily="18" charset="0"/>
            </a:endParaRPr>
          </a:p>
          <a:p>
            <a:pPr algn="just"/>
            <a:r>
              <a:rPr lang="es-SV" dirty="0" smtClean="0">
                <a:latin typeface="Museo Sans 300" panose="02000000000000000000" pitchFamily="50" charset="0"/>
                <a:cs typeface="Times New Roman" panose="02020603050405020304" pitchFamily="18" charset="0"/>
              </a:rPr>
              <a:t>Gerente de Puerto: Ing. </a:t>
            </a:r>
            <a:r>
              <a:rPr lang="es-ES" dirty="0" smtClean="0">
                <a:latin typeface="Museo Sans 300" panose="02000000000000000000" pitchFamily="50" charset="0"/>
              </a:rPr>
              <a:t>Leopoldo </a:t>
            </a:r>
            <a:r>
              <a:rPr lang="es-ES" dirty="0">
                <a:latin typeface="Museo Sans 300" panose="02000000000000000000" pitchFamily="50" charset="0"/>
              </a:rPr>
              <a:t>Zelaya Paz </a:t>
            </a:r>
            <a:endParaRPr lang="es-ES" dirty="0" smtClean="0">
              <a:latin typeface="Museo Sans 300" panose="02000000000000000000" pitchFamily="50" charset="0"/>
            </a:endParaRPr>
          </a:p>
          <a:p>
            <a:pPr marL="1071563" indent="100013" algn="just">
              <a:lnSpc>
                <a:spcPct val="150000"/>
              </a:lnSpc>
            </a:pPr>
            <a:endParaRPr lang="es-ES" dirty="0" smtClean="0">
              <a:latin typeface="Museo Sans 300" panose="02000000000000000000" pitchFamily="50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Hombres</a:t>
            </a: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:  1</a:t>
            </a: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Mujeres:    1</a:t>
            </a:r>
          </a:p>
          <a:p>
            <a:pPr algn="just">
              <a:lnSpc>
                <a:spcPct val="150000"/>
              </a:lnSpc>
            </a:pP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Total </a:t>
            </a: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de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funcionarios y empleados: </a:t>
            </a: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2</a:t>
            </a:r>
          </a:p>
          <a:p>
            <a:pPr algn="just"/>
            <a:endParaRPr lang="es-SV" dirty="0">
              <a:latin typeface="Museo Sans 300" panose="020000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1077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2069578" y="967064"/>
            <a:ext cx="5398081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SV" sz="2200" b="1" dirty="0">
                <a:latin typeface="Bembo Std" panose="02020605060306020A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DEPARTAMENTO DE OPERACIONES</a:t>
            </a:r>
            <a:endParaRPr lang="es-SV" sz="2200" dirty="0">
              <a:latin typeface="Bembo Std" panose="02020605060306020A03" pitchFamily="18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673768" y="1669774"/>
            <a:ext cx="7940843" cy="40010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800"/>
              </a:spcAft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Planificar y Supervisar  la ejecución de las diferentes actividades relacionadas a los servicios portuarios, reparación naval, mantenimiento de los  equipos portuarios, de varadero y el Mantenimiento de la Infraestructura de Puerto,  de acuerdo al Plan Quinquenal y el Plan Anual Operativo Institucional, dando cumplimiento al marco regulatorio de la Ley Marítimo Portuaria, Tratados Internacionales y legislación Vigente, con el fin de garantizar la prestación de servicios eficientes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algn="just">
              <a:spcAft>
                <a:spcPts val="800"/>
              </a:spcAft>
            </a:pPr>
            <a:endParaRPr lang="es-SV" dirty="0">
              <a:effectLst/>
              <a:latin typeface="Museo Sans 300" panose="02000000000000000000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800"/>
              </a:spcAft>
            </a:pP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Jefe del Departamento de Operaciones: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Ing.</a:t>
            </a:r>
            <a:endParaRPr lang="es-ES" dirty="0">
              <a:effectLst/>
              <a:latin typeface="Museo Sans 300" panose="02000000000000000000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Hombres:   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15</a:t>
            </a: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Total de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funcionarios y empleados: 15</a:t>
            </a: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>
              <a:spcAft>
                <a:spcPts val="800"/>
              </a:spcAft>
            </a:pPr>
            <a:endParaRPr lang="es-SV" dirty="0">
              <a:effectLst/>
              <a:latin typeface="Museo Sans 300" panose="02000000000000000000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8140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1621253" y="927667"/>
            <a:ext cx="608423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SV" sz="2400" b="1" dirty="0" smtClean="0">
                <a:latin typeface="Bembo Std" panose="02020605060306020A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UNIDAD DE </a:t>
            </a:r>
            <a:r>
              <a:rPr lang="es-SV" sz="2400" b="1" dirty="0">
                <a:latin typeface="Bembo Std" panose="02020605060306020A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SEGURIDAD PORTUARIA</a:t>
            </a:r>
            <a:endParaRPr lang="es-SV" sz="2400" dirty="0">
              <a:latin typeface="Bembo Std" panose="02020605060306020A03" pitchFamily="18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814608" y="2232591"/>
            <a:ext cx="7490012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Planificar y ejecutar los planes de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protección </a:t>
            </a: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portuaria, estableciendo normas y procedimientos, contemplados en el Código Internacional de Protección de Buques e Instalaciones Portuarias y otras leyes aplicables, para garantizar la seguridad física de las personas, los buques y de las instalaciones portuarias; así como también minimizar a cero accidentes de trabajo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es-SV" dirty="0">
              <a:latin typeface="Museo Sans 300" panose="02000000000000000000" pitchFamily="50" charset="0"/>
              <a:cs typeface="Times New Roman" panose="02020603050405020304" pitchFamily="18" charset="0"/>
            </a:endParaRPr>
          </a:p>
          <a:p>
            <a:pPr algn="just"/>
            <a:r>
              <a:rPr lang="es-SV" dirty="0" smtClean="0">
                <a:latin typeface="Museo Sans 300" panose="02000000000000000000" pitchFamily="50" charset="0"/>
                <a:cs typeface="Times New Roman" panose="02020603050405020304" pitchFamily="18" charset="0"/>
              </a:rPr>
              <a:t>Encargado de la Unidad de Seguridad Portuaria:  Ing</a:t>
            </a:r>
            <a:r>
              <a:rPr lang="es-SV" dirty="0">
                <a:latin typeface="Museo Sans 300" panose="02000000000000000000" pitchFamily="50" charset="0"/>
                <a:cs typeface="Times New Roman" panose="02020603050405020304" pitchFamily="18" charset="0"/>
              </a:rPr>
              <a:t>. </a:t>
            </a: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Hombres:   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5</a:t>
            </a: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Total de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funcionarios y empleados: 5</a:t>
            </a: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endParaRPr lang="es-SV" dirty="0">
              <a:latin typeface="Museo Sans 300" panose="020000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3633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1643683" y="1111026"/>
            <a:ext cx="5871351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SV" sz="2200" b="1" dirty="0">
                <a:latin typeface="Bembo Std" panose="02020605060306020A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UNIDAD ADMINISTRATIVA DE PUERTO</a:t>
            </a:r>
            <a:endParaRPr lang="es-SV" sz="2200" dirty="0">
              <a:latin typeface="Bembo Std" panose="02020605060306020A03" pitchFamily="18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818147" y="1931691"/>
            <a:ext cx="7587916" cy="41088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pc="-15" dirty="0">
                <a:latin typeface="Museo Sans 300" panose="02000000000000000000" pitchFamily="50" charset="0"/>
                <a:ea typeface="Calibri" panose="020F0502020204030204" pitchFamily="34" charset="0"/>
                <a:cs typeface="Arial" panose="020B0604020202020204" pitchFamily="34" charset="0"/>
              </a:rPr>
              <a:t>Coordinar y supervisar las funciones de Activo Fijo y Bodega,  Servicios Generales de Puerto, liquidación,  promoción de servicios portuarios y el control de estadísticas. Así como la administración de personal, definiendo criterios administrativos para que todo el personal de Puerto cumpla lo establecido en la normativa vigente y los lineamiento emanados por la Administración superior. </a:t>
            </a:r>
            <a:endParaRPr lang="es-SV" spc="-15" dirty="0" smtClean="0">
              <a:latin typeface="Museo Sans 300" panose="02000000000000000000" pitchFamily="50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/>
            <a:endParaRPr lang="es-SV" spc="-15" dirty="0" smtClean="0">
              <a:latin typeface="Museo Sans 300" panose="02000000000000000000" pitchFamily="50" charset="0"/>
              <a:cs typeface="Arial" panose="020B0604020202020204" pitchFamily="34" charset="0"/>
            </a:endParaRPr>
          </a:p>
          <a:p>
            <a:pPr algn="just"/>
            <a:r>
              <a:rPr lang="es-SV" spc="-15" dirty="0" smtClean="0">
                <a:latin typeface="Museo Sans 300" panose="02000000000000000000" pitchFamily="50" charset="0"/>
                <a:cs typeface="Arial" panose="020B0604020202020204" pitchFamily="34" charset="0"/>
              </a:rPr>
              <a:t>Coordinador Administrativo: Ing. </a:t>
            </a:r>
            <a:endParaRPr lang="es-SV" spc="-15" dirty="0">
              <a:latin typeface="Museo Sans 300" panose="02000000000000000000" pitchFamily="50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Hombres: 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3</a:t>
            </a: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Mujeres:    1</a:t>
            </a: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Total de funcionarios: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4</a:t>
            </a: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endParaRPr lang="es-SV" spc="-15" dirty="0">
              <a:latin typeface="Museo Sans 300" panose="02000000000000000000" pitchFamily="50" charset="0"/>
              <a:cs typeface="Arial" panose="020B0604020202020204" pitchFamily="34" charset="0"/>
            </a:endParaRPr>
          </a:p>
          <a:p>
            <a:pPr algn="just"/>
            <a:endParaRPr lang="es-SV" dirty="0">
              <a:latin typeface="Museo Sans 300" panose="020000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890748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1129324" y="1111026"/>
            <a:ext cx="6996018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SV" sz="2200" b="1" dirty="0">
                <a:latin typeface="Bembo Std" panose="02020605060306020A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UNIDAD </a:t>
            </a:r>
            <a:r>
              <a:rPr lang="es-SV" sz="2200" b="1" dirty="0" smtClean="0">
                <a:latin typeface="Bembo Std" panose="02020605060306020A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 GESTION AMBIENTAL PORTUARIA</a:t>
            </a:r>
            <a:endParaRPr lang="es-SV" sz="2200" dirty="0">
              <a:latin typeface="Bembo Std" panose="02020605060306020A03" pitchFamily="18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818147" y="1931691"/>
            <a:ext cx="7587916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pc="-15" dirty="0" smtClean="0">
                <a:latin typeface="Museo Sans 300" panose="02000000000000000000" pitchFamily="50" charset="0"/>
                <a:ea typeface="Calibri" panose="020F0502020204030204" pitchFamily="34" charset="0"/>
                <a:cs typeface="Arial" panose="020B0604020202020204" pitchFamily="34" charset="0"/>
              </a:rPr>
              <a:t>Elaborar, coordinar </a:t>
            </a:r>
            <a:r>
              <a:rPr lang="es-SV" spc="-15" dirty="0">
                <a:latin typeface="Museo Sans 300" panose="02000000000000000000" pitchFamily="50" charset="0"/>
                <a:ea typeface="Calibri" panose="020F0502020204030204" pitchFamily="34" charset="0"/>
                <a:cs typeface="Arial" panose="020B0604020202020204" pitchFamily="34" charset="0"/>
              </a:rPr>
              <a:t>y </a:t>
            </a:r>
            <a:r>
              <a:rPr lang="es-SV" spc="-15" dirty="0" smtClean="0">
                <a:latin typeface="Museo Sans 300" panose="02000000000000000000" pitchFamily="50" charset="0"/>
                <a:ea typeface="Calibri" panose="020F0502020204030204" pitchFamily="34" charset="0"/>
                <a:cs typeface="Arial" panose="020B0604020202020204" pitchFamily="34" charset="0"/>
              </a:rPr>
              <a:t>ejecutar los planes de la Unidad,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promoviendo </a:t>
            </a: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y divulgando valores a fin </a:t>
            </a:r>
            <a:r>
              <a:rPr lang="es-SV" spc="-15" dirty="0">
                <a:latin typeface="Museo Sans 300" panose="02000000000000000000" pitchFamily="50" charset="0"/>
                <a:ea typeface="Calibri" panose="020F0502020204030204" pitchFamily="34" charset="0"/>
                <a:cs typeface="Arial" panose="020B0604020202020204" pitchFamily="34" charset="0"/>
              </a:rPr>
              <a:t>de concientizar al personal para que en el desarrollo de sus funciones cuide del medio ambiente y los recursos naturales; a fin de cumplir con los compromisos adquiridos con la COCATRAM, como parte del calificativo de “Puerto Verde”</a:t>
            </a:r>
          </a:p>
          <a:p>
            <a:pPr algn="just"/>
            <a:endParaRPr lang="es-SV" spc="-15" dirty="0" smtClean="0">
              <a:latin typeface="Museo Sans 300" panose="02000000000000000000" pitchFamily="50" charset="0"/>
              <a:cs typeface="Arial" panose="020B0604020202020204" pitchFamily="34" charset="0"/>
            </a:endParaRPr>
          </a:p>
          <a:p>
            <a:pPr algn="just"/>
            <a:r>
              <a:rPr lang="es-SV" spc="-15" dirty="0" smtClean="0">
                <a:latin typeface="Museo Sans 300" panose="02000000000000000000" pitchFamily="50" charset="0"/>
                <a:cs typeface="Arial" panose="020B0604020202020204" pitchFamily="34" charset="0"/>
              </a:rPr>
              <a:t>Coordinador Administrativo: Ing</a:t>
            </a:r>
            <a:r>
              <a:rPr lang="es-SV" spc="-15" dirty="0" smtClean="0">
                <a:latin typeface="Museo Sans 300" panose="02000000000000000000" pitchFamily="50" charset="0"/>
                <a:cs typeface="Arial" panose="020B0604020202020204" pitchFamily="34" charset="0"/>
              </a:rPr>
              <a:t>..</a:t>
            </a:r>
            <a:endParaRPr lang="es-SV" spc="-15" dirty="0" smtClean="0">
              <a:latin typeface="Museo Sans 300" panose="02000000000000000000" pitchFamily="50" charset="0"/>
              <a:cs typeface="Arial" panose="020B0604020202020204" pitchFamily="34" charset="0"/>
            </a:endParaRPr>
          </a:p>
          <a:p>
            <a:pPr algn="just"/>
            <a:endParaRPr lang="es-SV" spc="-15" dirty="0">
              <a:latin typeface="Museo Sans 300" panose="02000000000000000000" pitchFamily="50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Hombres: 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1</a:t>
            </a: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Total </a:t>
            </a: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de funcionarios: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1</a:t>
            </a: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endParaRPr lang="es-SV" spc="-15" dirty="0">
              <a:latin typeface="Museo Sans 300" panose="02000000000000000000" pitchFamily="50" charset="0"/>
              <a:cs typeface="Arial" panose="020B0604020202020204" pitchFamily="34" charset="0"/>
            </a:endParaRPr>
          </a:p>
          <a:p>
            <a:pPr algn="just"/>
            <a:endParaRPr lang="es-SV" dirty="0">
              <a:latin typeface="Museo Sans 300" panose="020000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350999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3101838" y="1052463"/>
            <a:ext cx="263969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SV" sz="2400" b="1" dirty="0" smtClean="0">
                <a:latin typeface="Bembo Std" panose="02020605060306020A03" pitchFamily="18" charset="0"/>
              </a:rPr>
              <a:t>UNIDAD </a:t>
            </a:r>
            <a:r>
              <a:rPr lang="es-SV" sz="2400" b="1" dirty="0">
                <a:latin typeface="Bembo Std" panose="02020605060306020A03" pitchFamily="18" charset="0"/>
              </a:rPr>
              <a:t>LEGAL</a:t>
            </a:r>
            <a:endParaRPr lang="es-SV" sz="2400" dirty="0">
              <a:latin typeface="Bembo Std" panose="02020605060306020A03" pitchFamily="18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804700" y="1867589"/>
            <a:ext cx="7637929" cy="38318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Asesorar en materia legal al Consejo Directivo, Presidencia, Gerencia General y demás funcionarios de CORSAIN que lo requieran, así como velar y cumplir con las leyes, decretos y reglamentos emitidos por el Estado y la Corporación, en la ejecución de operaciones internas y externas, para proteger y defender los bienes, documentos y valores de la misma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es-SV" dirty="0">
              <a:latin typeface="Museo Sans 300" panose="02000000000000000000" pitchFamily="50" charset="0"/>
              <a:cs typeface="Times New Roman" panose="02020603050405020304" pitchFamily="18" charset="0"/>
            </a:endParaRPr>
          </a:p>
          <a:p>
            <a:pPr algn="just"/>
            <a:r>
              <a:rPr lang="es-SV" dirty="0" smtClean="0">
                <a:latin typeface="Museo Sans 300" panose="02000000000000000000" pitchFamily="50" charset="0"/>
                <a:cs typeface="Times New Roman" panose="02020603050405020304" pitchFamily="18" charset="0"/>
              </a:rPr>
              <a:t>Jefe Unidad Legal: Lic. </a:t>
            </a:r>
            <a:endParaRPr lang="es-ES" dirty="0">
              <a:latin typeface="Museo Sans 300" panose="02000000000000000000" pitchFamily="50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Hombres: 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1</a:t>
            </a: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Mujeres:   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2</a:t>
            </a: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Total de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funcionarios y empleados: 3</a:t>
            </a: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endParaRPr lang="es-SV" dirty="0">
              <a:latin typeface="Museo Sans 300" panose="020000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636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2394054" y="880954"/>
            <a:ext cx="440838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SV" sz="2400" b="1" dirty="0" smtClean="0">
                <a:latin typeface="Bembo Std" panose="02020605060306020A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UNIDAD </a:t>
            </a:r>
            <a:r>
              <a:rPr lang="es-SV" sz="2400" b="1" dirty="0">
                <a:latin typeface="Bembo Std" panose="02020605060306020A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ADMINISTRATIVA</a:t>
            </a:r>
            <a:endParaRPr lang="es-SV" sz="2400" dirty="0">
              <a:latin typeface="Bembo Std" panose="02020605060306020A03" pitchFamily="18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632012" y="2094473"/>
            <a:ext cx="7853081" cy="41036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800"/>
              </a:spcAft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Administrar el recurso humano, los servicios generales, los activos fijos, así como la coordinación y seguimiento del Plan Estratégico y Plan Anual Operativo de la Corporación,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la mejora </a:t>
            </a: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de los procesos y procedimientos, que garanticen la eficiencia y eficacia administrativa de la Corporación, de acuerdo a las políticas establecidas por la Dirección Superior, en un clima de armonía laboral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algn="just">
              <a:spcAft>
                <a:spcPts val="800"/>
              </a:spcAft>
            </a:pP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Jefe de Unidad Administrativa</a:t>
            </a:r>
            <a:r>
              <a:rPr lang="es-SV" dirty="0" smtClean="0">
                <a:effectLst/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: Lic. </a:t>
            </a:r>
            <a:endParaRPr lang="es-SV" dirty="0" smtClean="0">
              <a:latin typeface="Museo Sans 300" panose="02000000000000000000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Mujeres</a:t>
            </a: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:    1</a:t>
            </a: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Total de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funcionarios y empleados: 1</a:t>
            </a: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>
              <a:spcAft>
                <a:spcPts val="800"/>
              </a:spcAft>
            </a:pPr>
            <a:endParaRPr lang="es-SV" dirty="0">
              <a:latin typeface="Museo Sans 300" panose="02000000000000000000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800"/>
              </a:spcAft>
            </a:pPr>
            <a:endParaRPr lang="es-SV" dirty="0">
              <a:effectLst/>
              <a:latin typeface="Museo Sans 300" panose="02000000000000000000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algn="just">
              <a:spcAft>
                <a:spcPts val="800"/>
              </a:spcAft>
            </a:pPr>
            <a:endParaRPr lang="es-SV" dirty="0">
              <a:effectLst/>
              <a:latin typeface="Museo Sans 300" panose="02000000000000000000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7304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1006815" y="880954"/>
            <a:ext cx="7182865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s-SV" sz="2400" b="1" dirty="0">
                <a:latin typeface="Bembo Std" panose="02020605060306020A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UNIDAD DE PLANIFICACIÓN ESTRATÉGICA </a:t>
            </a:r>
          </a:p>
          <a:p>
            <a:pPr algn="ctr"/>
            <a:r>
              <a:rPr lang="es-SV" sz="2400" b="1" dirty="0">
                <a:latin typeface="Bembo Std" panose="02020605060306020A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 SEGUIMIENTO DE GESTIÓN</a:t>
            </a:r>
            <a:endParaRPr lang="es-SV" sz="2400" dirty="0">
              <a:latin typeface="Bembo Std" panose="02020605060306020A03" pitchFamily="18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632012" y="2094473"/>
            <a:ext cx="7853081" cy="38266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800"/>
              </a:spcAft>
            </a:pPr>
            <a:r>
              <a:rPr lang="es-SV" spc="-15" dirty="0">
                <a:solidFill>
                  <a:srgbClr val="000000"/>
                </a:solidFill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Planificar y organizar  la  elaboración de los Planes Institucionales, dando seguimiento al cumplimiento de objetivos y metas estratégicas establecidas  por la Corporación. Así como Elaborar los instrumentos técnicos administrativos  en coordinación con las unidades organizativas a fin de dar cumplimiento a la normativa legal establecida. </a:t>
            </a:r>
          </a:p>
          <a:p>
            <a:pPr algn="just">
              <a:spcAft>
                <a:spcPts val="800"/>
              </a:spcAft>
            </a:pPr>
            <a:r>
              <a:rPr lang="es-SV" spc="-15" dirty="0">
                <a:solidFill>
                  <a:srgbClr val="000000"/>
                </a:solidFill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Coordinador de Planificación y Seguimiento de Gestión: Ing. </a:t>
            </a: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Hombres:    1</a:t>
            </a: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Total de empleados: 1</a:t>
            </a:r>
          </a:p>
          <a:p>
            <a:pPr algn="just">
              <a:spcAft>
                <a:spcPts val="800"/>
              </a:spcAft>
            </a:pPr>
            <a:endParaRPr lang="es-SV" dirty="0">
              <a:latin typeface="Museo Sans 300" panose="02000000000000000000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800"/>
              </a:spcAft>
            </a:pPr>
            <a:endParaRPr lang="es-SV" dirty="0">
              <a:effectLst/>
              <a:latin typeface="Museo Sans 300" panose="02000000000000000000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algn="just">
              <a:spcAft>
                <a:spcPts val="800"/>
              </a:spcAft>
            </a:pPr>
            <a:endParaRPr lang="es-SV" dirty="0">
              <a:effectLst/>
              <a:latin typeface="Museo Sans 300" panose="02000000000000000000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61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718510" y="881718"/>
            <a:ext cx="69437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sz="2400" b="1" dirty="0" smtClean="0">
                <a:latin typeface="Bembo Std" panose="02020605060306020A03" pitchFamily="18" charset="0"/>
              </a:rPr>
              <a:t>AUDITORIA EXTERNA </a:t>
            </a:r>
            <a:endParaRPr lang="es-SV" sz="2400" b="1" dirty="0">
              <a:latin typeface="Bembo Std" panose="02020605060306020A03" pitchFamily="18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382003" y="1659942"/>
            <a:ext cx="8386763" cy="44319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endParaRPr lang="es-SV" dirty="0" smtClean="0">
              <a:latin typeface="Museo Sans 300" panose="02000000000000000000" pitchFamily="50" charset="0"/>
            </a:endParaRPr>
          </a:p>
          <a:p>
            <a:pPr algn="just">
              <a:lnSpc>
                <a:spcPct val="150000"/>
              </a:lnSpc>
            </a:pPr>
            <a:endParaRPr lang="es-SV" dirty="0">
              <a:latin typeface="Museo Sans 300" panose="02000000000000000000" pitchFamily="50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 smtClean="0">
                <a:latin typeface="Museo Sans 300" panose="02000000000000000000" pitchFamily="50" charset="0"/>
              </a:rPr>
              <a:t>Su </a:t>
            </a:r>
            <a:r>
              <a:rPr lang="es-SV" dirty="0">
                <a:latin typeface="Museo Sans 300" panose="02000000000000000000" pitchFamily="50" charset="0"/>
              </a:rPr>
              <a:t>función principal es la fiscalización de los Estados Financieros y el control interno de la Corporación según lo que prescriben las leyes aplicables. </a:t>
            </a:r>
          </a:p>
          <a:p>
            <a:pPr algn="just">
              <a:lnSpc>
                <a:spcPct val="150000"/>
              </a:lnSpc>
            </a:pP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Total de funcionarios: No aplica.</a:t>
            </a:r>
          </a:p>
          <a:p>
            <a:pPr algn="just">
              <a:lnSpc>
                <a:spcPct val="150000"/>
              </a:lnSpc>
            </a:pPr>
            <a:endParaRPr lang="es-SV" sz="2000" dirty="0">
              <a:effectLst/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>
              <a:lnSpc>
                <a:spcPct val="150000"/>
              </a:lnSpc>
            </a:pPr>
            <a:endParaRPr lang="es-SV" sz="2000" dirty="0" smtClean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>
              <a:lnSpc>
                <a:spcPct val="150000"/>
              </a:lnSpc>
            </a:pPr>
            <a:endParaRPr lang="es-SV" sz="2000" dirty="0">
              <a:effectLst/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SV" sz="2000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					</a:t>
            </a:r>
            <a:endParaRPr lang="es-SV" sz="2000" dirty="0">
              <a:effectLst/>
              <a:latin typeface="Museo Sans 300" panose="02000000000000000000" pitchFamily="50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7900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2786480" y="983578"/>
            <a:ext cx="413792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SV" sz="2400" b="1" dirty="0">
                <a:latin typeface="Bembo Std" panose="02020605060306020A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UNIDAD DE ACTIVO FIJO</a:t>
            </a:r>
            <a:endParaRPr lang="es-SV" sz="2400" dirty="0">
              <a:latin typeface="Bembo Std" panose="02020605060306020A03" pitchFamily="18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858488" y="2002122"/>
            <a:ext cx="7651377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dirty="0">
                <a:solidFill>
                  <a:srgbClr val="1F497D"/>
                </a:solidFill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dministrar los activos institucionales de la Corporación a través del registro, verificación, codificación y valorización de los mismos en los controles auxiliares, dando cumplimiento a la normativa Gubernamental vigente, con el fin de mantener actualizada la información relacionada con los bienes de uso y los bienes de control administrativo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es-SV" dirty="0">
              <a:latin typeface="Museo Sans 300" panose="02000000000000000000" pitchFamily="50" charset="0"/>
              <a:cs typeface="Times New Roman" panose="02020603050405020304" pitchFamily="18" charset="0"/>
            </a:endParaRPr>
          </a:p>
          <a:p>
            <a:pPr algn="just"/>
            <a:r>
              <a:rPr lang="es-SV" dirty="0" smtClean="0">
                <a:latin typeface="Museo Sans 300" panose="02000000000000000000" pitchFamily="50" charset="0"/>
              </a:rPr>
              <a:t>Encargado de Activo Fijo</a:t>
            </a:r>
            <a:r>
              <a:rPr lang="es-SV" dirty="0" smtClean="0">
                <a:latin typeface="Museo Sans 300" panose="02000000000000000000" pitchFamily="50" charset="0"/>
              </a:rPr>
              <a:t>:</a:t>
            </a:r>
            <a:endParaRPr lang="es-SV" dirty="0">
              <a:latin typeface="Museo Sans 300" panose="02000000000000000000" pitchFamily="50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Hombres:   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1</a:t>
            </a: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Total de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empleados: 1</a:t>
            </a: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endParaRPr lang="es-SV" dirty="0" smtClean="0">
              <a:latin typeface="Museo Sans 300" panose="02000000000000000000" pitchFamily="50" charset="0"/>
            </a:endParaRPr>
          </a:p>
          <a:p>
            <a:pPr algn="just"/>
            <a:endParaRPr lang="es-SV" dirty="0">
              <a:latin typeface="Museo Sans 300" panose="02000000000000000000" pitchFamily="50" charset="0"/>
            </a:endParaRPr>
          </a:p>
          <a:p>
            <a:pPr algn="just"/>
            <a:endParaRPr lang="es-SV" dirty="0">
              <a:latin typeface="Museo Sans 300" panose="020000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237619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1098889" y="1265965"/>
            <a:ext cx="704667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SV" sz="2400" b="1" dirty="0">
                <a:latin typeface="Bembo Std" panose="02020605060306020A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UNIDAD DE PAGOS Y BIENESTAR LABORAL</a:t>
            </a:r>
            <a:endParaRPr lang="es-SV" sz="2400" dirty="0">
              <a:latin typeface="Bembo Std" panose="02020605060306020A03" pitchFamily="18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847165" y="2484602"/>
            <a:ext cx="7570694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Cancelar oportunamente los sueldos,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prestaciones</a:t>
            </a: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, beneficios y dietas así como propiciar el bienestar social y laboral del personal a través de programas de promoción e incentivos que contribuyan a su desarrollo integral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es-SV" dirty="0">
              <a:latin typeface="Museo Sans 300" panose="02000000000000000000" pitchFamily="50" charset="0"/>
              <a:cs typeface="Times New Roman" panose="02020603050405020304" pitchFamily="18" charset="0"/>
            </a:endParaRPr>
          </a:p>
          <a:p>
            <a:pPr algn="just"/>
            <a:r>
              <a:rPr lang="es-SV" dirty="0" smtClean="0">
                <a:latin typeface="Museo Sans 300" panose="02000000000000000000" pitchFamily="50" charset="0"/>
                <a:cs typeface="Times New Roman" panose="02020603050405020304" pitchFamily="18" charset="0"/>
              </a:rPr>
              <a:t>Coordinador de Pagos y Bienestar Laboral: Lic. </a:t>
            </a:r>
          </a:p>
          <a:p>
            <a:pPr algn="just"/>
            <a:endParaRPr lang="es-SV" dirty="0">
              <a:latin typeface="Museo Sans 300" panose="02000000000000000000" pitchFamily="50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Hombres:    </a:t>
            </a: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1</a:t>
            </a: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Total de empleados: 1</a:t>
            </a:r>
          </a:p>
          <a:p>
            <a:pPr algn="just"/>
            <a:endParaRPr lang="es-SV" dirty="0" smtClean="0">
              <a:latin typeface="Museo Sans 300" panose="02000000000000000000" pitchFamily="50" charset="0"/>
              <a:cs typeface="Times New Roman" panose="02020603050405020304" pitchFamily="18" charset="0"/>
            </a:endParaRPr>
          </a:p>
          <a:p>
            <a:pPr algn="just"/>
            <a:endParaRPr lang="es-SV" dirty="0" smtClean="0">
              <a:latin typeface="Museo Sans 300" panose="02000000000000000000" pitchFamily="50" charset="0"/>
            </a:endParaRPr>
          </a:p>
          <a:p>
            <a:pPr algn="just"/>
            <a:endParaRPr lang="es-SV" dirty="0">
              <a:latin typeface="Museo Sans 300" panose="020000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471888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1055286" y="1360561"/>
            <a:ext cx="710707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SV" sz="2400" b="1" dirty="0" smtClean="0">
                <a:latin typeface="Bembo Std" panose="02020605060306020A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AREA DE </a:t>
            </a:r>
            <a:r>
              <a:rPr lang="es-SV" sz="2400" b="1" dirty="0">
                <a:latin typeface="Bembo Std" panose="02020605060306020A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SEGURIDAD </a:t>
            </a:r>
            <a:r>
              <a:rPr lang="es-SV" sz="2400" b="1" dirty="0" smtClean="0">
                <a:latin typeface="Bembo Std" panose="02020605060306020A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OFICINAS</a:t>
            </a:r>
            <a:endParaRPr lang="es-SV" sz="2400" dirty="0">
              <a:latin typeface="Bembo Std" panose="02020605060306020A03" pitchFamily="18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861317" y="2264675"/>
            <a:ext cx="7584141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Verificar el cumplimiento de las medidas de protección a funcionarios, empleados y público en general que visita la Corporación, así como las medidas de salvaguarda de bienes e  instalaciones, realizando acciones que prevengan los actos delincuenciales en contra de la Corporación en base a los lineamientos generales emanados de la Dirección Superior de la Corporación y leyes aplicables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es-SV" dirty="0">
              <a:latin typeface="Museo Sans 300" panose="02000000000000000000" pitchFamily="50" charset="0"/>
              <a:cs typeface="Times New Roman" panose="02020603050405020304" pitchFamily="18" charset="0"/>
            </a:endParaRPr>
          </a:p>
          <a:p>
            <a:pPr algn="just"/>
            <a:endParaRPr lang="es-ES" dirty="0">
              <a:latin typeface="Museo Sans 300" panose="02000000000000000000" pitchFamily="50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Hombres:    5</a:t>
            </a: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Total de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empleados: 5</a:t>
            </a: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endParaRPr lang="es-ES" dirty="0" smtClean="0">
              <a:latin typeface="Museo Sans 300" panose="02000000000000000000" pitchFamily="50" charset="0"/>
            </a:endParaRPr>
          </a:p>
          <a:p>
            <a:pPr algn="just"/>
            <a:endParaRPr lang="es-ES" dirty="0">
              <a:latin typeface="Museo Sans 300" panose="02000000000000000000" pitchFamily="50" charset="0"/>
            </a:endParaRPr>
          </a:p>
          <a:p>
            <a:pPr algn="just"/>
            <a:endParaRPr lang="es-SV" dirty="0">
              <a:latin typeface="Museo Sans 300" panose="020000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0086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1207177" y="866292"/>
            <a:ext cx="6146426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SV" sz="2400" b="1" dirty="0">
                <a:latin typeface="Bembo Std" panose="02020605060306020A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UNIDAD DE </a:t>
            </a:r>
            <a:r>
              <a:rPr lang="es-SV" sz="2400" b="1" dirty="0" smtClean="0">
                <a:latin typeface="Bembo Std" panose="02020605060306020A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GESTION DOCUMENTAL </a:t>
            </a:r>
          </a:p>
          <a:p>
            <a:pPr algn="ctr"/>
            <a:r>
              <a:rPr lang="es-SV" sz="2400" b="1" dirty="0" smtClean="0">
                <a:latin typeface="Bembo Std" panose="02020605060306020A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 ARCHIVO </a:t>
            </a:r>
            <a:endParaRPr lang="es-SV" sz="2400" dirty="0">
              <a:latin typeface="Bembo Std" panose="02020605060306020A03" pitchFamily="18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641684" y="2060028"/>
            <a:ext cx="7940842" cy="41088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es-SV" dirty="0">
                <a:solidFill>
                  <a:srgbClr val="000000"/>
                </a:solidFill>
                <a:latin typeface="Museo Sans 300" panose="02000000000000000000" pitchFamily="50" charset="0"/>
                <a:ea typeface="Calibri" panose="020F0502020204030204" pitchFamily="34" charset="0"/>
              </a:rPr>
              <a:t>Conservar y administrar el Archivo Central de la Corporación Salvadoreña de Inversiones de acuerdo a la Ley del Archivo General de la Nación y la Ley de Acceso a la Información Pública, a fin de garantizar el oportuno resguardo de todos los documentos de la Corporación y responder de manera eficaz y eficiente a las necesidades de información de la Corporación.  Así como monitorear el trabajo de digitalización realizado</a:t>
            </a:r>
            <a:r>
              <a:rPr lang="es-SV" dirty="0" smtClean="0">
                <a:solidFill>
                  <a:srgbClr val="000000"/>
                </a:solidFill>
                <a:latin typeface="Museo Sans 300" panose="02000000000000000000" pitchFamily="50" charset="0"/>
                <a:ea typeface="Calibri" panose="020F0502020204030204" pitchFamily="34" charset="0"/>
              </a:rPr>
              <a:t>.</a:t>
            </a:r>
          </a:p>
          <a:p>
            <a:pPr algn="just">
              <a:spcAft>
                <a:spcPts val="0"/>
              </a:spcAft>
            </a:pPr>
            <a:endParaRPr lang="es-SV" dirty="0">
              <a:solidFill>
                <a:srgbClr val="000000"/>
              </a:solidFill>
              <a:effectLst/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>
              <a:spcAft>
                <a:spcPts val="0"/>
              </a:spcAft>
            </a:pPr>
            <a:r>
              <a:rPr lang="es-SV" dirty="0" smtClean="0">
                <a:solidFill>
                  <a:srgbClr val="000000"/>
                </a:solidFill>
                <a:latin typeface="Museo Sans 300" panose="02000000000000000000" pitchFamily="50" charset="0"/>
                <a:ea typeface="Calibri" panose="020F0502020204030204" pitchFamily="34" charset="0"/>
              </a:rPr>
              <a:t>Oficial de Gestión documental: </a:t>
            </a:r>
            <a:r>
              <a:rPr lang="es-SV" dirty="0" err="1" smtClean="0">
                <a:solidFill>
                  <a:srgbClr val="000000"/>
                </a:solidFill>
                <a:latin typeface="Museo Sans 300" panose="02000000000000000000" pitchFamily="50" charset="0"/>
                <a:ea typeface="Calibri" panose="020F0502020204030204" pitchFamily="34" charset="0"/>
              </a:rPr>
              <a:t>Téc</a:t>
            </a:r>
            <a:r>
              <a:rPr lang="es-SV" dirty="0" smtClean="0">
                <a:solidFill>
                  <a:srgbClr val="000000"/>
                </a:solidFill>
                <a:latin typeface="Museo Sans 300" panose="02000000000000000000" pitchFamily="50" charset="0"/>
                <a:ea typeface="Calibri" panose="020F0502020204030204" pitchFamily="34" charset="0"/>
              </a:rPr>
              <a:t>. Omar Baltazar Cea Orellana.</a:t>
            </a:r>
          </a:p>
          <a:p>
            <a:pPr algn="just">
              <a:spcAft>
                <a:spcPts val="0"/>
              </a:spcAft>
            </a:pPr>
            <a:endParaRPr lang="es-SV" dirty="0">
              <a:solidFill>
                <a:srgbClr val="000000"/>
              </a:solidFill>
              <a:effectLst/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Hombres:   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1</a:t>
            </a:r>
          </a:p>
          <a:p>
            <a:pPr algn="just">
              <a:lnSpc>
                <a:spcPct val="150000"/>
              </a:lnSpc>
            </a:pP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Mujeres: 1</a:t>
            </a: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Total de empleados: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2</a:t>
            </a: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>
              <a:spcAft>
                <a:spcPts val="0"/>
              </a:spcAft>
            </a:pPr>
            <a:endParaRPr lang="es-SV" dirty="0">
              <a:solidFill>
                <a:srgbClr val="000000"/>
              </a:solidFill>
              <a:effectLst/>
              <a:latin typeface="Museo Sans 300" panose="02000000000000000000" pitchFamily="50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412823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771800" y="1051537"/>
            <a:ext cx="744435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SV" sz="2400" b="1" dirty="0" smtClean="0">
                <a:latin typeface="Bembo Std" panose="02020605060306020A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AREA </a:t>
            </a:r>
            <a:r>
              <a:rPr lang="es-SV" sz="2400" b="1" dirty="0">
                <a:latin typeface="Bembo Std" panose="02020605060306020A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 SERVICIOS GENERALES</a:t>
            </a:r>
            <a:endParaRPr lang="es-SV" sz="2400" dirty="0">
              <a:latin typeface="Bembo Std" panose="02020605060306020A03" pitchFamily="18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792310" y="1789458"/>
            <a:ext cx="7651377" cy="43858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pc="-15" dirty="0">
                <a:latin typeface="Museo Sans 300" panose="02000000000000000000" pitchFamily="50" charset="0"/>
                <a:ea typeface="Calibri" panose="020F0502020204030204" pitchFamily="34" charset="0"/>
                <a:cs typeface="Arial" panose="020B0604020202020204" pitchFamily="34" charset="0"/>
              </a:rPr>
              <a:t>Gestionar  los servicios de mantenimiento de las instalaciones físicas, equipo de transporte, sistema eléctrico y de aire acondicionado, equipos de impresión y fotocopiado y coordinar la prestación del servicio de limpieza, transporte, comunicaciones telefónicas  y mensajería, así como brindar a la Corporación los  suministros de papelería útiles y materiales,  atendiendo la normativa correspondiente, a fin de que las instalaciones, sistemas y equipos funcionen eficientemente en Oficina Central de la Corporación</a:t>
            </a:r>
            <a:r>
              <a:rPr lang="es-SV" spc="-15" dirty="0" smtClean="0">
                <a:latin typeface="Museo Sans 300" panose="02000000000000000000" pitchFamily="50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</a:p>
          <a:p>
            <a:pPr algn="just"/>
            <a:r>
              <a:rPr lang="es-SV" spc="-15" dirty="0" smtClean="0">
                <a:latin typeface="Museo Sans 300" panose="02000000000000000000" pitchFamily="50" charset="0"/>
                <a:cs typeface="Arial" panose="020B0604020202020204" pitchFamily="34" charset="0"/>
              </a:rPr>
              <a:t>Jefe del Departamento de Servicios Generales</a:t>
            </a:r>
            <a:r>
              <a:rPr lang="es-SV" spc="-15" dirty="0" smtClean="0">
                <a:latin typeface="Museo Sans 300" panose="02000000000000000000" pitchFamily="50" charset="0"/>
                <a:cs typeface="Arial" panose="020B0604020202020204" pitchFamily="34" charset="0"/>
              </a:rPr>
              <a:t>:</a:t>
            </a:r>
            <a:endParaRPr lang="es-SV" spc="-15" dirty="0" smtClean="0">
              <a:latin typeface="Museo Sans 300" panose="02000000000000000000" pitchFamily="50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Hombres:  7</a:t>
            </a: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Mujeres:   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1</a:t>
            </a: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Total de funcionarios: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9</a:t>
            </a: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endParaRPr lang="es-SV" spc="-15" dirty="0">
              <a:latin typeface="Museo Sans 300" panose="02000000000000000000" pitchFamily="50" charset="0"/>
              <a:cs typeface="Arial" panose="020B0604020202020204" pitchFamily="34" charset="0"/>
            </a:endParaRPr>
          </a:p>
          <a:p>
            <a:pPr algn="just"/>
            <a:endParaRPr lang="es-SV" dirty="0">
              <a:latin typeface="Museo Sans 300" panose="020000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01299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576765" y="635497"/>
            <a:ext cx="694372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sz="2200" b="1" dirty="0" smtClean="0">
                <a:latin typeface="Bembo Std" panose="02020605060306020A03" pitchFamily="18" charset="0"/>
              </a:rPr>
              <a:t>CONSEJO DIRECTIVO  </a:t>
            </a:r>
            <a:endParaRPr lang="es-SV" sz="2200" b="1" dirty="0">
              <a:latin typeface="Bembo Std" panose="02020605060306020A03" pitchFamily="18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384634" y="1414799"/>
            <a:ext cx="8386763" cy="67249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dirty="0">
                <a:latin typeface="Museo Sans 300" panose="02000000000000000000" pitchFamily="50" charset="0"/>
              </a:rPr>
              <a:t>Sus funciones principales, reguladas por la Ley Orgánica de CORSAIN, consisten en proponer, a consideración y aprobación de la Asamblea de Gobernadores, los planes anuales operativos, el presupuesto del ejercicio y sus modificaciones, evaluar periódicamente la ejecución de los planes anuales operativos, establecer la estructura administrativa de la Corporación; designar, de entre sus miembros, los Directores que integrarán los Comités especiales que juzgue conveniente establecer, aprobar el Reglamento de Trabajo y manuales de operación interna, y ejercer las demás funciones y facultades que le correspondan de acuerdo con la Ley, los Reglamentos y disposiciones aplicables.</a:t>
            </a:r>
          </a:p>
          <a:p>
            <a:pPr algn="just"/>
            <a:endParaRPr lang="es-SV" dirty="0" smtClean="0">
              <a:latin typeface="Museo Sans 300" panose="02000000000000000000" pitchFamily="50" charset="0"/>
            </a:endParaRPr>
          </a:p>
          <a:p>
            <a:pPr algn="just"/>
            <a:r>
              <a:rPr lang="es-SV" dirty="0" smtClean="0">
                <a:latin typeface="Museo Sans 300" panose="02000000000000000000" pitchFamily="50" charset="0"/>
              </a:rPr>
              <a:t>Director Presidente de </a:t>
            </a:r>
            <a:r>
              <a:rPr lang="es-SV" dirty="0">
                <a:latin typeface="Museo Sans 300" panose="02000000000000000000" pitchFamily="50" charset="0"/>
              </a:rPr>
              <a:t>CORSAIN y </a:t>
            </a:r>
            <a:r>
              <a:rPr lang="es-SV" dirty="0" smtClean="0">
                <a:latin typeface="Museo Sans 300" panose="02000000000000000000" pitchFamily="50" charset="0"/>
              </a:rPr>
              <a:t>Secretario </a:t>
            </a:r>
            <a:r>
              <a:rPr lang="es-SV" dirty="0">
                <a:latin typeface="Museo Sans 300" panose="02000000000000000000" pitchFamily="50" charset="0"/>
              </a:rPr>
              <a:t>de la Asamblea de Gobernadores: Lic. </a:t>
            </a:r>
            <a:r>
              <a:rPr lang="es-SV" dirty="0" smtClean="0">
                <a:latin typeface="Museo Sans 300" panose="02000000000000000000" pitchFamily="50" charset="0"/>
              </a:rPr>
              <a:t>Gustavo Armando Arévalo Amaya.</a:t>
            </a:r>
            <a:endParaRPr lang="es-SV" dirty="0">
              <a:latin typeface="Museo Sans 300" panose="02000000000000000000" pitchFamily="50" charset="0"/>
            </a:endParaRPr>
          </a:p>
          <a:p>
            <a:pPr algn="just"/>
            <a:endParaRPr lang="es-SV" dirty="0">
              <a:latin typeface="Museo Sans 300" panose="02000000000000000000" pitchFamily="50" charset="0"/>
            </a:endParaRPr>
          </a:p>
          <a:p>
            <a:pPr marL="1071563" indent="100013"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Hombres: 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6</a:t>
            </a: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marL="1171575"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Mujeres:   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2</a:t>
            </a: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	     	    Total de funcionarios: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8</a:t>
            </a: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endParaRPr lang="es-SV" dirty="0" smtClean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endParaRPr lang="es-SV" sz="2000" dirty="0" smtClean="0">
              <a:latin typeface="Museo Sans 300" panose="02000000000000000000" pitchFamily="50" charset="0"/>
            </a:endParaRPr>
          </a:p>
          <a:p>
            <a:pPr algn="just"/>
            <a:r>
              <a:rPr lang="es-SV" sz="2000" dirty="0" smtClean="0">
                <a:latin typeface="Museo Sans 300" panose="02000000000000000000" pitchFamily="50" charset="0"/>
              </a:rPr>
              <a:t> </a:t>
            </a:r>
            <a:endParaRPr lang="es-SV" sz="2000" dirty="0" smtClean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endParaRPr lang="es-SV" sz="2000" dirty="0">
              <a:effectLst/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r>
              <a:rPr lang="es-SV" sz="2000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					</a:t>
            </a:r>
            <a:endParaRPr lang="es-SV" sz="2000" dirty="0">
              <a:effectLst/>
              <a:latin typeface="Museo Sans 300" panose="02000000000000000000" pitchFamily="50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7974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782679" y="636332"/>
            <a:ext cx="694372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sz="2200" b="1" dirty="0" smtClean="0">
                <a:latin typeface="Bembo Std" panose="02020605060306020A03" pitchFamily="18" charset="0"/>
              </a:rPr>
              <a:t>COMITÉ DE AUDITORIA   </a:t>
            </a:r>
            <a:endParaRPr lang="es-SV" sz="2200" b="1" dirty="0">
              <a:latin typeface="Bembo Std" panose="02020605060306020A03" pitchFamily="18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398045" y="1772237"/>
            <a:ext cx="8386763" cy="44473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dirty="0">
                <a:latin typeface="Museo Sans 300" panose="02000000000000000000" pitchFamily="50" charset="0"/>
              </a:rPr>
              <a:t>El Comité de Auditoria es un organismo de apoyo a la Máxima Autoridad para el cumplimiento de sus </a:t>
            </a:r>
            <a:r>
              <a:rPr lang="es-SV" dirty="0" smtClean="0">
                <a:latin typeface="Museo Sans 300" panose="02000000000000000000" pitchFamily="50" charset="0"/>
              </a:rPr>
              <a:t>responsabilidades.</a:t>
            </a:r>
          </a:p>
          <a:p>
            <a:pPr algn="just"/>
            <a:r>
              <a:rPr lang="es-SV" dirty="0" smtClean="0">
                <a:latin typeface="Museo Sans 300" panose="02000000000000000000" pitchFamily="50" charset="0"/>
              </a:rPr>
              <a:t>El </a:t>
            </a:r>
            <a:r>
              <a:rPr lang="es-SV" dirty="0">
                <a:latin typeface="Museo Sans 300" panose="02000000000000000000" pitchFamily="50" charset="0"/>
              </a:rPr>
              <a:t>Comité </a:t>
            </a:r>
            <a:r>
              <a:rPr lang="es-SV" dirty="0" smtClean="0">
                <a:latin typeface="Museo Sans 300" panose="02000000000000000000" pitchFamily="50" charset="0"/>
              </a:rPr>
              <a:t>promoverá </a:t>
            </a:r>
            <a:r>
              <a:rPr lang="es-SV" dirty="0">
                <a:latin typeface="Museo Sans 300" panose="02000000000000000000" pitchFamily="50" charset="0"/>
              </a:rPr>
              <a:t>el mejoramiento de los sistemas de control interno aplicados a los procesos claves y de apoyo relevantes para el manejo de los recursos y la gestión de resultados.</a:t>
            </a:r>
            <a:endParaRPr lang="es-SV" dirty="0" smtClean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endParaRPr lang="es-SV" dirty="0" smtClean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Total de funcionarios:</a:t>
            </a: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Hombres: 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2</a:t>
            </a: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Mujeres:   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3</a:t>
            </a: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Total de funcionarios: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5</a:t>
            </a: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endParaRPr lang="es-SV" dirty="0" smtClean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endParaRPr lang="es-SV" dirty="0" smtClean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endParaRPr lang="es-SV" sz="2000" dirty="0">
              <a:effectLst/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r>
              <a:rPr lang="es-SV" sz="2000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					</a:t>
            </a:r>
            <a:endParaRPr lang="es-SV" sz="2000" dirty="0">
              <a:effectLst/>
              <a:latin typeface="Museo Sans 300" panose="02000000000000000000" pitchFamily="50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6386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716623" y="812796"/>
            <a:ext cx="694372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sz="2200" b="1" dirty="0" smtClean="0">
                <a:latin typeface="Bembo Std" panose="02020605060306020A03" pitchFamily="18" charset="0"/>
              </a:rPr>
              <a:t>COMITÉ DE RIESGOS    </a:t>
            </a:r>
            <a:endParaRPr lang="es-SV" sz="2200" b="1" dirty="0">
              <a:latin typeface="Bembo Std" panose="02020605060306020A03" pitchFamily="18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716623" y="1929483"/>
            <a:ext cx="7894685" cy="43858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dirty="0">
                <a:latin typeface="Museo Sans 300" panose="02000000000000000000" pitchFamily="50" charset="0"/>
              </a:rPr>
              <a:t>El Comité de Riesgos es un órgano de apoyo al Consejo Directivo de la Corporación para la administración de Riesgos de CORSAIN, lo que contribuirá a su estabilidad, rentabilidad y solvencia.</a:t>
            </a:r>
          </a:p>
          <a:p>
            <a:pPr algn="just"/>
            <a:r>
              <a:rPr lang="es-SV" dirty="0">
                <a:latin typeface="Museo Sans 300" panose="02000000000000000000" pitchFamily="50" charset="0"/>
              </a:rPr>
              <a:t>Asimismo es responsabilidad del Comité de Riesgos asegurar que CORSAIN esté cumpliendo con las Leyes y regulaciones pertinentes, velar porque se mantengan los controles efectivos para identificar, medir, monitorear, limitar y revelar los riesgos a que se encuentre expuesta la Corporación en la realización de sus </a:t>
            </a:r>
            <a:r>
              <a:rPr lang="es-SV" dirty="0" smtClean="0">
                <a:latin typeface="Museo Sans 300" panose="02000000000000000000" pitchFamily="50" charset="0"/>
              </a:rPr>
              <a:t>operaciones.</a:t>
            </a:r>
          </a:p>
          <a:p>
            <a:pPr algn="just"/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Hombres: 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4</a:t>
            </a: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Mujeres: 1</a:t>
            </a: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Total de funcionarios: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5</a:t>
            </a: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endParaRPr lang="es-SV" dirty="0" smtClean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					</a:t>
            </a:r>
            <a:endParaRPr lang="es-SV" dirty="0">
              <a:effectLst/>
              <a:latin typeface="Museo Sans 300" panose="02000000000000000000" pitchFamily="50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4716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1007266" y="992561"/>
            <a:ext cx="694372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sz="2200" b="1" dirty="0" smtClean="0">
                <a:latin typeface="Bembo Std" panose="02020605060306020A03" pitchFamily="18" charset="0"/>
              </a:rPr>
              <a:t>COMITÉ DE INVERSIONES    </a:t>
            </a:r>
            <a:endParaRPr lang="es-SV" sz="2200" b="1" dirty="0">
              <a:latin typeface="Bembo Std" panose="02020605060306020A03" pitchFamily="18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850233" y="1922816"/>
            <a:ext cx="7668126" cy="43858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dirty="0">
                <a:latin typeface="Museo Sans 300" panose="02000000000000000000" pitchFamily="50" charset="0"/>
              </a:rPr>
              <a:t>Promover y recomendar las políticas y las Normas para planear las estrategias de inversión, que permitan optimizar los rendimientos de las disponibilidades f</a:t>
            </a:r>
            <a:r>
              <a:rPr lang="es-MX" dirty="0" smtClean="0">
                <a:latin typeface="Museo Sans 300" panose="02000000000000000000" pitchFamily="50" charset="0"/>
              </a:rPr>
              <a:t>inancieras</a:t>
            </a:r>
            <a:r>
              <a:rPr lang="es-MX" dirty="0">
                <a:latin typeface="Museo Sans 300" panose="02000000000000000000" pitchFamily="50" charset="0"/>
              </a:rPr>
              <a:t>, todo con apego a las leyes, reglamentos, acuerdos y lineamientos de la </a:t>
            </a:r>
            <a:r>
              <a:rPr lang="es-MX" dirty="0" smtClean="0">
                <a:latin typeface="Museo Sans 300" panose="02000000000000000000" pitchFamily="50" charset="0"/>
              </a:rPr>
              <a:t>materia.</a:t>
            </a:r>
            <a:endParaRPr lang="es-SV" dirty="0">
              <a:latin typeface="Museo Sans 300" panose="02000000000000000000" pitchFamily="50" charset="0"/>
            </a:endParaRPr>
          </a:p>
          <a:p>
            <a:pPr algn="just"/>
            <a:endParaRPr lang="es-SV" dirty="0" smtClean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Hombres: 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4</a:t>
            </a:r>
          </a:p>
          <a:p>
            <a:pPr algn="just"/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Mujeres:  1</a:t>
            </a:r>
          </a:p>
          <a:p>
            <a:pPr algn="just"/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Total </a:t>
            </a: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de funcionarios: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5</a:t>
            </a: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endParaRPr lang="es-SV" dirty="0">
              <a:effectLst/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endParaRPr lang="es-SV" dirty="0" smtClean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endParaRPr lang="es-SV" dirty="0">
              <a:effectLst/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					</a:t>
            </a:r>
            <a:endParaRPr lang="es-SV" dirty="0">
              <a:effectLst/>
              <a:latin typeface="Museo Sans 300" panose="02000000000000000000" pitchFamily="50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2139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1231854" y="1281317"/>
            <a:ext cx="694372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sz="2200" b="1" dirty="0" smtClean="0">
                <a:latin typeface="Bembo Std" panose="02020605060306020A03" pitchFamily="18" charset="0"/>
              </a:rPr>
              <a:t>COMITÉ DE </a:t>
            </a:r>
            <a:r>
              <a:rPr lang="es-US" sz="2000" b="1" dirty="0" smtClean="0">
                <a:latin typeface="Bembo Std" panose="02020605060306020A03" pitchFamily="18" charset="0"/>
              </a:rPr>
              <a:t>COMITÉ DE PREVENCIÓN DE LAVADO DE DINERO Y DE ACTIVOS</a:t>
            </a:r>
            <a:r>
              <a:rPr lang="es-SV" sz="2000" b="1" dirty="0" smtClean="0">
                <a:latin typeface="Bembo Std" panose="02020605060306020A03" pitchFamily="18" charset="0"/>
              </a:rPr>
              <a:t>  </a:t>
            </a:r>
            <a:endParaRPr lang="es-SV" sz="2000" b="1" dirty="0">
              <a:latin typeface="Bembo Std" panose="02020605060306020A03" pitchFamily="18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850233" y="2580541"/>
            <a:ext cx="7668126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dirty="0">
                <a:latin typeface="Museo Sans 300" panose="02000000000000000000" pitchFamily="50" charset="0"/>
              </a:rPr>
              <a:t>Prevenir, detectar, controlar y reportar operaciones en las que se sospeche se pretenda legitimar movimientos de dinero de origen ilícito. </a:t>
            </a:r>
            <a:endParaRPr lang="es-US" dirty="0">
              <a:latin typeface="Museo Sans 300" panose="02000000000000000000" pitchFamily="50" charset="0"/>
            </a:endParaRPr>
          </a:p>
          <a:p>
            <a:pPr algn="just"/>
            <a:endParaRPr lang="es-US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endParaRPr lang="es-US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Hombres: 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5</a:t>
            </a:r>
          </a:p>
          <a:p>
            <a:pPr algn="just">
              <a:lnSpc>
                <a:spcPct val="150000"/>
              </a:lnSpc>
            </a:pP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Total </a:t>
            </a: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de funcionarios: 5</a:t>
            </a:r>
          </a:p>
          <a:p>
            <a:pPr algn="just"/>
            <a:endParaRPr lang="es-US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endParaRPr lang="es-SV" dirty="0" smtClean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endParaRPr lang="es-SV" dirty="0">
              <a:effectLst/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					</a:t>
            </a:r>
            <a:endParaRPr lang="es-SV" dirty="0">
              <a:effectLst/>
              <a:latin typeface="Museo Sans 300" panose="02000000000000000000" pitchFamily="50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6255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2916112" y="1095633"/>
            <a:ext cx="3448381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s-SV" sz="2200" b="1" dirty="0" smtClean="0">
                <a:latin typeface="Bembo Std" panose="02020605060306020A03" pitchFamily="18" charset="0"/>
              </a:rPr>
              <a:t>AUDITORIA INTERNA </a:t>
            </a:r>
            <a:endParaRPr lang="es-SV" sz="2200" b="1" dirty="0">
              <a:latin typeface="Bembo Std" panose="02020605060306020A03" pitchFamily="18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766483" y="2136339"/>
            <a:ext cx="7651376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Dar un servicio de asesoría constructiva, de prevención y protección a la administración, para alcanzar metas y objetivos, con la mayor eficiencia, economía y eficacia, proporcionando en forma oportuna información, análisis, evaluaciones, comentarios y recomendaciones pertinentes sobre las operaciones que la Corporación realiza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es-SV" dirty="0">
              <a:latin typeface="Museo Sans 300" panose="02000000000000000000" pitchFamily="50" charset="0"/>
              <a:cs typeface="Times New Roman" panose="02020603050405020304" pitchFamily="18" charset="0"/>
            </a:endParaRPr>
          </a:p>
          <a:p>
            <a:r>
              <a:rPr lang="es-SV" dirty="0" smtClean="0">
                <a:latin typeface="Museo Sans 300" panose="02000000000000000000" pitchFamily="50" charset="0"/>
                <a:cs typeface="Times New Roman" panose="02020603050405020304" pitchFamily="18" charset="0"/>
              </a:rPr>
              <a:t>Auditor Interno Interino</a:t>
            </a:r>
            <a:r>
              <a:rPr lang="es-SV" dirty="0" smtClean="0">
                <a:latin typeface="Museo Sans 300" panose="02000000000000000000" pitchFamily="50" charset="0"/>
                <a:cs typeface="Times New Roman" panose="02020603050405020304" pitchFamily="18" charset="0"/>
              </a:rPr>
              <a:t>:  </a:t>
            </a:r>
            <a:endParaRPr lang="es-ES" dirty="0">
              <a:latin typeface="Museo Sans 300" panose="02000000000000000000" pitchFamily="50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Hombres: 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2</a:t>
            </a: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Total de funcionarios y empleados: 2</a:t>
            </a:r>
          </a:p>
          <a:p>
            <a:endParaRPr lang="es-ES" dirty="0">
              <a:latin typeface="Museo Sans 300" panose="02000000000000000000" pitchFamily="50" charset="0"/>
            </a:endParaRPr>
          </a:p>
          <a:p>
            <a:pPr algn="just"/>
            <a:endParaRPr lang="es-SV" dirty="0">
              <a:latin typeface="Museo Sans 300" panose="020000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5199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820</TotalTime>
  <Words>2477</Words>
  <Application>Microsoft Office PowerPoint</Application>
  <PresentationFormat>Presentación en pantalla (4:3)</PresentationFormat>
  <Paragraphs>264</Paragraphs>
  <Slides>34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34</vt:i4>
      </vt:variant>
    </vt:vector>
  </HeadingPairs>
  <TitlesOfParts>
    <vt:vector size="40" baseType="lpstr">
      <vt:lpstr>Arial</vt:lpstr>
      <vt:lpstr>Bembo Std</vt:lpstr>
      <vt:lpstr>Calibri</vt:lpstr>
      <vt:lpstr>Museo Sans 300</vt:lpstr>
      <vt:lpstr>Times New Roman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CORSAIN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Amilcar Peraza</dc:creator>
  <cp:lastModifiedBy>Adyni Arleht Pocasangre Crespin</cp:lastModifiedBy>
  <cp:revision>52</cp:revision>
  <dcterms:created xsi:type="dcterms:W3CDTF">2019-07-03T14:56:03Z</dcterms:created>
  <dcterms:modified xsi:type="dcterms:W3CDTF">2024-07-19T18:24:59Z</dcterms:modified>
</cp:coreProperties>
</file>