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EE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24\Segundo%20trimestre%202024\Base_Informe%20Segundo%20Trimestre%202024_Redondeo_v1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acumulado a julio</c:v>
                </c:pt>
                <c:pt idx="2">
                  <c:v>Ejecutado acumulado julio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 formatCode="0%">
                  <c:v>0.22222222222222221</c:v>
                </c:pt>
                <c:pt idx="1">
                  <c:v>0.10097407407407406</c:v>
                </c:pt>
                <c:pt idx="2">
                  <c:v>9.0857407407407401E-2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acumulado a julio</c:v>
                </c:pt>
                <c:pt idx="2">
                  <c:v>Ejecutado acumulado julio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 formatCode="0%">
                  <c:v>0.22222222222222221</c:v>
                </c:pt>
                <c:pt idx="1">
                  <c:v>0.1763888888888889</c:v>
                </c:pt>
                <c:pt idx="2">
                  <c:v>0.12697962962962961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acumulado a julio</c:v>
                </c:pt>
                <c:pt idx="2">
                  <c:v>Ejecutado acumulado julio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 formatCode="0%">
                  <c:v>0.1111111111111111</c:v>
                </c:pt>
                <c:pt idx="1">
                  <c:v>7.4999999999999983E-2</c:v>
                </c:pt>
                <c:pt idx="2">
                  <c:v>7.4999999999999983E-2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acumulado a julio</c:v>
                </c:pt>
                <c:pt idx="2">
                  <c:v>Ejecutado acumulado julio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 formatCode="0%">
                  <c:v>0.44444444444444442</c:v>
                </c:pt>
                <c:pt idx="1">
                  <c:v>0.25694444444444442</c:v>
                </c:pt>
                <c:pt idx="2">
                  <c:v>0.21026666666666666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547584"/>
        <c:axId val="320550720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1.3486432288911658E-16"/>
                  <c:y val="-2.155529425183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2024</c:v>
                </c:pt>
                <c:pt idx="1">
                  <c:v>Proyectado acumulado a julio</c:v>
                </c:pt>
                <c:pt idx="2">
                  <c:v>Ejecutado acumulado julio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0.60930740740740741</c:v>
                </c:pt>
                <c:pt idx="2">
                  <c:v>0.50310370370370361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0547584"/>
        <c:axId val="320550720"/>
      </c:lineChart>
      <c:catAx>
        <c:axId val="320547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20550720"/>
        <c:crosses val="autoZero"/>
        <c:auto val="1"/>
        <c:lblAlgn val="ctr"/>
        <c:lblOffset val="100"/>
        <c:noMultiLvlLbl val="0"/>
      </c:catAx>
      <c:valAx>
        <c:axId val="32055072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3205475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 i="0" baseline="0">
          <a:latin typeface="Museo Sans 3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6"/>
            <a:ext cx="8229600" cy="1657521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Museo Sans 300" panose="02000000000000000000" pitchFamily="50" charset="0"/>
              </a:rPr>
              <a:t>INFORME DE </a:t>
            </a:r>
            <a:r>
              <a:rPr lang="es-ES" sz="2800" b="1" dirty="0" smtClean="0">
                <a:latin typeface="Museo Sans 300" panose="02000000000000000000" pitchFamily="50" charset="0"/>
              </a:rPr>
              <a:t>SEGUIMIENTO AL </a:t>
            </a:r>
            <a:br>
              <a:rPr lang="es-ES" sz="2800" b="1" dirty="0" smtClean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SEGUNDO TRIMESTRE</a:t>
            </a:r>
            <a:r>
              <a:rPr lang="es-ES" sz="2800" b="1" dirty="0">
                <a:latin typeface="Museo Sans 300" panose="02000000000000000000" pitchFamily="50" charset="0"/>
              </a:rPr>
              <a:t/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>
                <a:latin typeface="Museo Sans 300" panose="02000000000000000000" pitchFamily="50" charset="0"/>
              </a:rPr>
              <a:t>PLAN ANUAL OPERATIVO</a:t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AÑO 2024  </a:t>
            </a:r>
            <a:endParaRPr lang="es-ES" sz="2800" b="1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60765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08573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al primer trimestre del año 2024, lográndose una ejecución del </a:t>
            </a:r>
            <a:r>
              <a:rPr lang="es-SV" sz="1400" b="1" dirty="0" smtClean="0">
                <a:latin typeface="Museo Sans 300" panose="02000000000000000000" pitchFamily="50" charset="0"/>
              </a:rPr>
              <a:t>82.57%</a:t>
            </a:r>
            <a:r>
              <a:rPr lang="es-SV" sz="1400" dirty="0" smtClean="0">
                <a:latin typeface="Museo Sans 300" panose="02000000000000000000" pitchFamily="50" charset="0"/>
              </a:rPr>
              <a:t>, con respecto a lo programado, calificado como Muy bueno.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2024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27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8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9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0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1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2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3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4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5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6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7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8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9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40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41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4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44" name="Conector angular 43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endCxn id="40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endCxn id="37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43" idx="0"/>
            <a:endCxn id="37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37" idx="0"/>
            <a:endCxn id="35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endCxn id="35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647001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475695"/>
              </p:ext>
            </p:extLst>
          </p:nvPr>
        </p:nvGraphicFramePr>
        <p:xfrm>
          <a:off x="842964" y="1535200"/>
          <a:ext cx="7615236" cy="4715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455"/>
                <a:gridCol w="1585283"/>
                <a:gridCol w="1524776"/>
                <a:gridCol w="1521319"/>
                <a:gridCol w="1514403"/>
              </a:tblGrid>
              <a:tr h="1482005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2024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JUNIO 2024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EJECUTADO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JUNIO 2024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409282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10.10%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9.09%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89.98%</a:t>
                      </a:r>
                    </a:p>
                  </a:txBody>
                  <a:tcPr marL="0" marR="0" marT="0" marB="0" anchor="ctr"/>
                </a:tc>
              </a:tr>
              <a:tr h="823336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17.64%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12.70%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71.99%</a:t>
                      </a:r>
                    </a:p>
                  </a:txBody>
                  <a:tcPr marL="0" marR="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Procesos y</a:t>
                      </a:r>
                    </a:p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Tecnología.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7.50%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7.50%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100.00%</a:t>
                      </a:r>
                    </a:p>
                  </a:txBody>
                  <a:tcPr marL="0" marR="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185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Aprendizaje y Crecimiento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25.69%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21.03%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81.83%</a:t>
                      </a:r>
                    </a:p>
                  </a:txBody>
                  <a:tcPr marL="0" marR="0" marT="0" marB="0" anchor="ctr"/>
                </a:tc>
              </a:tr>
              <a:tr h="49400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indent="-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60.93%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50.31%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82.57%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00964926"/>
              </p:ext>
            </p:extLst>
          </p:nvPr>
        </p:nvGraphicFramePr>
        <p:xfrm>
          <a:off x="946467" y="1850707"/>
          <a:ext cx="7211695" cy="3850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290</Words>
  <Application>Microsoft Office PowerPoint</Application>
  <PresentationFormat>Presentación en pantalla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Bembo Std</vt:lpstr>
      <vt:lpstr>Calibri</vt:lpstr>
      <vt:lpstr>Museo Sans 300</vt:lpstr>
      <vt:lpstr>Tema de Office</vt:lpstr>
      <vt:lpstr>Presentación de PowerPoint</vt:lpstr>
      <vt:lpstr>INFORME DE SEGUIMIENTO AL  SEGUNDO TRIMESTRE PLAN ANUAL OPERATIVO AÑO 2024  </vt:lpstr>
      <vt:lpstr>Generalidades</vt:lpstr>
      <vt:lpstr>MAPA ESTRATÉGICO DE CORSAIN 2024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163</cp:revision>
  <cp:lastPrinted>2019-12-18T17:42:50Z</cp:lastPrinted>
  <dcterms:created xsi:type="dcterms:W3CDTF">2019-07-03T14:56:03Z</dcterms:created>
  <dcterms:modified xsi:type="dcterms:W3CDTF">2024-10-14T15:25:51Z</dcterms:modified>
</cp:coreProperties>
</file>