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</p:sldIdLst>
  <p:sldSz cx="9144000" cy="6858000" type="screen4x3"/>
  <p:notesSz cx="6797675" cy="9926638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AEE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72.16.124.250\Gerencia_Administrativa\Arturo\2024\PAO%202024\Base_Informe%20Tercer%20Trimestre%202024_Redondeo_v1.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'[Base_Informe Tercer Trimestre 2024_Redondeo_v1.0.xlsx]GRAFICO'!$A$2</c:f>
              <c:strCache>
                <c:ptCount val="1"/>
                <c:pt idx="0">
                  <c:v>Financiera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c:spPr>
          <c:invertIfNegative val="0"/>
          <c:cat>
            <c:strRef>
              <c:f>'[Base_Informe Tercer Trimestre 2024_Redondeo_v1.0.xlsx]GRAFICO'!$B$1:$D$1</c:f>
              <c:strCache>
                <c:ptCount val="3"/>
                <c:pt idx="0">
                  <c:v>Proyectado 2024</c:v>
                </c:pt>
                <c:pt idx="1">
                  <c:v>Proyectado acumulado a septiembre</c:v>
                </c:pt>
                <c:pt idx="2">
                  <c:v>Ejecutado acumulado Septiembre</c:v>
                </c:pt>
              </c:strCache>
            </c:strRef>
          </c:cat>
          <c:val>
            <c:numRef>
              <c:f>'[Base_Informe Tercer Trimestre 2024_Redondeo_v1.0.xlsx]GRAFICO'!$B$2:$D$2</c:f>
              <c:numCache>
                <c:formatCode>0.00%</c:formatCode>
                <c:ptCount val="3"/>
                <c:pt idx="0" formatCode="0%">
                  <c:v>0.22222222222222221</c:v>
                </c:pt>
                <c:pt idx="1">
                  <c:v>0.15752037037037037</c:v>
                </c:pt>
                <c:pt idx="2">
                  <c:v>0.13742222222222222</c:v>
                </c:pt>
              </c:numCache>
            </c:numRef>
          </c:val>
        </c:ser>
        <c:ser>
          <c:idx val="3"/>
          <c:order val="1"/>
          <c:tx>
            <c:strRef>
              <c:f>'[Base_Informe Tercer Trimestre 2024_Redondeo_v1.0.xlsx]GRAFICO'!$A$3</c:f>
              <c:strCache>
                <c:ptCount val="1"/>
                <c:pt idx="0">
                  <c:v>Inversionistas y Clientes</c:v>
                </c:pt>
              </c:strCache>
            </c:strRef>
          </c:tx>
          <c:spPr>
            <a:gradFill flip="none" rotWithShape="1">
              <a:gsLst>
                <a:gs pos="0">
                  <a:srgbClr val="FAB812"/>
                </a:gs>
                <a:gs pos="84000">
                  <a:srgbClr val="FAB812">
                    <a:shade val="67500"/>
                    <a:satMod val="115000"/>
                  </a:srgbClr>
                </a:gs>
                <a:gs pos="100000">
                  <a:srgbClr val="FAB812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</c:spPr>
          <c:invertIfNegative val="0"/>
          <c:cat>
            <c:strRef>
              <c:f>'[Base_Informe Tercer Trimestre 2024_Redondeo_v1.0.xlsx]GRAFICO'!$B$1:$D$1</c:f>
              <c:strCache>
                <c:ptCount val="3"/>
                <c:pt idx="0">
                  <c:v>Proyectado 2024</c:v>
                </c:pt>
                <c:pt idx="1">
                  <c:v>Proyectado acumulado a septiembre</c:v>
                </c:pt>
                <c:pt idx="2">
                  <c:v>Ejecutado acumulado Septiembre</c:v>
                </c:pt>
              </c:strCache>
            </c:strRef>
          </c:cat>
          <c:val>
            <c:numRef>
              <c:f>'[Base_Informe Tercer Trimestre 2024_Redondeo_v1.0.xlsx]GRAFICO'!$B$3:$D$3</c:f>
              <c:numCache>
                <c:formatCode>0.00%</c:formatCode>
                <c:ptCount val="3"/>
                <c:pt idx="0" formatCode="0%">
                  <c:v>0.22222222222222221</c:v>
                </c:pt>
                <c:pt idx="1">
                  <c:v>0.1986111111111111</c:v>
                </c:pt>
                <c:pt idx="2">
                  <c:v>0.14118333333333333</c:v>
                </c:pt>
              </c:numCache>
            </c:numRef>
          </c:val>
        </c:ser>
        <c:ser>
          <c:idx val="1"/>
          <c:order val="2"/>
          <c:tx>
            <c:strRef>
              <c:f>'[Base_Informe Tercer Trimestre 2024_Redondeo_v1.0.xlsx]GRAFICO'!$A$4</c:f>
              <c:strCache>
                <c:ptCount val="1"/>
                <c:pt idx="0">
                  <c:v>Procesos y Tecnología </c:v>
                </c:pt>
              </c:strCache>
            </c:strRef>
          </c:tx>
          <c:spPr>
            <a:gradFill flip="none" rotWithShape="1">
              <a:gsLst>
                <a:gs pos="0">
                  <a:srgbClr val="74777A">
                    <a:shade val="30000"/>
                    <a:satMod val="115000"/>
                  </a:srgbClr>
                </a:gs>
                <a:gs pos="50000">
                  <a:srgbClr val="74777A">
                    <a:shade val="67500"/>
                    <a:satMod val="115000"/>
                  </a:srgbClr>
                </a:gs>
                <a:gs pos="100000">
                  <a:srgbClr val="74777A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</c:spPr>
          <c:invertIfNegative val="0"/>
          <c:cat>
            <c:strRef>
              <c:f>'[Base_Informe Tercer Trimestre 2024_Redondeo_v1.0.xlsx]GRAFICO'!$B$1:$D$1</c:f>
              <c:strCache>
                <c:ptCount val="3"/>
                <c:pt idx="0">
                  <c:v>Proyectado 2024</c:v>
                </c:pt>
                <c:pt idx="1">
                  <c:v>Proyectado acumulado a septiembre</c:v>
                </c:pt>
                <c:pt idx="2">
                  <c:v>Ejecutado acumulado Septiembre</c:v>
                </c:pt>
              </c:strCache>
            </c:strRef>
          </c:cat>
          <c:val>
            <c:numRef>
              <c:f>'[Base_Informe Tercer Trimestre 2024_Redondeo_v1.0.xlsx]GRAFICO'!$B$4:$D$4</c:f>
              <c:numCache>
                <c:formatCode>0.00%</c:formatCode>
                <c:ptCount val="3"/>
                <c:pt idx="0" formatCode="0%">
                  <c:v>0.1111111111111111</c:v>
                </c:pt>
                <c:pt idx="1">
                  <c:v>9.1666666666666674E-2</c:v>
                </c:pt>
                <c:pt idx="2">
                  <c:v>9.1666666666666674E-2</c:v>
                </c:pt>
              </c:numCache>
            </c:numRef>
          </c:val>
        </c:ser>
        <c:ser>
          <c:idx val="2"/>
          <c:order val="3"/>
          <c:tx>
            <c:strRef>
              <c:f>'[Base_Informe Tercer Trimestre 2024_Redondeo_v1.0.xlsx]GRAFICO'!$A$5</c:f>
              <c:strCache>
                <c:ptCount val="1"/>
                <c:pt idx="0">
                  <c:v>Aprendizaje y Crecimiento</c:v>
                </c:pt>
              </c:strCache>
            </c:strRef>
          </c:tx>
          <c:spPr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</c:spPr>
          <c:invertIfNegative val="0"/>
          <c:cat>
            <c:strRef>
              <c:f>'[Base_Informe Tercer Trimestre 2024_Redondeo_v1.0.xlsx]GRAFICO'!$B$1:$D$1</c:f>
              <c:strCache>
                <c:ptCount val="3"/>
                <c:pt idx="0">
                  <c:v>Proyectado 2024</c:v>
                </c:pt>
                <c:pt idx="1">
                  <c:v>Proyectado acumulado a septiembre</c:v>
                </c:pt>
                <c:pt idx="2">
                  <c:v>Ejecutado acumulado Septiembre</c:v>
                </c:pt>
              </c:strCache>
            </c:strRef>
          </c:cat>
          <c:val>
            <c:numRef>
              <c:f>'[Base_Informe Tercer Trimestre 2024_Redondeo_v1.0.xlsx]GRAFICO'!$B$5:$D$5</c:f>
              <c:numCache>
                <c:formatCode>0.00%</c:formatCode>
                <c:ptCount val="3"/>
                <c:pt idx="0" formatCode="0%">
                  <c:v>0.44444444444444442</c:v>
                </c:pt>
                <c:pt idx="1">
                  <c:v>0.34342500000000004</c:v>
                </c:pt>
                <c:pt idx="2">
                  <c:v>0.29843055555555553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7271584"/>
        <c:axId val="317271976"/>
      </c:barChart>
      <c:lineChart>
        <c:grouping val="standard"/>
        <c:varyColors val="0"/>
        <c:ser>
          <c:idx val="4"/>
          <c:order val="4"/>
          <c:tx>
            <c:strRef>
              <c:f>'[Base_Informe Tercer Trimestre 2024_Redondeo_v1.0.xlsx]GRAFICO'!$A$6</c:f>
              <c:strCache>
                <c:ptCount val="1"/>
                <c:pt idx="0">
                  <c:v>EJECUCION ACUMULADA</c:v>
                </c:pt>
              </c:strCache>
            </c:strRef>
          </c:tx>
          <c:spPr>
            <a:ln w="28575" cap="sq">
              <a:solidFill>
                <a:srgbClr val="FF0000"/>
              </a:solidFill>
              <a:prstDash val="sysDash"/>
            </a:ln>
          </c:spPr>
          <c:marker>
            <c:symbol val="circle"/>
            <c:size val="5"/>
            <c:spPr>
              <a:ln>
                <a:solidFill>
                  <a:srgbClr val="FF0000"/>
                </a:solidFill>
              </a:ln>
            </c:spPr>
          </c:marker>
          <c:dLbls>
            <c:dLbl>
              <c:idx val="1"/>
              <c:layout>
                <c:manualLayout>
                  <c:x val="1.3486432288911658E-16"/>
                  <c:y val="-2.1555294251831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4712641547630873E-2"/>
                  <c:y val="-5.4507337526205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'[Base_Informe Tercer Trimestre 2024_Redondeo_v1.0.xlsx]GRAFICO'!$B$1:$D$1</c:f>
              <c:strCache>
                <c:ptCount val="3"/>
                <c:pt idx="0">
                  <c:v>Proyectado 2024</c:v>
                </c:pt>
                <c:pt idx="1">
                  <c:v>Proyectado acumulado a septiembre</c:v>
                </c:pt>
                <c:pt idx="2">
                  <c:v>Ejecutado acumulado Septiembre</c:v>
                </c:pt>
              </c:strCache>
            </c:strRef>
          </c:cat>
          <c:val>
            <c:numRef>
              <c:f>'[Base_Informe Tercer Trimestre 2024_Redondeo_v1.0.xlsx]GRAFICO'!$B$6:$D$6</c:f>
              <c:numCache>
                <c:formatCode>0.00%</c:formatCode>
                <c:ptCount val="3"/>
                <c:pt idx="0" formatCode="0%">
                  <c:v>1</c:v>
                </c:pt>
                <c:pt idx="1">
                  <c:v>0.7912231481481482</c:v>
                </c:pt>
                <c:pt idx="2">
                  <c:v>0.66870277777777776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7271584"/>
        <c:axId val="317271976"/>
      </c:lineChart>
      <c:catAx>
        <c:axId val="3172715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17271976"/>
        <c:crosses val="autoZero"/>
        <c:auto val="1"/>
        <c:lblAlgn val="ctr"/>
        <c:lblOffset val="100"/>
        <c:noMultiLvlLbl val="0"/>
      </c:catAx>
      <c:valAx>
        <c:axId val="317271976"/>
        <c:scaling>
          <c:orientation val="minMax"/>
          <c:max val="1"/>
        </c:scaling>
        <c:delete val="0"/>
        <c:axPos val="l"/>
        <c:numFmt formatCode="0%" sourceLinked="1"/>
        <c:majorTickMark val="none"/>
        <c:minorTickMark val="none"/>
        <c:tickLblPos val="nextTo"/>
        <c:crossAx val="31727158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100" b="1" i="0" baseline="0">
          <a:latin typeface="Museo Sans 100" panose="02000000000000000000" pitchFamily="50" charset="0"/>
        </a:defRPr>
      </a:pPr>
      <a:endParaRPr lang="es-SV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13/01/2025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444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13/01/2025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62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13/01/2025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332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13/01/2025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50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13/01/2025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0404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13/01/2025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706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13/01/2025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881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13/01/2025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8221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13/01/2025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6267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13/01/2025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7190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13/01/2025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6311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47B3D-4558-5443-A0A2-A01F0DDEF6D4}" type="datetimeFigureOut">
              <a:rPr lang="es-ES" smtClean="0"/>
              <a:t>13/01/2025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6840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3264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43016"/>
            <a:ext cx="8229600" cy="1657521"/>
          </a:xfrm>
        </p:spPr>
        <p:txBody>
          <a:bodyPr>
            <a:normAutofit fontScale="90000"/>
          </a:bodyPr>
          <a:lstStyle/>
          <a:p>
            <a:r>
              <a:rPr lang="es-ES" sz="2800" b="1" dirty="0">
                <a:latin typeface="Museo Sans 300" panose="02000000000000000000" pitchFamily="50" charset="0"/>
              </a:rPr>
              <a:t>INFORME DE </a:t>
            </a:r>
            <a:r>
              <a:rPr lang="es-ES" sz="2800" b="1" dirty="0" smtClean="0">
                <a:latin typeface="Museo Sans 300" panose="02000000000000000000" pitchFamily="50" charset="0"/>
              </a:rPr>
              <a:t>SEGUIMIENTO AL </a:t>
            </a:r>
            <a:br>
              <a:rPr lang="es-ES" sz="2800" b="1" dirty="0" smtClean="0">
                <a:latin typeface="Museo Sans 300" panose="02000000000000000000" pitchFamily="50" charset="0"/>
              </a:rPr>
            </a:br>
            <a:r>
              <a:rPr lang="es-ES" sz="2800" b="1" dirty="0" smtClean="0">
                <a:latin typeface="Museo Sans 300" panose="02000000000000000000" pitchFamily="50" charset="0"/>
              </a:rPr>
              <a:t>TERCER TRIMESTRE</a:t>
            </a:r>
            <a:r>
              <a:rPr lang="es-ES" sz="2800" b="1" dirty="0">
                <a:latin typeface="Museo Sans 300" panose="02000000000000000000" pitchFamily="50" charset="0"/>
              </a:rPr>
              <a:t/>
            </a:r>
            <a:br>
              <a:rPr lang="es-ES" sz="2800" b="1" dirty="0">
                <a:latin typeface="Museo Sans 300" panose="02000000000000000000" pitchFamily="50" charset="0"/>
              </a:rPr>
            </a:br>
            <a:r>
              <a:rPr lang="es-ES" sz="2800" b="1" dirty="0">
                <a:latin typeface="Museo Sans 300" panose="02000000000000000000" pitchFamily="50" charset="0"/>
              </a:rPr>
              <a:t>PLAN ANUAL OPERATIVO</a:t>
            </a:r>
            <a:br>
              <a:rPr lang="es-ES" sz="2800" b="1" dirty="0">
                <a:latin typeface="Museo Sans 300" panose="02000000000000000000" pitchFamily="50" charset="0"/>
              </a:rPr>
            </a:br>
            <a:r>
              <a:rPr lang="es-ES" sz="2800" b="1" dirty="0" smtClean="0">
                <a:latin typeface="Museo Sans 300" panose="02000000000000000000" pitchFamily="50" charset="0"/>
              </a:rPr>
              <a:t>AÑO 2024  </a:t>
            </a:r>
            <a:endParaRPr lang="es-ES" sz="2800" b="1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99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60765"/>
            <a:ext cx="8229600" cy="383390"/>
          </a:xfrm>
        </p:spPr>
        <p:txBody>
          <a:bodyPr>
            <a:noAutofit/>
          </a:bodyPr>
          <a:lstStyle/>
          <a:p>
            <a:r>
              <a:rPr lang="es-ES" sz="2400" dirty="0" smtClean="0">
                <a:latin typeface="Bembo Std"/>
                <a:cs typeface="Bembo Std"/>
              </a:rPr>
              <a:t>Generalidades</a:t>
            </a:r>
            <a:endParaRPr lang="es-ES" sz="2400" dirty="0">
              <a:latin typeface="Bembo Std"/>
              <a:cs typeface="Bembo Std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47564" y="1908573"/>
            <a:ext cx="7848872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400" dirty="0" smtClean="0">
                <a:latin typeface="Museo Sans 300" panose="02000000000000000000" pitchFamily="50" charset="0"/>
              </a:rPr>
              <a:t>Se presentan los </a:t>
            </a:r>
            <a:r>
              <a:rPr lang="es-SV" sz="1400" dirty="0">
                <a:latin typeface="Museo Sans 300" panose="02000000000000000000" pitchFamily="50" charset="0"/>
              </a:rPr>
              <a:t>Objetivos y Acciones Estratégicas </a:t>
            </a:r>
            <a:r>
              <a:rPr lang="es-SV" sz="1400" dirty="0" smtClean="0">
                <a:latin typeface="Museo Sans 300" panose="02000000000000000000" pitchFamily="50" charset="0"/>
              </a:rPr>
              <a:t>establecidas </a:t>
            </a:r>
            <a:r>
              <a:rPr lang="es-SV" sz="1400" dirty="0">
                <a:latin typeface="Museo Sans 300" panose="02000000000000000000" pitchFamily="50" charset="0"/>
              </a:rPr>
              <a:t>en el Plan Anual </a:t>
            </a:r>
            <a:r>
              <a:rPr lang="es-SV" sz="1400" dirty="0" smtClean="0">
                <a:latin typeface="Museo Sans 300" panose="02000000000000000000" pitchFamily="50" charset="0"/>
              </a:rPr>
              <a:t>Operativo, su cumplimiento de acuerdo a los indicadores y actividades ejecutadas a nivel institucional.</a:t>
            </a:r>
            <a:endParaRPr lang="es-SV" sz="1400" dirty="0">
              <a:latin typeface="Museo Sans 300" panose="02000000000000000000" pitchFamily="50" charset="0"/>
            </a:endParaRPr>
          </a:p>
          <a:p>
            <a:pPr algn="just"/>
            <a:endParaRPr lang="es-SV" sz="1400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sz="1400" dirty="0" smtClean="0">
                <a:latin typeface="Museo Sans 300" panose="02000000000000000000" pitchFamily="50" charset="0"/>
              </a:rPr>
              <a:t>La evaluación de cumplimiento se ha efectuado a nivel de Perspectivas </a:t>
            </a:r>
            <a:r>
              <a:rPr lang="es-SV" sz="1400" dirty="0">
                <a:latin typeface="Museo Sans 300" panose="02000000000000000000" pitchFamily="50" charset="0"/>
              </a:rPr>
              <a:t>y Objetivos Estratégicos </a:t>
            </a:r>
            <a:r>
              <a:rPr lang="es-SV" sz="1400" dirty="0" smtClean="0">
                <a:latin typeface="Museo Sans 300" panose="02000000000000000000" pitchFamily="50" charset="0"/>
              </a:rPr>
              <a:t>acumulado al primer trimestre del año 2024, lográndose una ejecución del </a:t>
            </a:r>
            <a:r>
              <a:rPr lang="es-SV" sz="1400" b="1" dirty="0" smtClean="0">
                <a:latin typeface="Museo Sans 300" panose="02000000000000000000" pitchFamily="50" charset="0"/>
              </a:rPr>
              <a:t>84.52%</a:t>
            </a:r>
            <a:r>
              <a:rPr lang="es-SV" sz="1400" dirty="0" smtClean="0">
                <a:latin typeface="Museo Sans 300" panose="02000000000000000000" pitchFamily="50" charset="0"/>
              </a:rPr>
              <a:t>, con respecto a lo programado, calificado como Muy bueno.</a:t>
            </a:r>
          </a:p>
          <a:p>
            <a:pPr algn="just"/>
            <a:endParaRPr lang="es-SV" sz="1400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sz="1400" dirty="0" smtClean="0">
                <a:latin typeface="Museo Sans 300" panose="02000000000000000000" pitchFamily="50" charset="0"/>
              </a:rPr>
              <a:t>El </a:t>
            </a:r>
            <a:r>
              <a:rPr lang="es-SV" sz="1400" dirty="0">
                <a:latin typeface="Museo Sans 300" panose="02000000000000000000" pitchFamily="50" charset="0"/>
              </a:rPr>
              <a:t>seguimiento de los Planes Operativos tiene como base legal el Artículo </a:t>
            </a:r>
            <a:r>
              <a:rPr lang="es-SV" sz="1400" dirty="0" smtClean="0">
                <a:latin typeface="Museo Sans 300" panose="02000000000000000000" pitchFamily="50" charset="0"/>
              </a:rPr>
              <a:t>27 </a:t>
            </a:r>
            <a:r>
              <a:rPr lang="es-SV" sz="1400" dirty="0">
                <a:latin typeface="Museo Sans 300" panose="02000000000000000000" pitchFamily="50" charset="0"/>
              </a:rPr>
              <a:t>de las Normas Técnicas de Control Interno Específicas de </a:t>
            </a:r>
            <a:r>
              <a:rPr lang="es-SV" sz="1400" dirty="0" smtClean="0">
                <a:latin typeface="Museo Sans 300" panose="02000000000000000000" pitchFamily="50" charset="0"/>
              </a:rPr>
              <a:t>CORSAIN, que además establece que los resultados obtenidos deberán presentarse al Consejo Directivo.</a:t>
            </a:r>
            <a:endParaRPr lang="es-SV" sz="1400" dirty="0">
              <a:latin typeface="Museo Sans 300" panose="02000000000000000000" pitchFamily="50" charset="0"/>
            </a:endParaRPr>
          </a:p>
          <a:p>
            <a:pPr algn="just"/>
            <a:endParaRPr lang="es-SV" sz="1900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16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1426" y="459144"/>
            <a:ext cx="8229600" cy="583122"/>
          </a:xfrm>
        </p:spPr>
        <p:txBody>
          <a:bodyPr>
            <a:normAutofit/>
          </a:bodyPr>
          <a:lstStyle/>
          <a:p>
            <a:r>
              <a:rPr lang="es-MX" sz="2400" b="1" dirty="0">
                <a:latin typeface="Bembo Std" panose="02020605060306020A03" pitchFamily="18" charset="0"/>
              </a:rPr>
              <a:t>MAPA ESTRATÉGICO DE CORSAIN </a:t>
            </a:r>
            <a:r>
              <a:rPr lang="es-MX" sz="2400" b="1" dirty="0" smtClean="0">
                <a:latin typeface="Bembo Std" panose="02020605060306020A03" pitchFamily="18" charset="0"/>
              </a:rPr>
              <a:t>2024</a:t>
            </a:r>
            <a:endParaRPr lang="es-SV" sz="2400" b="1" dirty="0">
              <a:latin typeface="Bembo Std" panose="02020605060306020A03" pitchFamily="18" charset="0"/>
            </a:endParaRPr>
          </a:p>
        </p:txBody>
      </p:sp>
      <p:sp>
        <p:nvSpPr>
          <p:cNvPr id="57" name="5 Marcador de número de diapositiva"/>
          <p:cNvSpPr>
            <a:spLocks noGrp="1"/>
          </p:cNvSpPr>
          <p:nvPr/>
        </p:nvSpPr>
        <p:spPr bwMode="auto">
          <a:xfrm>
            <a:off x="3807784" y="6494662"/>
            <a:ext cx="1528432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s-E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38FCB4E5-9C09-476D-909F-DABCB8A427BC}" type="slidenum">
              <a:rPr lang="es-ES" smtClean="0">
                <a:solidFill>
                  <a:schemeClr val="tx1"/>
                </a:solidFill>
                <a:latin typeface="Museo Sans 300" panose="02000000000000000000" pitchFamily="50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r>
              <a:rPr lang="es-ES" dirty="0" smtClean="0">
                <a:solidFill>
                  <a:schemeClr val="tx1"/>
                </a:solidFill>
                <a:latin typeface="Museo Sans 300" panose="02000000000000000000" pitchFamily="50" charset="0"/>
              </a:rPr>
              <a:t> de 15</a:t>
            </a:r>
          </a:p>
        </p:txBody>
      </p:sp>
      <p:sp>
        <p:nvSpPr>
          <p:cNvPr id="27" name="68 Rectángulo redondeado"/>
          <p:cNvSpPr/>
          <p:nvPr/>
        </p:nvSpPr>
        <p:spPr>
          <a:xfrm>
            <a:off x="463876" y="1224048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600" b="1" dirty="0" smtClean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rPr>
              <a:t>Financiera</a:t>
            </a:r>
            <a:endParaRPr lang="es-SV" sz="16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28" name="69 Rectángulo redondeado"/>
          <p:cNvSpPr/>
          <p:nvPr/>
        </p:nvSpPr>
        <p:spPr>
          <a:xfrm>
            <a:off x="477524" y="2605903"/>
            <a:ext cx="1140828" cy="1336409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400" b="1" dirty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rPr>
              <a:t>Inversionistas y Clientes</a:t>
            </a:r>
            <a:endParaRPr lang="es-SV" sz="14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  <a:p>
            <a:pPr algn="ctr"/>
            <a:endParaRPr lang="es-SV" sz="14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29" name="70 Rectángulo redondeado"/>
          <p:cNvSpPr/>
          <p:nvPr/>
        </p:nvSpPr>
        <p:spPr>
          <a:xfrm>
            <a:off x="485553" y="4008230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400" b="1" dirty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rPr>
              <a:t>Procesos y Tecnología</a:t>
            </a:r>
            <a:endParaRPr lang="es-SV" sz="14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  <a:p>
            <a:pPr algn="ctr"/>
            <a:endParaRPr lang="es-SV" sz="14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30" name="71 Rectángulo redondeado"/>
          <p:cNvSpPr/>
          <p:nvPr/>
        </p:nvSpPr>
        <p:spPr>
          <a:xfrm>
            <a:off x="485553" y="5387443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400" b="1" dirty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rPr>
              <a:t>Aprendizaje y Crecimiento</a:t>
            </a:r>
            <a:endParaRPr lang="es-SV" sz="14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  <a:p>
            <a:pPr algn="ctr"/>
            <a:endParaRPr lang="es-SV" sz="15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31" name="6 Rectángulo"/>
          <p:cNvSpPr/>
          <p:nvPr/>
        </p:nvSpPr>
        <p:spPr>
          <a:xfrm>
            <a:off x="1462605" y="1224048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>
              <a:latin typeface="Museo Sans 300" panose="02000000000000000000" pitchFamily="50" charset="0"/>
            </a:endParaRPr>
          </a:p>
        </p:txBody>
      </p:sp>
      <p:sp>
        <p:nvSpPr>
          <p:cNvPr id="32" name="8 Rectángulo"/>
          <p:cNvSpPr/>
          <p:nvPr/>
        </p:nvSpPr>
        <p:spPr>
          <a:xfrm>
            <a:off x="1476253" y="2602532"/>
            <a:ext cx="7398809" cy="13364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>
              <a:latin typeface="Museo Sans 300" panose="02000000000000000000" pitchFamily="50" charset="0"/>
            </a:endParaRPr>
          </a:p>
        </p:txBody>
      </p:sp>
      <p:sp>
        <p:nvSpPr>
          <p:cNvPr id="33" name="10 Rectángulo"/>
          <p:cNvSpPr/>
          <p:nvPr/>
        </p:nvSpPr>
        <p:spPr>
          <a:xfrm>
            <a:off x="1476253" y="4005064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>
              <a:latin typeface="Museo Sans 300" panose="02000000000000000000" pitchFamily="50" charset="0"/>
            </a:endParaRPr>
          </a:p>
        </p:txBody>
      </p:sp>
      <p:sp>
        <p:nvSpPr>
          <p:cNvPr id="34" name="12 Rectángulo"/>
          <p:cNvSpPr/>
          <p:nvPr/>
        </p:nvSpPr>
        <p:spPr>
          <a:xfrm>
            <a:off x="1476253" y="5384520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>
              <a:latin typeface="Museo Sans 300" panose="02000000000000000000" pitchFamily="50" charset="0"/>
            </a:endParaRPr>
          </a:p>
        </p:txBody>
      </p:sp>
      <p:sp>
        <p:nvSpPr>
          <p:cNvPr id="35" name="14 Rectángulo redondeado"/>
          <p:cNvSpPr/>
          <p:nvPr/>
        </p:nvSpPr>
        <p:spPr>
          <a:xfrm>
            <a:off x="2481456" y="1375217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Museo Sans 300" panose="02000000000000000000" pitchFamily="50" charset="0"/>
              </a:rPr>
              <a:t>F1.</a:t>
            </a:r>
            <a:r>
              <a:rPr lang="es-MX" sz="1400" dirty="0" smtClean="0">
                <a:latin typeface="Museo Sans 300" panose="02000000000000000000" pitchFamily="50" charset="0"/>
              </a:rPr>
              <a:t> Crecer en flujos de efectivo, rentabilidad y  patrimonio</a:t>
            </a:r>
            <a:endParaRPr lang="es-SV" sz="1400" dirty="0">
              <a:latin typeface="Museo Sans 300" panose="02000000000000000000" pitchFamily="50" charset="0"/>
            </a:endParaRPr>
          </a:p>
        </p:txBody>
      </p:sp>
      <p:sp>
        <p:nvSpPr>
          <p:cNvPr id="36" name="16 Rectángulo redondeado"/>
          <p:cNvSpPr/>
          <p:nvPr/>
        </p:nvSpPr>
        <p:spPr>
          <a:xfrm>
            <a:off x="5278833" y="1374829"/>
            <a:ext cx="2226073" cy="972797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Museo Sans 300" panose="02000000000000000000" pitchFamily="50" charset="0"/>
              </a:rPr>
              <a:t>F2.</a:t>
            </a:r>
            <a:r>
              <a:rPr lang="es-MX" sz="1400" dirty="0" smtClean="0">
                <a:latin typeface="Museo Sans 300" panose="02000000000000000000" pitchFamily="50" charset="0"/>
              </a:rPr>
              <a:t> Saneamiento y fortalecimiento patrimonial</a:t>
            </a:r>
            <a:endParaRPr lang="es-SV" sz="1400" dirty="0">
              <a:latin typeface="Museo Sans 300" panose="02000000000000000000" pitchFamily="50" charset="0"/>
            </a:endParaRPr>
          </a:p>
        </p:txBody>
      </p:sp>
      <p:sp>
        <p:nvSpPr>
          <p:cNvPr id="37" name="17 Rectángulo redondeado"/>
          <p:cNvSpPr/>
          <p:nvPr/>
        </p:nvSpPr>
        <p:spPr>
          <a:xfrm>
            <a:off x="2480409" y="2770665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FF7A5B">
                  <a:tint val="66000"/>
                  <a:satMod val="160000"/>
                </a:srgbClr>
              </a:gs>
              <a:gs pos="50000">
                <a:srgbClr val="FF7A5B">
                  <a:tint val="44500"/>
                  <a:satMod val="160000"/>
                </a:srgbClr>
              </a:gs>
              <a:gs pos="100000">
                <a:srgbClr val="FF7A5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5A33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Museo Sans 300" panose="02000000000000000000" pitchFamily="50" charset="0"/>
              </a:rPr>
              <a:t>I1.</a:t>
            </a:r>
            <a:r>
              <a:rPr lang="es-MX" sz="1400" dirty="0" smtClean="0">
                <a:latin typeface="Museo Sans 300" panose="02000000000000000000" pitchFamily="50" charset="0"/>
              </a:rPr>
              <a:t> Diversificación de cartera de inversiones</a:t>
            </a:r>
            <a:endParaRPr lang="es-SV" sz="1400" dirty="0">
              <a:latin typeface="Museo Sans 300" panose="02000000000000000000" pitchFamily="50" charset="0"/>
            </a:endParaRPr>
          </a:p>
        </p:txBody>
      </p:sp>
      <p:sp>
        <p:nvSpPr>
          <p:cNvPr id="38" name="18 Rectángulo redondeado"/>
          <p:cNvSpPr/>
          <p:nvPr/>
        </p:nvSpPr>
        <p:spPr>
          <a:xfrm>
            <a:off x="5335886" y="2771049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FF7A5B">
                  <a:tint val="66000"/>
                  <a:satMod val="160000"/>
                </a:srgbClr>
              </a:gs>
              <a:gs pos="50000">
                <a:srgbClr val="FF7A5B">
                  <a:tint val="44500"/>
                  <a:satMod val="160000"/>
                </a:srgbClr>
              </a:gs>
              <a:gs pos="100000">
                <a:srgbClr val="FF7A5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Museo Sans 300" panose="02000000000000000000" pitchFamily="50" charset="0"/>
              </a:rPr>
              <a:t>I2.</a:t>
            </a:r>
            <a:r>
              <a:rPr lang="es-MX" sz="1400" dirty="0" smtClean="0">
                <a:latin typeface="Museo Sans 300" panose="02000000000000000000" pitchFamily="50" charset="0"/>
              </a:rPr>
              <a:t> Brindar excelente servicio a inversionistas y clientes</a:t>
            </a:r>
            <a:endParaRPr lang="es-SV" sz="1400" dirty="0">
              <a:latin typeface="Museo Sans 300" panose="02000000000000000000" pitchFamily="50" charset="0"/>
            </a:endParaRPr>
          </a:p>
        </p:txBody>
      </p:sp>
      <p:sp>
        <p:nvSpPr>
          <p:cNvPr id="39" name="24 Rectángulo redondeado"/>
          <p:cNvSpPr/>
          <p:nvPr/>
        </p:nvSpPr>
        <p:spPr>
          <a:xfrm>
            <a:off x="5277606" y="5563192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FFB84F">
                  <a:tint val="66000"/>
                  <a:satMod val="160000"/>
                </a:srgbClr>
              </a:gs>
              <a:gs pos="50000">
                <a:srgbClr val="FFB84F">
                  <a:tint val="44500"/>
                  <a:satMod val="160000"/>
                </a:srgbClr>
              </a:gs>
              <a:gs pos="100000">
                <a:srgbClr val="FFB84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B84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300" b="1" dirty="0" smtClean="0">
                <a:latin typeface="Museo Sans 300" panose="02000000000000000000" pitchFamily="50" charset="0"/>
              </a:rPr>
              <a:t>A2.</a:t>
            </a:r>
            <a:r>
              <a:rPr lang="es-MX" sz="1300" dirty="0" smtClean="0">
                <a:latin typeface="Museo Sans 300" panose="02000000000000000000" pitchFamily="50" charset="0"/>
              </a:rPr>
              <a:t> Fomentar la motivación, convivencia y comportamiento ético.</a:t>
            </a:r>
            <a:endParaRPr lang="es-SV" sz="1300" dirty="0">
              <a:latin typeface="Museo Sans 300" panose="02000000000000000000" pitchFamily="50" charset="0"/>
            </a:endParaRPr>
          </a:p>
        </p:txBody>
      </p:sp>
      <p:sp>
        <p:nvSpPr>
          <p:cNvPr id="40" name="21 Rectángulo redondeado"/>
          <p:cNvSpPr/>
          <p:nvPr/>
        </p:nvSpPr>
        <p:spPr>
          <a:xfrm>
            <a:off x="5326961" y="4210053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MX" sz="1300" b="1" dirty="0" smtClean="0">
                <a:latin typeface="Museo Sans 300" panose="02000000000000000000" pitchFamily="50" charset="0"/>
              </a:rPr>
              <a:t>P2.</a:t>
            </a:r>
            <a:r>
              <a:rPr lang="es-MX" sz="1300" dirty="0" smtClean="0">
                <a:latin typeface="Museo Sans 300" panose="02000000000000000000" pitchFamily="50" charset="0"/>
              </a:rPr>
              <a:t> </a:t>
            </a:r>
            <a:r>
              <a:rPr lang="es-ES" sz="1300" dirty="0">
                <a:latin typeface="Museo Sans 300" panose="02000000000000000000" pitchFamily="50" charset="0"/>
              </a:rPr>
              <a:t>Aplicación de tecnología de la </a:t>
            </a:r>
            <a:r>
              <a:rPr lang="es-ES" sz="1300" dirty="0" smtClean="0">
                <a:latin typeface="Museo Sans 300" panose="02000000000000000000" pitchFamily="50" charset="0"/>
              </a:rPr>
              <a:t>información </a:t>
            </a:r>
            <a:r>
              <a:rPr lang="es-ES" sz="1300" dirty="0">
                <a:latin typeface="Museo Sans 300" panose="02000000000000000000" pitchFamily="50" charset="0"/>
              </a:rPr>
              <a:t>enfocada a la mejora de procesos.</a:t>
            </a:r>
          </a:p>
        </p:txBody>
      </p:sp>
      <p:sp>
        <p:nvSpPr>
          <p:cNvPr id="41" name="23 Rectángulo redondeado"/>
          <p:cNvSpPr/>
          <p:nvPr/>
        </p:nvSpPr>
        <p:spPr>
          <a:xfrm>
            <a:off x="2458706" y="5562808"/>
            <a:ext cx="2359820" cy="972797"/>
          </a:xfrm>
          <a:prstGeom prst="roundRect">
            <a:avLst/>
          </a:prstGeom>
          <a:gradFill flip="none" rotWithShape="1">
            <a:gsLst>
              <a:gs pos="0">
                <a:srgbClr val="FFB84F">
                  <a:tint val="66000"/>
                  <a:satMod val="160000"/>
                </a:srgbClr>
              </a:gs>
              <a:gs pos="50000">
                <a:srgbClr val="FFB84F">
                  <a:tint val="44500"/>
                  <a:satMod val="160000"/>
                </a:srgbClr>
              </a:gs>
              <a:gs pos="100000">
                <a:srgbClr val="FFB84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B84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300" b="1" dirty="0" smtClean="0">
                <a:latin typeface="Museo Sans 300" panose="02000000000000000000" pitchFamily="50" charset="0"/>
              </a:rPr>
              <a:t>A1.</a:t>
            </a:r>
            <a:r>
              <a:rPr lang="es-MX" sz="1300" dirty="0" smtClean="0">
                <a:latin typeface="Museo Sans 300" panose="02000000000000000000" pitchFamily="50" charset="0"/>
              </a:rPr>
              <a:t> Desarrollo de habilidades y competencias del personal de la Corporación</a:t>
            </a:r>
            <a:endParaRPr lang="es-SV" sz="1300" dirty="0">
              <a:latin typeface="Museo Sans 300" panose="02000000000000000000" pitchFamily="50" charset="0"/>
            </a:endParaRPr>
          </a:p>
        </p:txBody>
      </p:sp>
      <p:cxnSp>
        <p:nvCxnSpPr>
          <p:cNvPr id="42" name="37 Conector curvado"/>
          <p:cNvCxnSpPr/>
          <p:nvPr/>
        </p:nvCxnSpPr>
        <p:spPr>
          <a:xfrm rot="16200000" flipV="1">
            <a:off x="6161610" y="3971482"/>
            <a:ext cx="459476" cy="1041"/>
          </a:xfrm>
          <a:prstGeom prst="curvedConnector3">
            <a:avLst>
              <a:gd name="adj1" fmla="val 50000"/>
            </a:avLst>
          </a:prstGeom>
          <a:ln w="28575">
            <a:solidFill>
              <a:schemeClr val="bg2">
                <a:lumMod val="2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20 Rectángulo redondeado"/>
          <p:cNvSpPr/>
          <p:nvPr/>
        </p:nvSpPr>
        <p:spPr>
          <a:xfrm>
            <a:off x="2477122" y="4210441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Museo Sans 300" panose="02000000000000000000" pitchFamily="50" charset="0"/>
              </a:rPr>
              <a:t>P1.</a:t>
            </a:r>
            <a:r>
              <a:rPr lang="es-MX" sz="1400" dirty="0" smtClean="0">
                <a:latin typeface="Museo Sans 300" panose="02000000000000000000" pitchFamily="50" charset="0"/>
              </a:rPr>
              <a:t> Actualizar la legislación y normativa operativa de la Corporación </a:t>
            </a:r>
            <a:endParaRPr lang="es-SV" sz="1400" dirty="0">
              <a:latin typeface="Museo Sans 300" panose="02000000000000000000" pitchFamily="50" charset="0"/>
            </a:endParaRPr>
          </a:p>
        </p:txBody>
      </p:sp>
      <p:cxnSp>
        <p:nvCxnSpPr>
          <p:cNvPr id="44" name="Conector angular 43"/>
          <p:cNvCxnSpPr/>
          <p:nvPr/>
        </p:nvCxnSpPr>
        <p:spPr>
          <a:xfrm rot="5400000" flipH="1" flipV="1">
            <a:off x="6192151" y="4462105"/>
            <a:ext cx="2625510" cy="58280"/>
          </a:xfrm>
          <a:prstGeom prst="bentConnector4">
            <a:avLst>
              <a:gd name="adj1" fmla="val 20183"/>
              <a:gd name="adj2" fmla="val 492244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angular 44"/>
          <p:cNvCxnSpPr>
            <a:endCxn id="40" idx="1"/>
          </p:cNvCxnSpPr>
          <p:nvPr/>
        </p:nvCxnSpPr>
        <p:spPr>
          <a:xfrm rot="5400000" flipH="1" flipV="1">
            <a:off x="4396366" y="5118612"/>
            <a:ext cx="1352754" cy="508435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angular 45"/>
          <p:cNvCxnSpPr/>
          <p:nvPr/>
        </p:nvCxnSpPr>
        <p:spPr>
          <a:xfrm rot="10800000">
            <a:off x="3603790" y="2347627"/>
            <a:ext cx="2807932" cy="423039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angular 46"/>
          <p:cNvCxnSpPr/>
          <p:nvPr/>
        </p:nvCxnSpPr>
        <p:spPr>
          <a:xfrm rot="5400000" flipH="1" flipV="1">
            <a:off x="4451205" y="4124872"/>
            <a:ext cx="2306942" cy="1572302"/>
          </a:xfrm>
          <a:prstGeom prst="bentConnector3">
            <a:avLst>
              <a:gd name="adj1" fmla="val 84439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angular 47"/>
          <p:cNvCxnSpPr/>
          <p:nvPr/>
        </p:nvCxnSpPr>
        <p:spPr>
          <a:xfrm rot="5400000" flipH="1" flipV="1">
            <a:off x="4282900" y="3652391"/>
            <a:ext cx="1407804" cy="680317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de flecha 48"/>
          <p:cNvCxnSpPr>
            <a:endCxn id="37" idx="3"/>
          </p:cNvCxnSpPr>
          <p:nvPr/>
        </p:nvCxnSpPr>
        <p:spPr>
          <a:xfrm flipH="1">
            <a:off x="4649931" y="3257063"/>
            <a:ext cx="632060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de flecha 49"/>
          <p:cNvCxnSpPr>
            <a:stCxn id="43" idx="0"/>
            <a:endCxn id="37" idx="2"/>
          </p:cNvCxnSpPr>
          <p:nvPr/>
        </p:nvCxnSpPr>
        <p:spPr>
          <a:xfrm flipV="1">
            <a:off x="3561883" y="3743462"/>
            <a:ext cx="3287" cy="4669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de flecha 50"/>
          <p:cNvCxnSpPr>
            <a:stCxn id="37" idx="0"/>
            <a:endCxn id="35" idx="2"/>
          </p:cNvCxnSpPr>
          <p:nvPr/>
        </p:nvCxnSpPr>
        <p:spPr>
          <a:xfrm flipV="1">
            <a:off x="3565170" y="2348014"/>
            <a:ext cx="1047" cy="42265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de flecha 51"/>
          <p:cNvCxnSpPr>
            <a:endCxn id="35" idx="3"/>
          </p:cNvCxnSpPr>
          <p:nvPr/>
        </p:nvCxnSpPr>
        <p:spPr>
          <a:xfrm flipH="1">
            <a:off x="4650978" y="1861227"/>
            <a:ext cx="626628" cy="38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4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763" y="647001"/>
            <a:ext cx="8229600" cy="769335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Museo Sans 300" panose="02000000000000000000" pitchFamily="50" charset="0"/>
              </a:rPr>
              <a:t>Evaluación por Perspectiva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0100643"/>
              </p:ext>
            </p:extLst>
          </p:nvPr>
        </p:nvGraphicFramePr>
        <p:xfrm>
          <a:off x="842964" y="1535200"/>
          <a:ext cx="7615236" cy="47680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9455"/>
                <a:gridCol w="1585283"/>
                <a:gridCol w="1524776"/>
                <a:gridCol w="1521319"/>
                <a:gridCol w="1514403"/>
              </a:tblGrid>
              <a:tr h="1482005"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spc="40" dirty="0">
                          <a:effectLst/>
                          <a:latin typeface="Museo Sans 300" panose="02000000000000000000" pitchFamily="50" charset="0"/>
                        </a:rPr>
                        <a:t>PERSPECTIVA</a:t>
                      </a:r>
                      <a:endParaRPr lang="es-SV" sz="14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64435" marT="0" marB="0" anchor="ctr"/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spc="40" dirty="0">
                          <a:effectLst/>
                          <a:latin typeface="Museo Sans 300" panose="02000000000000000000" pitchFamily="50" charset="0"/>
                        </a:rPr>
                        <a:t>PROYECTADO </a:t>
                      </a:r>
                      <a:r>
                        <a:rPr lang="es-SV" sz="1400" spc="40" dirty="0" smtClean="0">
                          <a:effectLst/>
                          <a:latin typeface="Museo Sans 300" panose="02000000000000000000" pitchFamily="50" charset="0"/>
                        </a:rPr>
                        <a:t>2024</a:t>
                      </a:r>
                      <a:endParaRPr lang="es-SV" sz="14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35" marR="64435" marT="0" marB="0" anchor="ctr"/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spc="40" dirty="0">
                          <a:effectLst/>
                          <a:latin typeface="Museo Sans 300" panose="02000000000000000000" pitchFamily="50" charset="0"/>
                        </a:rPr>
                        <a:t>PROYECTADO A </a:t>
                      </a:r>
                      <a:r>
                        <a:rPr lang="es-SV" sz="1400" spc="40" dirty="0" smtClean="0">
                          <a:effectLst/>
                          <a:latin typeface="Museo Sans 300" panose="02000000000000000000" pitchFamily="50" charset="0"/>
                        </a:rPr>
                        <a:t>SEPT 2024</a:t>
                      </a:r>
                      <a:endParaRPr lang="es-SV" sz="14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35" marR="64435" marT="0" marB="0" anchor="ctr"/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spc="40" dirty="0">
                          <a:effectLst/>
                          <a:latin typeface="Museo Sans 300" panose="02000000000000000000" pitchFamily="50" charset="0"/>
                        </a:rPr>
                        <a:t>EJECUTADO A </a:t>
                      </a:r>
                      <a:r>
                        <a:rPr lang="es-SV" sz="1400" spc="40" dirty="0" smtClean="0">
                          <a:effectLst/>
                          <a:latin typeface="Museo Sans 300" panose="02000000000000000000" pitchFamily="50" charset="0"/>
                        </a:rPr>
                        <a:t>SEPT 2024</a:t>
                      </a:r>
                      <a:endParaRPr lang="es-SV" sz="14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35" marR="6443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spc="40" dirty="0">
                          <a:effectLst/>
                          <a:latin typeface="Museo Sans 300" panose="02000000000000000000" pitchFamily="50" charset="0"/>
                        </a:rPr>
                        <a:t>RESULTADO EN BASE AL 100% POR PERSPECTIVA</a:t>
                      </a:r>
                      <a:endParaRPr lang="es-SV" sz="14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35" marR="64435" marT="0" marB="0" anchor="ctr"/>
                </a:tc>
              </a:tr>
              <a:tr h="409282">
                <a:tc>
                  <a:txBody>
                    <a:bodyPr/>
                    <a:lstStyle/>
                    <a:p>
                      <a:pPr marL="85725" indent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kern="1200" spc="40" dirty="0">
                          <a:solidFill>
                            <a:schemeClr val="lt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Financiera.</a:t>
                      </a:r>
                    </a:p>
                  </a:txBody>
                  <a:tcPr marL="0" marR="64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22%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kern="1200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15.75%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kern="1200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13.74%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kern="1200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87.24%</a:t>
                      </a:r>
                    </a:p>
                  </a:txBody>
                  <a:tcPr marL="68580" marR="68580" marT="0" marB="0" anchor="ctr"/>
                </a:tc>
              </a:tr>
              <a:tr h="823336">
                <a:tc>
                  <a:txBody>
                    <a:bodyPr/>
                    <a:lstStyle/>
                    <a:p>
                      <a:pPr marL="85725" indent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kern="1200" spc="40" dirty="0">
                          <a:solidFill>
                            <a:schemeClr val="lt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Inversionistas y Clientes.</a:t>
                      </a:r>
                    </a:p>
                  </a:txBody>
                  <a:tcPr marL="0" marR="64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22%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kern="120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19.86%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kern="120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14.12%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kern="1200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71.09%</a:t>
                      </a:r>
                    </a:p>
                  </a:txBody>
                  <a:tcPr marL="68580" marR="68580" marT="0" marB="0" anchor="ctr"/>
                </a:tc>
              </a:tr>
              <a:tr h="658669">
                <a:tc>
                  <a:txBody>
                    <a:bodyPr/>
                    <a:lstStyle/>
                    <a:p>
                      <a:pPr marL="85725" indent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kern="1200" spc="40" dirty="0">
                          <a:solidFill>
                            <a:schemeClr val="lt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Procesos y</a:t>
                      </a:r>
                    </a:p>
                    <a:p>
                      <a:pPr marL="85725" indent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kern="1200" spc="40" dirty="0">
                          <a:solidFill>
                            <a:schemeClr val="lt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Tecnología.</a:t>
                      </a:r>
                    </a:p>
                  </a:txBody>
                  <a:tcPr marL="0" marR="64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11%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kern="120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9.17%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kern="120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9.17%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kern="1200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100.00%</a:t>
                      </a:r>
                    </a:p>
                  </a:txBody>
                  <a:tcPr marL="68580" marR="68580" marT="0" marB="0" anchor="ctr"/>
                </a:tc>
              </a:tr>
              <a:tr h="658669">
                <a:tc>
                  <a:txBody>
                    <a:bodyPr/>
                    <a:lstStyle/>
                    <a:p>
                      <a:pPr marL="185738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kern="1200" spc="40" dirty="0">
                          <a:solidFill>
                            <a:schemeClr val="lt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Aprendizaje y Crecimiento</a:t>
                      </a:r>
                      <a:r>
                        <a:rPr lang="es-SV" sz="1400" spc="40" dirty="0">
                          <a:effectLst/>
                          <a:latin typeface="Museo Sans 300" panose="02000000000000000000" pitchFamily="50" charset="0"/>
                        </a:rPr>
                        <a:t>.</a:t>
                      </a:r>
                      <a:endParaRPr lang="es-SV" sz="14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64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44%</a:t>
                      </a:r>
                      <a:endParaRPr lang="es-S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kern="1200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34.34%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kern="120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29.84%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kern="1200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86.90%</a:t>
                      </a:r>
                    </a:p>
                  </a:txBody>
                  <a:tcPr marL="68580" marR="68580" marT="0" marB="0" anchor="ctr"/>
                </a:tc>
              </a:tr>
              <a:tr h="49400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spc="40" dirty="0">
                          <a:effectLst/>
                          <a:latin typeface="Museo Sans 300" panose="02000000000000000000" pitchFamily="50" charset="0"/>
                        </a:rPr>
                        <a:t> </a:t>
                      </a:r>
                      <a:endParaRPr lang="es-SV" sz="1400" dirty="0"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marL="457200" indent="-27146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kern="1200" spc="40" dirty="0">
                          <a:solidFill>
                            <a:schemeClr val="lt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TOTAL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spc="40" dirty="0">
                          <a:effectLst/>
                          <a:latin typeface="Museo Sans 300" panose="02000000000000000000" pitchFamily="50" charset="0"/>
                        </a:rPr>
                        <a:t> </a:t>
                      </a:r>
                      <a:endParaRPr lang="es-SV" sz="14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64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100.00%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kern="120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79.12%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kern="120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66.87%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kern="1200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84.52%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12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1426" y="265138"/>
            <a:ext cx="8229600" cy="1143000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Museo Sans 300" panose="02000000000000000000" pitchFamily="50" charset="0"/>
              </a:rPr>
              <a:t>Evaluación por Perspectiva</a:t>
            </a: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4091898754"/>
              </p:ext>
            </p:extLst>
          </p:nvPr>
        </p:nvGraphicFramePr>
        <p:xfrm>
          <a:off x="923224" y="1984128"/>
          <a:ext cx="6978830" cy="3720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6500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2809</TotalTime>
  <Words>290</Words>
  <Application>Microsoft Office PowerPoint</Application>
  <PresentationFormat>Presentación en pantalla (4:3)</PresentationFormat>
  <Paragraphs>58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Bembo Std</vt:lpstr>
      <vt:lpstr>Calibri</vt:lpstr>
      <vt:lpstr>Museo Sans 100</vt:lpstr>
      <vt:lpstr>Museo Sans 300</vt:lpstr>
      <vt:lpstr>PMingLiU</vt:lpstr>
      <vt:lpstr>Tema de Office</vt:lpstr>
      <vt:lpstr>Presentación de PowerPoint</vt:lpstr>
      <vt:lpstr>INFORME DE SEGUIMIENTO AL  TERCER TRIMESTRE PLAN ANUAL OPERATIVO AÑO 2024  </vt:lpstr>
      <vt:lpstr>Generalidades</vt:lpstr>
      <vt:lpstr>MAPA ESTRATÉGICO DE CORSAIN 2024</vt:lpstr>
      <vt:lpstr>Evaluación por Perspectiva</vt:lpstr>
      <vt:lpstr>Evaluación por Perspectiva</vt:lpstr>
    </vt:vector>
  </TitlesOfParts>
  <Company>CORSAIN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Amilcar Peraza</dc:creator>
  <cp:lastModifiedBy>Luz Marleny Arevalo</cp:lastModifiedBy>
  <cp:revision>170</cp:revision>
  <cp:lastPrinted>2019-12-18T17:42:50Z</cp:lastPrinted>
  <dcterms:created xsi:type="dcterms:W3CDTF">2019-07-03T14:56:03Z</dcterms:created>
  <dcterms:modified xsi:type="dcterms:W3CDTF">2025-01-13T18:25:59Z</dcterms:modified>
</cp:coreProperties>
</file>