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EE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72.16.124.250\Gerencia_Administrativa\Arturo\2024\PAO%202024\Base_Informe%20Tercer%20Trimestre%202024_Redondeo_v1.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'[Base_Informe Tercer Trimestre 2024_Redondeo_v1.0.xlsx]GRAFICO'!$A$2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'[Base_Informe Tercer Trimestre 2024_Redondeo_v1.0.xlsx]GRAFICO'!$B$1:$D$1</c:f>
              <c:strCache>
                <c:ptCount val="3"/>
                <c:pt idx="0">
                  <c:v>Proyectado 2024</c:v>
                </c:pt>
                <c:pt idx="1">
                  <c:v>Proyectado acumulado a septiembre</c:v>
                </c:pt>
                <c:pt idx="2">
                  <c:v>Ejecutado acumulado Septiembre</c:v>
                </c:pt>
              </c:strCache>
            </c:strRef>
          </c:cat>
          <c:val>
            <c:numRef>
              <c:f>'[Base_Informe Tercer Trimestre 2024_Redondeo_v1.0.xlsx]GRAFICO'!$B$2:$D$2</c:f>
              <c:numCache>
                <c:formatCode>0.00%</c:formatCode>
                <c:ptCount val="3"/>
                <c:pt idx="0" formatCode="0%">
                  <c:v>0.22222222222222221</c:v>
                </c:pt>
                <c:pt idx="1">
                  <c:v>0.15752037037037037</c:v>
                </c:pt>
                <c:pt idx="2">
                  <c:v>0.13742222222222222</c:v>
                </c:pt>
              </c:numCache>
            </c:numRef>
          </c:val>
        </c:ser>
        <c:ser>
          <c:idx val="3"/>
          <c:order val="1"/>
          <c:tx>
            <c:strRef>
              <c:f>'[Base_Informe Tercer Trimestre 2024_Redondeo_v1.0.xlsx]GRAFICO'!$A$3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'[Base_Informe Tercer Trimestre 2024_Redondeo_v1.0.xlsx]GRAFICO'!$B$1:$D$1</c:f>
              <c:strCache>
                <c:ptCount val="3"/>
                <c:pt idx="0">
                  <c:v>Proyectado 2024</c:v>
                </c:pt>
                <c:pt idx="1">
                  <c:v>Proyectado acumulado a septiembre</c:v>
                </c:pt>
                <c:pt idx="2">
                  <c:v>Ejecutado acumulado Septiembre</c:v>
                </c:pt>
              </c:strCache>
            </c:strRef>
          </c:cat>
          <c:val>
            <c:numRef>
              <c:f>'[Base_Informe Tercer Trimestre 2024_Redondeo_v1.0.xlsx]GRAFICO'!$B$3:$D$3</c:f>
              <c:numCache>
                <c:formatCode>0.00%</c:formatCode>
                <c:ptCount val="3"/>
                <c:pt idx="0" formatCode="0%">
                  <c:v>0.22222222222222221</c:v>
                </c:pt>
                <c:pt idx="1">
                  <c:v>0.1986111111111111</c:v>
                </c:pt>
                <c:pt idx="2">
                  <c:v>0.14118333333333333</c:v>
                </c:pt>
              </c:numCache>
            </c:numRef>
          </c:val>
        </c:ser>
        <c:ser>
          <c:idx val="1"/>
          <c:order val="2"/>
          <c:tx>
            <c:strRef>
              <c:f>'[Base_Informe Tercer Trimestre 2024_Redondeo_v1.0.xlsx]GRAFICO'!$A$4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'[Base_Informe Tercer Trimestre 2024_Redondeo_v1.0.xlsx]GRAFICO'!$B$1:$D$1</c:f>
              <c:strCache>
                <c:ptCount val="3"/>
                <c:pt idx="0">
                  <c:v>Proyectado 2024</c:v>
                </c:pt>
                <c:pt idx="1">
                  <c:v>Proyectado acumulado a septiembre</c:v>
                </c:pt>
                <c:pt idx="2">
                  <c:v>Ejecutado acumulado Septiembre</c:v>
                </c:pt>
              </c:strCache>
            </c:strRef>
          </c:cat>
          <c:val>
            <c:numRef>
              <c:f>'[Base_Informe Tercer Trimestre 2024_Redondeo_v1.0.xlsx]GRAFICO'!$B$4:$D$4</c:f>
              <c:numCache>
                <c:formatCode>0.00%</c:formatCode>
                <c:ptCount val="3"/>
                <c:pt idx="0" formatCode="0%">
                  <c:v>0.1111111111111111</c:v>
                </c:pt>
                <c:pt idx="1">
                  <c:v>9.1666666666666674E-2</c:v>
                </c:pt>
                <c:pt idx="2">
                  <c:v>9.1666666666666674E-2</c:v>
                </c:pt>
              </c:numCache>
            </c:numRef>
          </c:val>
        </c:ser>
        <c:ser>
          <c:idx val="2"/>
          <c:order val="3"/>
          <c:tx>
            <c:strRef>
              <c:f>'[Base_Informe Tercer Trimestre 2024_Redondeo_v1.0.xlsx]GRAFICO'!$A$5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'[Base_Informe Tercer Trimestre 2024_Redondeo_v1.0.xlsx]GRAFICO'!$B$1:$D$1</c:f>
              <c:strCache>
                <c:ptCount val="3"/>
                <c:pt idx="0">
                  <c:v>Proyectado 2024</c:v>
                </c:pt>
                <c:pt idx="1">
                  <c:v>Proyectado acumulado a septiembre</c:v>
                </c:pt>
                <c:pt idx="2">
                  <c:v>Ejecutado acumulado Septiembre</c:v>
                </c:pt>
              </c:strCache>
            </c:strRef>
          </c:cat>
          <c:val>
            <c:numRef>
              <c:f>'[Base_Informe Tercer Trimestre 2024_Redondeo_v1.0.xlsx]GRAFICO'!$B$5:$D$5</c:f>
              <c:numCache>
                <c:formatCode>0.00%</c:formatCode>
                <c:ptCount val="3"/>
                <c:pt idx="0" formatCode="0%">
                  <c:v>0.44444444444444442</c:v>
                </c:pt>
                <c:pt idx="1">
                  <c:v>0.34342500000000004</c:v>
                </c:pt>
                <c:pt idx="2">
                  <c:v>0.29843055555555553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271584"/>
        <c:axId val="317271976"/>
      </c:barChart>
      <c:lineChart>
        <c:grouping val="standard"/>
        <c:varyColors val="0"/>
        <c:ser>
          <c:idx val="4"/>
          <c:order val="4"/>
          <c:tx>
            <c:strRef>
              <c:f>'[Base_Informe Tercer Trimestre 2024_Redondeo_v1.0.xlsx]GRAFICO'!$A$6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1"/>
              <c:layout>
                <c:manualLayout>
                  <c:x val="1.3486432288911658E-16"/>
                  <c:y val="-2.1555294251831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'[Base_Informe Tercer Trimestre 2024_Redondeo_v1.0.xlsx]GRAFICO'!$B$1:$D$1</c:f>
              <c:strCache>
                <c:ptCount val="3"/>
                <c:pt idx="0">
                  <c:v>Proyectado 2024</c:v>
                </c:pt>
                <c:pt idx="1">
                  <c:v>Proyectado acumulado a septiembre</c:v>
                </c:pt>
                <c:pt idx="2">
                  <c:v>Ejecutado acumulado Septiembre</c:v>
                </c:pt>
              </c:strCache>
            </c:strRef>
          </c:cat>
          <c:val>
            <c:numRef>
              <c:f>'[Base_Informe Tercer Trimestre 2024_Redondeo_v1.0.xlsx]GRAFICO'!$B$6:$D$6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0.7912231481481482</c:v>
                </c:pt>
                <c:pt idx="2">
                  <c:v>0.66870277777777776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7271584"/>
        <c:axId val="317271976"/>
      </c:lineChart>
      <c:catAx>
        <c:axId val="317271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17271976"/>
        <c:crosses val="autoZero"/>
        <c:auto val="1"/>
        <c:lblAlgn val="ctr"/>
        <c:lblOffset val="100"/>
        <c:noMultiLvlLbl val="0"/>
      </c:catAx>
      <c:valAx>
        <c:axId val="317271976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crossAx val="3172715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100" b="1" i="0" baseline="0">
          <a:latin typeface="Museo Sans 1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6"/>
            <a:ext cx="8229600" cy="1657521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Museo Sans 300" panose="02000000000000000000" pitchFamily="50" charset="0"/>
              </a:rPr>
              <a:t>INFORME DE </a:t>
            </a:r>
            <a:r>
              <a:rPr lang="es-ES" sz="2800" b="1" dirty="0" smtClean="0">
                <a:latin typeface="Museo Sans 300" panose="02000000000000000000" pitchFamily="50" charset="0"/>
              </a:rPr>
              <a:t>SEGUIMIENTO AL </a:t>
            </a:r>
            <a:br>
              <a:rPr lang="es-ES" sz="2800" b="1" dirty="0" smtClean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TERCER TRIMESTRE</a:t>
            </a:r>
            <a:r>
              <a:rPr lang="es-ES" sz="2800" b="1" dirty="0">
                <a:latin typeface="Museo Sans 300" panose="02000000000000000000" pitchFamily="50" charset="0"/>
              </a:rPr>
              <a:t/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>
                <a:latin typeface="Museo Sans 300" panose="02000000000000000000" pitchFamily="50" charset="0"/>
              </a:rPr>
              <a:t>PLAN ANUAL OPERATIVO</a:t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AÑO 2024  </a:t>
            </a:r>
            <a:endParaRPr lang="es-ES" sz="2800" b="1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60765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08573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primer trimestre del año 2024,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84.52%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programado, calificado como Muy bueno.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2024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27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8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9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0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1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2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3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4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5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6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7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8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9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40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41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4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44" name="Conector angular 43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40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endCxn id="37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43" idx="0"/>
            <a:endCxn id="37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37" idx="0"/>
            <a:endCxn id="35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35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647001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100643"/>
              </p:ext>
            </p:extLst>
          </p:nvPr>
        </p:nvGraphicFramePr>
        <p:xfrm>
          <a:off x="842964" y="1535200"/>
          <a:ext cx="7615236" cy="4768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455"/>
                <a:gridCol w="1585283"/>
                <a:gridCol w="1524776"/>
                <a:gridCol w="1521319"/>
                <a:gridCol w="1514403"/>
              </a:tblGrid>
              <a:tr h="1482005"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PROYECTADO </a:t>
                      </a:r>
                      <a:r>
                        <a:rPr lang="es-SV" sz="1400" spc="40" dirty="0" smtClean="0">
                          <a:effectLst/>
                          <a:latin typeface="Museo Sans 300" panose="02000000000000000000" pitchFamily="50" charset="0"/>
                        </a:rPr>
                        <a:t>2024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400" spc="40" dirty="0" smtClean="0">
                          <a:effectLst/>
                          <a:latin typeface="Museo Sans 300" panose="02000000000000000000" pitchFamily="50" charset="0"/>
                        </a:rPr>
                        <a:t>SEPT 2024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EJECUTADO A </a:t>
                      </a:r>
                      <a:r>
                        <a:rPr lang="es-SV" sz="1400" spc="40" dirty="0" smtClean="0">
                          <a:effectLst/>
                          <a:latin typeface="Museo Sans 300" panose="02000000000000000000" pitchFamily="50" charset="0"/>
                        </a:rPr>
                        <a:t>SEPT 2024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409282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15.75%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13.74%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87.24%</a:t>
                      </a:r>
                    </a:p>
                  </a:txBody>
                  <a:tcPr marL="68580" marR="68580" marT="0" marB="0" anchor="ctr"/>
                </a:tc>
              </a:tr>
              <a:tr h="823336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19.86%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14.12%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71.09%</a:t>
                      </a: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Procesos y</a:t>
                      </a:r>
                    </a:p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Tecnología.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9.17%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9.17%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100.00%</a:t>
                      </a: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1857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Aprendizaje y Crecimiento</a:t>
                      </a: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44%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34.34%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29.84%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86.90%</a:t>
                      </a:r>
                    </a:p>
                  </a:txBody>
                  <a:tcPr marL="68580" marR="68580" marT="0" marB="0" anchor="ctr"/>
                </a:tc>
              </a:tr>
              <a:tr h="4940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indent="-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4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100.00%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79.12%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66.87%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kern="12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84.52%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091898754"/>
              </p:ext>
            </p:extLst>
          </p:nvPr>
        </p:nvGraphicFramePr>
        <p:xfrm>
          <a:off x="923224" y="1984128"/>
          <a:ext cx="6978830" cy="3720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290</Words>
  <Application>Microsoft Office PowerPoint</Application>
  <PresentationFormat>Presentación en pantalla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Museo Sans 100</vt:lpstr>
      <vt:lpstr>Museo Sans 300</vt:lpstr>
      <vt:lpstr>PMingLiU</vt:lpstr>
      <vt:lpstr>Tema de Office</vt:lpstr>
      <vt:lpstr>Presentación de PowerPoint</vt:lpstr>
      <vt:lpstr>INFORME DE SEGUIMIENTO AL  TERCER TRIMESTRE PLAN ANUAL OPERATIVO AÑO 2024  </vt:lpstr>
      <vt:lpstr>Generalidades</vt:lpstr>
      <vt:lpstr>MAPA ESTRATÉGICO DE CORSAIN 2024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170</cp:revision>
  <cp:lastPrinted>2019-12-18T17:42:50Z</cp:lastPrinted>
  <dcterms:created xsi:type="dcterms:W3CDTF">2019-07-03T14:56:03Z</dcterms:created>
  <dcterms:modified xsi:type="dcterms:W3CDTF">2025-01-13T18:25:59Z</dcterms:modified>
</cp:coreProperties>
</file>