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4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4625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07352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876710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87383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5DDC62F-6EF0-4E68-A0DF-8BE38A64FB87}" type="datetimeFigureOut">
              <a:rPr lang="es-SV" smtClean="0"/>
              <a:t>14/05/2019</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27736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21620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A5DDC62F-6EF0-4E68-A0DF-8BE38A64FB87}" type="datetimeFigureOut">
              <a:rPr lang="es-SV" smtClean="0"/>
              <a:t>14/05/2019</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11222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A5DDC62F-6EF0-4E68-A0DF-8BE38A64FB87}" type="datetimeFigureOut">
              <a:rPr lang="es-SV" smtClean="0"/>
              <a:t>14/05/2019</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1135896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5DDC62F-6EF0-4E68-A0DF-8BE38A64FB87}" type="datetimeFigureOut">
              <a:rPr lang="es-SV" smtClean="0"/>
              <a:t>14/05/2019</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2445150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9828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5DDC62F-6EF0-4E68-A0DF-8BE38A64FB87}" type="datetimeFigureOut">
              <a:rPr lang="es-SV" smtClean="0"/>
              <a:t>14/05/2019</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AA156EF-6F88-4369-BDE9-AFB8C6DAA333}" type="slidenum">
              <a:rPr lang="es-SV" smtClean="0"/>
              <a:t>‹Nº›</a:t>
            </a:fld>
            <a:endParaRPr lang="es-SV"/>
          </a:p>
        </p:txBody>
      </p:sp>
    </p:spTree>
    <p:extLst>
      <p:ext uri="{BB962C8B-B14F-4D97-AF65-F5344CB8AC3E}">
        <p14:creationId xmlns:p14="http://schemas.microsoft.com/office/powerpoint/2010/main" val="3766517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DC62F-6EF0-4E68-A0DF-8BE38A64FB87}" type="datetimeFigureOut">
              <a:rPr lang="es-SV" smtClean="0"/>
              <a:t>14/05/2019</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156EF-6F88-4369-BDE9-AFB8C6DAA333}" type="slidenum">
              <a:rPr lang="es-SV" smtClean="0"/>
              <a:t>‹Nº›</a:t>
            </a:fld>
            <a:endParaRPr lang="es-SV"/>
          </a:p>
        </p:txBody>
      </p:sp>
    </p:spTree>
    <p:extLst>
      <p:ext uri="{BB962C8B-B14F-4D97-AF65-F5344CB8AC3E}">
        <p14:creationId xmlns:p14="http://schemas.microsoft.com/office/powerpoint/2010/main" val="100306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3.xml"/><Relationship Id="rId18" Type="http://schemas.openxmlformats.org/officeDocument/2006/relationships/slide" Target="slide25.xml"/><Relationship Id="rId26" Type="http://schemas.openxmlformats.org/officeDocument/2006/relationships/slide" Target="slide12.xml"/><Relationship Id="rId3" Type="http://schemas.openxmlformats.org/officeDocument/2006/relationships/slide" Target="slide3.xml"/><Relationship Id="rId21" Type="http://schemas.openxmlformats.org/officeDocument/2006/relationships/slide" Target="slide11.xml"/><Relationship Id="rId7" Type="http://schemas.openxmlformats.org/officeDocument/2006/relationships/slide" Target="slide6.xml"/><Relationship Id="rId12" Type="http://schemas.openxmlformats.org/officeDocument/2006/relationships/slide" Target="slide16.xml"/><Relationship Id="rId17" Type="http://schemas.openxmlformats.org/officeDocument/2006/relationships/slide" Target="slide22.xml"/><Relationship Id="rId25" Type="http://schemas.openxmlformats.org/officeDocument/2006/relationships/slide" Target="slide19.xml"/><Relationship Id="rId2" Type="http://schemas.openxmlformats.org/officeDocument/2006/relationships/slide" Target="slide2.xml"/><Relationship Id="rId16" Type="http://schemas.openxmlformats.org/officeDocument/2006/relationships/slide" Target="slide24.xml"/><Relationship Id="rId20" Type="http://schemas.openxmlformats.org/officeDocument/2006/relationships/slide" Target="slide23.xml"/><Relationship Id="rId29" Type="http://schemas.openxmlformats.org/officeDocument/2006/relationships/slide" Target="slide17.xml"/><Relationship Id="rId1" Type="http://schemas.openxmlformats.org/officeDocument/2006/relationships/slideLayout" Target="../slideLayouts/slideLayout1.xml"/><Relationship Id="rId6" Type="http://schemas.openxmlformats.org/officeDocument/2006/relationships/slide" Target="slide18.xml"/><Relationship Id="rId11" Type="http://schemas.openxmlformats.org/officeDocument/2006/relationships/slide" Target="slide9.xml"/><Relationship Id="rId24" Type="http://schemas.openxmlformats.org/officeDocument/2006/relationships/slide" Target="slide7.xml"/><Relationship Id="rId5" Type="http://schemas.openxmlformats.org/officeDocument/2006/relationships/slide" Target="slide29.xml"/><Relationship Id="rId15" Type="http://schemas.openxmlformats.org/officeDocument/2006/relationships/slide" Target="slide20.xml"/><Relationship Id="rId23" Type="http://schemas.openxmlformats.org/officeDocument/2006/relationships/slide" Target="slide27.xml"/><Relationship Id="rId28" Type="http://schemas.openxmlformats.org/officeDocument/2006/relationships/image" Target="../media/image1.png"/><Relationship Id="rId10" Type="http://schemas.openxmlformats.org/officeDocument/2006/relationships/slide" Target="slide8.xml"/><Relationship Id="rId19" Type="http://schemas.openxmlformats.org/officeDocument/2006/relationships/slide" Target="slide21.xml"/><Relationship Id="rId4" Type="http://schemas.openxmlformats.org/officeDocument/2006/relationships/slide" Target="slide4.xml"/><Relationship Id="rId9" Type="http://schemas.openxmlformats.org/officeDocument/2006/relationships/slide" Target="slide5.xml"/><Relationship Id="rId14" Type="http://schemas.openxmlformats.org/officeDocument/2006/relationships/slide" Target="slide26.xml"/><Relationship Id="rId22" Type="http://schemas.openxmlformats.org/officeDocument/2006/relationships/slide" Target="slide15.xml"/><Relationship Id="rId27" Type="http://schemas.openxmlformats.org/officeDocument/2006/relationships/slide" Target="slide14.xml"/><Relationship Id="rId30"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slide" Target="slide1.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ceso 3"/>
          <p:cNvSpPr/>
          <p:nvPr/>
        </p:nvSpPr>
        <p:spPr>
          <a:xfrm>
            <a:off x="4934135" y="105614"/>
            <a:ext cx="1319762" cy="367370"/>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50" b="1" dirty="0" smtClean="0">
                <a:hlinkClick r:id="rId2" action="ppaction://hlinksldjump"/>
              </a:rPr>
              <a:t>CONSEJO </a:t>
            </a:r>
            <a:r>
              <a:rPr lang="es-SV" sz="1050" b="1" dirty="0">
                <a:hlinkClick r:id="rId2" action="ppaction://hlinksldjump"/>
              </a:rPr>
              <a:t>DIRECTIVO </a:t>
            </a:r>
            <a:endParaRPr lang="es-SV" sz="1050" dirty="0"/>
          </a:p>
        </p:txBody>
      </p:sp>
      <p:sp>
        <p:nvSpPr>
          <p:cNvPr id="5" name="Proceso 4"/>
          <p:cNvSpPr/>
          <p:nvPr/>
        </p:nvSpPr>
        <p:spPr>
          <a:xfrm>
            <a:off x="4934135" y="736352"/>
            <a:ext cx="1319762"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 action="ppaction://hlinksldjump"/>
              </a:rPr>
              <a:t>PRESIDENCIA</a:t>
            </a:r>
            <a:endParaRPr lang="es-SV" sz="1200" b="1" dirty="0"/>
          </a:p>
        </p:txBody>
      </p:sp>
      <p:sp>
        <p:nvSpPr>
          <p:cNvPr id="6" name="Proceso 5"/>
          <p:cNvSpPr/>
          <p:nvPr/>
        </p:nvSpPr>
        <p:spPr>
          <a:xfrm>
            <a:off x="6221622" y="1962099"/>
            <a:ext cx="1358429" cy="288573"/>
          </a:xfrm>
          <a:prstGeom prst="flowChartProcess">
            <a:avLst/>
          </a:prstGeom>
          <a:ln w="25400" cmpd="dbl">
            <a:solidFill>
              <a:schemeClr val="accent5">
                <a:lumMod val="75000"/>
              </a:schemeClr>
            </a:solid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4" action="ppaction://hlinksldjump"/>
              </a:rPr>
              <a:t>SECRETARÍA</a:t>
            </a:r>
            <a:endParaRPr lang="es-SV" sz="1000" dirty="0"/>
          </a:p>
        </p:txBody>
      </p:sp>
      <p:sp>
        <p:nvSpPr>
          <p:cNvPr id="7" name="Proceso 6"/>
          <p:cNvSpPr/>
          <p:nvPr/>
        </p:nvSpPr>
        <p:spPr>
          <a:xfrm>
            <a:off x="6221623" y="120156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5" action="ppaction://hlinksldjump"/>
              </a:rPr>
              <a:t>COMITÉ </a:t>
            </a:r>
            <a:r>
              <a:rPr lang="es-SV" sz="1000" b="1" dirty="0">
                <a:hlinkClick r:id="rId5" action="ppaction://hlinksldjump"/>
              </a:rPr>
              <a:t>NACIONAL DE ÉTICA DE LA INVESTIGACIÓN EN SALUD </a:t>
            </a:r>
            <a:endParaRPr lang="es-SV" sz="1000" dirty="0"/>
          </a:p>
        </p:txBody>
      </p:sp>
      <p:cxnSp>
        <p:nvCxnSpPr>
          <p:cNvPr id="10" name="Conector recto 9"/>
          <p:cNvCxnSpPr>
            <a:stCxn id="4" idx="2"/>
            <a:endCxn id="5" idx="0"/>
          </p:cNvCxnSpPr>
          <p:nvPr/>
        </p:nvCxnSpPr>
        <p:spPr>
          <a:xfrm>
            <a:off x="5594016" y="472984"/>
            <a:ext cx="0" cy="263368"/>
          </a:xfrm>
          <a:prstGeom prst="line">
            <a:avLst/>
          </a:prstGeom>
          <a:ln w="12700">
            <a:solidFill>
              <a:schemeClr val="accent5">
                <a:lumMod val="75000"/>
              </a:schemeClr>
            </a:solidFill>
          </a:ln>
        </p:spPr>
        <p:style>
          <a:lnRef idx="1">
            <a:schemeClr val="dk1"/>
          </a:lnRef>
          <a:fillRef idx="0">
            <a:schemeClr val="dk1"/>
          </a:fillRef>
          <a:effectRef idx="0">
            <a:schemeClr val="dk1"/>
          </a:effectRef>
          <a:fontRef idx="minor">
            <a:schemeClr val="tx1"/>
          </a:fontRef>
        </p:style>
      </p:cxnSp>
      <p:sp>
        <p:nvSpPr>
          <p:cNvPr id="9" name="Proceso 8"/>
          <p:cNvSpPr/>
          <p:nvPr/>
        </p:nvSpPr>
        <p:spPr>
          <a:xfrm>
            <a:off x="9087647" y="3699324"/>
            <a:ext cx="1358429" cy="56199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ts val="1000"/>
              </a:lnSpc>
            </a:pPr>
            <a:r>
              <a:rPr lang="es-SV" sz="1000" b="1" dirty="0" smtClean="0">
                <a:hlinkClick r:id="rId6" action="ppaction://hlinksldjump"/>
              </a:rPr>
              <a:t>UNIDAD </a:t>
            </a:r>
            <a:r>
              <a:rPr lang="es-SV" sz="1000" b="1" dirty="0">
                <a:hlinkClick r:id="rId6" action="ppaction://hlinksldjump"/>
              </a:rPr>
              <a:t>DE RECURSOS HUMANOS </a:t>
            </a:r>
            <a:endParaRPr lang="es-SV" sz="1000" dirty="0"/>
          </a:p>
        </p:txBody>
      </p:sp>
      <p:sp>
        <p:nvSpPr>
          <p:cNvPr id="39" name="Proceso 38"/>
          <p:cNvSpPr/>
          <p:nvPr/>
        </p:nvSpPr>
        <p:spPr>
          <a:xfrm>
            <a:off x="2487993" y="1728103"/>
            <a:ext cx="1358429" cy="40860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7" action="ppaction://hlinksldjump"/>
              </a:rPr>
              <a:t>UNIDAD </a:t>
            </a:r>
            <a:r>
              <a:rPr lang="es-SV" sz="1000" b="1" dirty="0">
                <a:hlinkClick r:id="rId7" action="ppaction://hlinksldjump"/>
              </a:rPr>
              <a:t>JURÍDICA </a:t>
            </a:r>
            <a:endParaRPr lang="es-SV" sz="1000" dirty="0"/>
          </a:p>
        </p:txBody>
      </p:sp>
      <p:sp>
        <p:nvSpPr>
          <p:cNvPr id="40" name="Proceso 39"/>
          <p:cNvSpPr/>
          <p:nvPr/>
        </p:nvSpPr>
        <p:spPr>
          <a:xfrm>
            <a:off x="5883210" y="2902414"/>
            <a:ext cx="1358429" cy="574954"/>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8" action="ppaction://hlinksldjump"/>
              </a:rPr>
              <a:t>UNIDAD </a:t>
            </a:r>
            <a:r>
              <a:rPr lang="es-SV" sz="1000" b="1" dirty="0">
                <a:hlinkClick r:id="rId8" action="ppaction://hlinksldjump"/>
              </a:rPr>
              <a:t>FINANCIERA INSTITUCIONAL </a:t>
            </a:r>
            <a:endParaRPr lang="es-SV" sz="1000" dirty="0"/>
          </a:p>
        </p:txBody>
      </p:sp>
      <p:sp>
        <p:nvSpPr>
          <p:cNvPr id="41" name="Proceso 40"/>
          <p:cNvSpPr/>
          <p:nvPr/>
        </p:nvSpPr>
        <p:spPr>
          <a:xfrm>
            <a:off x="4081316" y="1747811"/>
            <a:ext cx="1358429" cy="404261"/>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9" action="ppaction://hlinksldjump"/>
              </a:rPr>
              <a:t>UNIDAD </a:t>
            </a:r>
            <a:r>
              <a:rPr lang="es-SV" sz="1000" b="1" dirty="0">
                <a:hlinkClick r:id="rId9" action="ppaction://hlinksldjump"/>
              </a:rPr>
              <a:t>DE AUDITORÍA INTERNA </a:t>
            </a:r>
            <a:endParaRPr lang="es-SV" sz="1000" dirty="0"/>
          </a:p>
        </p:txBody>
      </p:sp>
      <p:sp>
        <p:nvSpPr>
          <p:cNvPr id="42" name="Proceso 41"/>
          <p:cNvSpPr/>
          <p:nvPr/>
        </p:nvSpPr>
        <p:spPr>
          <a:xfrm>
            <a:off x="2426480" y="2902695"/>
            <a:ext cx="1541085"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0" action="ppaction://hlinksldjump"/>
              </a:rPr>
              <a:t>UNIDAD </a:t>
            </a:r>
            <a:r>
              <a:rPr lang="es-SV" sz="1000" b="1" dirty="0">
                <a:hlinkClick r:id="rId10" action="ppaction://hlinksldjump"/>
              </a:rPr>
              <a:t>DE </a:t>
            </a:r>
            <a:r>
              <a:rPr lang="es-SV" sz="1000" b="1" dirty="0" smtClean="0">
                <a:hlinkClick r:id="rId10" action="ppaction://hlinksldjump"/>
              </a:rPr>
              <a:t>PLANIFICACIÓN Y EVALUACIÓN </a:t>
            </a:r>
            <a:endParaRPr lang="es-SV" sz="1000" dirty="0"/>
          </a:p>
        </p:txBody>
      </p:sp>
      <p:sp>
        <p:nvSpPr>
          <p:cNvPr id="43" name="Proceso 42"/>
          <p:cNvSpPr/>
          <p:nvPr/>
        </p:nvSpPr>
        <p:spPr>
          <a:xfrm>
            <a:off x="4041845" y="2902695"/>
            <a:ext cx="1358429" cy="574408"/>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1" action="ppaction://hlinksldjump"/>
              </a:rPr>
              <a:t>UNIDAD </a:t>
            </a:r>
            <a:r>
              <a:rPr lang="es-SV" sz="1000" b="1" dirty="0">
                <a:hlinkClick r:id="rId11" action="ppaction://hlinksldjump"/>
              </a:rPr>
              <a:t>DE COMUNICACIONES </a:t>
            </a:r>
            <a:endParaRPr lang="es-SV" sz="1000" dirty="0"/>
          </a:p>
        </p:txBody>
      </p:sp>
      <p:sp>
        <p:nvSpPr>
          <p:cNvPr id="44" name="Proceso 43"/>
          <p:cNvSpPr/>
          <p:nvPr/>
        </p:nvSpPr>
        <p:spPr>
          <a:xfrm>
            <a:off x="5883210" y="3697089"/>
            <a:ext cx="1358429" cy="56423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2" action="ppaction://hlinksldjump"/>
              </a:rPr>
              <a:t>UNIDAD </a:t>
            </a:r>
            <a:r>
              <a:rPr lang="es-SV" sz="1000" b="1" dirty="0">
                <a:hlinkClick r:id="rId12" action="ppaction://hlinksldjump"/>
              </a:rPr>
              <a:t>DE GESTIÓN DE LA CALIDAD </a:t>
            </a:r>
            <a:endParaRPr lang="es-SV" sz="1000" dirty="0"/>
          </a:p>
        </p:txBody>
      </p:sp>
      <p:sp>
        <p:nvSpPr>
          <p:cNvPr id="45" name="Proceso 44"/>
          <p:cNvSpPr/>
          <p:nvPr/>
        </p:nvSpPr>
        <p:spPr>
          <a:xfrm>
            <a:off x="810698" y="3692790"/>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3" action="ppaction://hlinksldjump"/>
              </a:rPr>
              <a:t>UNIDAD </a:t>
            </a:r>
            <a:r>
              <a:rPr lang="es-SV" sz="1000" b="1" dirty="0">
                <a:hlinkClick r:id="rId13" action="ppaction://hlinksldjump"/>
              </a:rPr>
              <a:t>DE GÉNERO </a:t>
            </a:r>
            <a:endParaRPr lang="es-SV" sz="1000" dirty="0"/>
          </a:p>
        </p:txBody>
      </p:sp>
      <p:sp>
        <p:nvSpPr>
          <p:cNvPr id="46" name="Proceso 45"/>
          <p:cNvSpPr/>
          <p:nvPr/>
        </p:nvSpPr>
        <p:spPr>
          <a:xfrm>
            <a:off x="1021836"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4" action="ppaction://hlinksldjump"/>
              </a:rPr>
              <a:t>JUNTA </a:t>
            </a:r>
            <a:r>
              <a:rPr lang="es-SV" sz="1000" b="1" dirty="0">
                <a:hlinkClick r:id="rId14" action="ppaction://hlinksldjump"/>
              </a:rPr>
              <a:t>DE VIGILANCIA PROFESIÓN QUÍMICO FARMACÉUTICA </a:t>
            </a:r>
            <a:endParaRPr lang="es-SV" sz="1000" dirty="0"/>
          </a:p>
        </p:txBody>
      </p:sp>
      <p:sp>
        <p:nvSpPr>
          <p:cNvPr id="47" name="Proceso 46"/>
          <p:cNvSpPr/>
          <p:nvPr/>
        </p:nvSpPr>
        <p:spPr>
          <a:xfrm>
            <a:off x="2458390"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5" action="ppaction://hlinksldjump"/>
              </a:rPr>
              <a:t>JUNTA </a:t>
            </a:r>
            <a:r>
              <a:rPr lang="es-SV" sz="1000" b="1" dirty="0">
                <a:hlinkClick r:id="rId15" action="ppaction://hlinksldjump"/>
              </a:rPr>
              <a:t>DE VIGILANCIA PROFESIÓN MÉDICA </a:t>
            </a:r>
            <a:endParaRPr lang="es-SV" sz="1000" dirty="0"/>
          </a:p>
        </p:txBody>
      </p:sp>
      <p:sp>
        <p:nvSpPr>
          <p:cNvPr id="48" name="Proceso 47"/>
          <p:cNvSpPr/>
          <p:nvPr/>
        </p:nvSpPr>
        <p:spPr>
          <a:xfrm>
            <a:off x="3904188"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6" action="ppaction://hlinksldjump"/>
              </a:rPr>
              <a:t>JUNTA </a:t>
            </a:r>
            <a:r>
              <a:rPr lang="es-SV" sz="1000" b="1" dirty="0">
                <a:hlinkClick r:id="rId16" action="ppaction://hlinksldjump"/>
              </a:rPr>
              <a:t>DE VIGILANCIA PROFESIÓN MÉDICO VETERINARIA </a:t>
            </a:r>
            <a:endParaRPr lang="es-SV" sz="1000" dirty="0"/>
          </a:p>
        </p:txBody>
      </p:sp>
      <p:sp>
        <p:nvSpPr>
          <p:cNvPr id="50" name="Proceso 49"/>
          <p:cNvSpPr/>
          <p:nvPr/>
        </p:nvSpPr>
        <p:spPr>
          <a:xfrm>
            <a:off x="5877112"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7" action="ppaction://hlinksldjump"/>
              </a:rPr>
              <a:t>JUNTA </a:t>
            </a:r>
            <a:r>
              <a:rPr lang="es-SV" sz="1000" b="1" dirty="0">
                <a:hlinkClick r:id="rId17" action="ppaction://hlinksldjump"/>
              </a:rPr>
              <a:t>DE VIGILANCIA PROFESIÓN ODONTOLÓGICA </a:t>
            </a:r>
            <a:endParaRPr lang="es-SV" sz="1000" dirty="0"/>
          </a:p>
        </p:txBody>
      </p:sp>
      <p:sp>
        <p:nvSpPr>
          <p:cNvPr id="52" name="Proceso 51"/>
          <p:cNvSpPr/>
          <p:nvPr/>
        </p:nvSpPr>
        <p:spPr>
          <a:xfrm>
            <a:off x="10392844" y="4656440"/>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t>JUNTA </a:t>
            </a:r>
            <a:r>
              <a:rPr lang="es-SV" sz="1000" b="1" dirty="0"/>
              <a:t>DE VIGILANCIA PROFESIÓN ENFERMERÍA </a:t>
            </a:r>
            <a:endParaRPr lang="es-SV" sz="1000" dirty="0"/>
          </a:p>
        </p:txBody>
      </p:sp>
      <p:sp>
        <p:nvSpPr>
          <p:cNvPr id="54" name="Proceso 53"/>
          <p:cNvSpPr/>
          <p:nvPr/>
        </p:nvSpPr>
        <p:spPr>
          <a:xfrm>
            <a:off x="7379149"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8" action="ppaction://hlinksldjump"/>
              </a:rPr>
              <a:t>JUNTA </a:t>
            </a:r>
            <a:r>
              <a:rPr lang="es-SV" sz="1000" b="1" dirty="0">
                <a:hlinkClick r:id="rId18" action="ppaction://hlinksldjump"/>
              </a:rPr>
              <a:t>DE VIGILANCIA PROFESIÓN PSICOLOGÍA </a:t>
            </a:r>
            <a:endParaRPr lang="es-SV" sz="1000" dirty="0"/>
          </a:p>
        </p:txBody>
      </p:sp>
      <p:sp>
        <p:nvSpPr>
          <p:cNvPr id="55" name="Proceso 54"/>
          <p:cNvSpPr/>
          <p:nvPr/>
        </p:nvSpPr>
        <p:spPr>
          <a:xfrm>
            <a:off x="8885997" y="4655345"/>
            <a:ext cx="1358428"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19" action="ppaction://hlinksldjump"/>
              </a:rPr>
              <a:t>JUNTA </a:t>
            </a:r>
            <a:r>
              <a:rPr lang="es-SV" sz="1000" b="1" dirty="0">
                <a:hlinkClick r:id="rId19" action="ppaction://hlinksldjump"/>
              </a:rPr>
              <a:t>DE VIGILANCIA PROFESIÓN ENFERMERÍA </a:t>
            </a:r>
            <a:endParaRPr lang="es-SV" sz="1000" dirty="0"/>
          </a:p>
        </p:txBody>
      </p:sp>
      <p:sp>
        <p:nvSpPr>
          <p:cNvPr id="56" name="Proceso 55"/>
          <p:cNvSpPr/>
          <p:nvPr/>
        </p:nvSpPr>
        <p:spPr>
          <a:xfrm>
            <a:off x="10392843" y="4655345"/>
            <a:ext cx="1524037" cy="568532"/>
          </a:xfrm>
          <a:prstGeom prst="flowChartProcess">
            <a:avLst/>
          </a:prstGeom>
          <a:ln>
            <a:solidFill>
              <a:schemeClr val="accent5">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0" action="ppaction://hlinksldjump"/>
              </a:rPr>
              <a:t>JUNTA </a:t>
            </a:r>
            <a:r>
              <a:rPr lang="es-SV" sz="1000" b="1" dirty="0">
                <a:hlinkClick r:id="rId20" action="ppaction://hlinksldjump"/>
              </a:rPr>
              <a:t>DE VIGILANCIA PROFESIÓN LABOTRATORIO CLÍNICO </a:t>
            </a:r>
            <a:endParaRPr lang="es-SV" sz="1000" dirty="0"/>
          </a:p>
        </p:txBody>
      </p:sp>
      <p:sp>
        <p:nvSpPr>
          <p:cNvPr id="57" name="Proceso 56"/>
          <p:cNvSpPr/>
          <p:nvPr/>
        </p:nvSpPr>
        <p:spPr>
          <a:xfrm>
            <a:off x="7302772" y="2902414"/>
            <a:ext cx="1723743" cy="5749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1" action="ppaction://hlinksldjump"/>
              </a:rPr>
              <a:t>UNIDAD </a:t>
            </a:r>
            <a:r>
              <a:rPr lang="es-SV" sz="1000" b="1" dirty="0">
                <a:hlinkClick r:id="rId21" action="ppaction://hlinksldjump"/>
              </a:rPr>
              <a:t>DE ADQUISICIONES Y CONTRATACIONES INSTITUCIONALES </a:t>
            </a:r>
            <a:endParaRPr lang="es-SV" sz="1000" dirty="0"/>
          </a:p>
        </p:txBody>
      </p:sp>
      <p:sp>
        <p:nvSpPr>
          <p:cNvPr id="59" name="Proceso 58"/>
          <p:cNvSpPr/>
          <p:nvPr/>
        </p:nvSpPr>
        <p:spPr>
          <a:xfrm>
            <a:off x="3675692" y="3697007"/>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2" action="ppaction://hlinksldjump"/>
              </a:rPr>
              <a:t>UNIDAD </a:t>
            </a:r>
            <a:r>
              <a:rPr lang="es-SV" sz="1000" b="1" dirty="0">
                <a:hlinkClick r:id="rId22" action="ppaction://hlinksldjump"/>
              </a:rPr>
              <a:t>DE GESTIÓN DOCUMENTAL Y ARCHIVO </a:t>
            </a:r>
            <a:endParaRPr lang="es-SV" sz="1000" dirty="0"/>
          </a:p>
        </p:txBody>
      </p:sp>
      <p:sp>
        <p:nvSpPr>
          <p:cNvPr id="60" name="Proceso 59"/>
          <p:cNvSpPr/>
          <p:nvPr/>
        </p:nvSpPr>
        <p:spPr>
          <a:xfrm>
            <a:off x="3675692" y="5420261"/>
            <a:ext cx="1723743"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3" action="ppaction://hlinksldjump"/>
              </a:rPr>
              <a:t>UNIDAD </a:t>
            </a:r>
            <a:r>
              <a:rPr lang="es-SV" sz="1000" b="1" dirty="0">
                <a:hlinkClick r:id="rId23" action="ppaction://hlinksldjump"/>
              </a:rPr>
              <a:t>DE REGISTRO DE ESTABLECIMIENTOS </a:t>
            </a:r>
            <a:endParaRPr lang="es-SV" sz="1000" dirty="0"/>
          </a:p>
        </p:txBody>
      </p:sp>
      <p:sp>
        <p:nvSpPr>
          <p:cNvPr id="61" name="Proceso 60"/>
          <p:cNvSpPr/>
          <p:nvPr/>
        </p:nvSpPr>
        <p:spPr>
          <a:xfrm>
            <a:off x="811115" y="2899950"/>
            <a:ext cx="1541085"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4" action="ppaction://hlinksldjump"/>
              </a:rPr>
              <a:t>UNIDAD </a:t>
            </a:r>
            <a:r>
              <a:rPr lang="es-SV" sz="1000" b="1" dirty="0">
                <a:hlinkClick r:id="rId24" action="ppaction://hlinksldjump"/>
              </a:rPr>
              <a:t>DE ACCESO A LA INFORMACIÓN PÚBLICA </a:t>
            </a:r>
            <a:endParaRPr lang="es-SV" sz="1000" dirty="0"/>
          </a:p>
        </p:txBody>
      </p:sp>
      <p:sp>
        <p:nvSpPr>
          <p:cNvPr id="63" name="Proceso 62"/>
          <p:cNvSpPr/>
          <p:nvPr/>
        </p:nvSpPr>
        <p:spPr>
          <a:xfrm>
            <a:off x="10559352" y="3701648"/>
            <a:ext cx="1358429"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5" action="ppaction://hlinksldjump"/>
              </a:rPr>
              <a:t>ÁREA </a:t>
            </a:r>
            <a:r>
              <a:rPr lang="es-SV" sz="1000" b="1" dirty="0">
                <a:hlinkClick r:id="rId25" action="ppaction://hlinksldjump"/>
              </a:rPr>
              <a:t>DE TRANSPORTE Y LOGISTICA </a:t>
            </a:r>
            <a:endParaRPr lang="es-SV" sz="1000" dirty="0"/>
          </a:p>
        </p:txBody>
      </p:sp>
      <p:sp>
        <p:nvSpPr>
          <p:cNvPr id="64" name="Proceso 63"/>
          <p:cNvSpPr/>
          <p:nvPr/>
        </p:nvSpPr>
        <p:spPr>
          <a:xfrm>
            <a:off x="9087648" y="2899950"/>
            <a:ext cx="1358429" cy="577153"/>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6" action="ppaction://hlinksldjump"/>
              </a:rPr>
              <a:t>UNIDAD </a:t>
            </a:r>
            <a:r>
              <a:rPr lang="es-SV" sz="1000" b="1" dirty="0">
                <a:hlinkClick r:id="rId26" action="ppaction://hlinksldjump"/>
              </a:rPr>
              <a:t>DE INFORMÁTICA </a:t>
            </a:r>
            <a:endParaRPr lang="es-SV" sz="1000" dirty="0"/>
          </a:p>
        </p:txBody>
      </p:sp>
      <p:sp>
        <p:nvSpPr>
          <p:cNvPr id="65" name="Proceso 64"/>
          <p:cNvSpPr/>
          <p:nvPr/>
        </p:nvSpPr>
        <p:spPr>
          <a:xfrm>
            <a:off x="2247374" y="3699324"/>
            <a:ext cx="1358429" cy="570855"/>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7" action="ppaction://hlinksldjump"/>
              </a:rPr>
              <a:t>UNIDAD </a:t>
            </a:r>
            <a:r>
              <a:rPr lang="es-SV" sz="1000" b="1" dirty="0">
                <a:hlinkClick r:id="rId27" action="ppaction://hlinksldjump"/>
              </a:rPr>
              <a:t>DE MEDIO AMBIENTE </a:t>
            </a:r>
            <a:endParaRPr lang="es-SV" sz="1000" dirty="0"/>
          </a:p>
        </p:txBody>
      </p:sp>
      <p:cxnSp>
        <p:nvCxnSpPr>
          <p:cNvPr id="67" name="Conector angular 66"/>
          <p:cNvCxnSpPr>
            <a:stCxn id="7" idx="1"/>
            <a:endCxn id="5" idx="2"/>
          </p:cNvCxnSpPr>
          <p:nvPr/>
        </p:nvCxnSpPr>
        <p:spPr>
          <a:xfrm rot="10800000">
            <a:off x="5594017" y="1024926"/>
            <a:ext cx="627607" cy="460901"/>
          </a:xfrm>
          <a:prstGeom prst="bentConnector2">
            <a:avLst/>
          </a:prstGeom>
          <a:ln w="12700">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2" name="Conector angular 71"/>
          <p:cNvCxnSpPr>
            <a:stCxn id="5" idx="2"/>
            <a:endCxn id="6" idx="1"/>
          </p:cNvCxnSpPr>
          <p:nvPr/>
        </p:nvCxnSpPr>
        <p:spPr>
          <a:xfrm rot="16200000" flipH="1">
            <a:off x="5367089" y="1251852"/>
            <a:ext cx="1081461" cy="627606"/>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Conector angular 114"/>
          <p:cNvCxnSpPr>
            <a:stCxn id="5" idx="2"/>
            <a:endCxn id="46" idx="0"/>
          </p:cNvCxnSpPr>
          <p:nvPr/>
        </p:nvCxnSpPr>
        <p:spPr>
          <a:xfrm rot="5400000">
            <a:off x="1831776" y="894199"/>
            <a:ext cx="3631515" cy="3892966"/>
          </a:xfrm>
          <a:prstGeom prst="bentConnector3">
            <a:avLst>
              <a:gd name="adj1" fmla="val 9591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Conector angular 117"/>
          <p:cNvCxnSpPr>
            <a:stCxn id="5" idx="2"/>
            <a:endCxn id="52" idx="0"/>
          </p:cNvCxnSpPr>
          <p:nvPr/>
        </p:nvCxnSpPr>
        <p:spPr>
          <a:xfrm rot="16200000" flipH="1">
            <a:off x="6517280" y="101661"/>
            <a:ext cx="3631515" cy="5478042"/>
          </a:xfrm>
          <a:prstGeom prst="bentConnector3">
            <a:avLst>
              <a:gd name="adj1" fmla="val 95969"/>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1" name="Conector recto 120"/>
          <p:cNvCxnSpPr>
            <a:stCxn id="48" idx="0"/>
          </p:cNvCxnSpPr>
          <p:nvPr/>
        </p:nvCxnSpPr>
        <p:spPr>
          <a:xfrm flipV="1">
            <a:off x="4583402" y="4507460"/>
            <a:ext cx="0" cy="148980"/>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3" name="Conector recto 122"/>
          <p:cNvCxnSpPr>
            <a:stCxn id="50" idx="0"/>
          </p:cNvCxnSpPr>
          <p:nvPr/>
        </p:nvCxnSpPr>
        <p:spPr>
          <a:xfrm flipV="1">
            <a:off x="6556326" y="4507460"/>
            <a:ext cx="0"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a:stCxn id="54" idx="0"/>
          </p:cNvCxnSpPr>
          <p:nvPr/>
        </p:nvCxnSpPr>
        <p:spPr>
          <a:xfrm flipH="1" flipV="1">
            <a:off x="8056039" y="4507460"/>
            <a:ext cx="2324"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7" name="Conector recto 126"/>
          <p:cNvCxnSpPr>
            <a:stCxn id="55" idx="0"/>
          </p:cNvCxnSpPr>
          <p:nvPr/>
        </p:nvCxnSpPr>
        <p:spPr>
          <a:xfrm flipH="1" flipV="1">
            <a:off x="9561305" y="4507460"/>
            <a:ext cx="3906" cy="147885"/>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9" name="Conector recto 128"/>
          <p:cNvCxnSpPr>
            <a:stCxn id="47" idx="0"/>
          </p:cNvCxnSpPr>
          <p:nvPr/>
        </p:nvCxnSpPr>
        <p:spPr>
          <a:xfrm flipH="1" flipV="1">
            <a:off x="3133454" y="4506098"/>
            <a:ext cx="4150" cy="15034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62" name="Imagen 161"/>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196599" y="99907"/>
            <a:ext cx="1810516" cy="1304547"/>
          </a:xfrm>
          <a:prstGeom prst="rect">
            <a:avLst/>
          </a:prstGeom>
        </p:spPr>
      </p:pic>
      <p:sp>
        <p:nvSpPr>
          <p:cNvPr id="163" name="CuadroTexto 162"/>
          <p:cNvSpPr txBox="1"/>
          <p:nvPr/>
        </p:nvSpPr>
        <p:spPr>
          <a:xfrm>
            <a:off x="2048633" y="340192"/>
            <a:ext cx="2110834" cy="954107"/>
          </a:xfrm>
          <a:prstGeom prst="rect">
            <a:avLst/>
          </a:prstGeom>
          <a:noFill/>
        </p:spPr>
        <p:txBody>
          <a:bodyPr wrap="none" rtlCol="0">
            <a:spAutoFit/>
          </a:bodyPr>
          <a:lstStyle/>
          <a:p>
            <a:r>
              <a:rPr lang="es-SV" sz="2800" b="1" dirty="0" smtClean="0">
                <a:solidFill>
                  <a:schemeClr val="accent5">
                    <a:lumMod val="75000"/>
                  </a:schemeClr>
                </a:solidFill>
                <a:effectLst>
                  <a:outerShdw blurRad="38100" dist="38100" dir="2700000" algn="tl">
                    <a:srgbClr val="000000">
                      <a:alpha val="43137"/>
                    </a:srgbClr>
                  </a:outerShdw>
                </a:effectLst>
              </a:rPr>
              <a:t>Organigrama</a:t>
            </a:r>
          </a:p>
          <a:p>
            <a:r>
              <a:rPr lang="es-SV" sz="2800" b="1" dirty="0" smtClean="0">
                <a:solidFill>
                  <a:schemeClr val="accent5">
                    <a:lumMod val="75000"/>
                  </a:schemeClr>
                </a:solidFill>
                <a:effectLst>
                  <a:outerShdw blurRad="38100" dist="38100" dir="2700000" algn="tl">
                    <a:srgbClr val="000000">
                      <a:alpha val="43137"/>
                    </a:srgbClr>
                  </a:outerShdw>
                </a:effectLst>
              </a:rPr>
              <a:t>Vigente</a:t>
            </a:r>
            <a:endParaRPr lang="es-SV" sz="2800" b="1" dirty="0">
              <a:solidFill>
                <a:schemeClr val="accent5">
                  <a:lumMod val="75000"/>
                </a:schemeClr>
              </a:solidFill>
              <a:effectLst>
                <a:outerShdw blurRad="38100" dist="38100" dir="2700000" algn="tl">
                  <a:srgbClr val="000000">
                    <a:alpha val="43137"/>
                  </a:srgbClr>
                </a:outerShdw>
              </a:effectLst>
            </a:endParaRPr>
          </a:p>
        </p:txBody>
      </p:sp>
      <p:sp>
        <p:nvSpPr>
          <p:cNvPr id="170" name="Proceso 169"/>
          <p:cNvSpPr/>
          <p:nvPr/>
        </p:nvSpPr>
        <p:spPr>
          <a:xfrm>
            <a:off x="7302771" y="3692790"/>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29" action="ppaction://hlinksldjump"/>
              </a:rPr>
              <a:t>UNIDAD </a:t>
            </a:r>
            <a:r>
              <a:rPr lang="es-SV" sz="1000" b="1" dirty="0">
                <a:hlinkClick r:id="rId29" action="ppaction://hlinksldjump"/>
              </a:rPr>
              <a:t>DE MANTENIMIENTO Y ACTIVO FIJO </a:t>
            </a:r>
            <a:endParaRPr lang="es-SV" sz="1000" dirty="0"/>
          </a:p>
        </p:txBody>
      </p:sp>
      <p:cxnSp>
        <p:nvCxnSpPr>
          <p:cNvPr id="174" name="Conector angular 173"/>
          <p:cNvCxnSpPr>
            <a:stCxn id="5" idx="2"/>
            <a:endCxn id="41" idx="0"/>
          </p:cNvCxnSpPr>
          <p:nvPr/>
        </p:nvCxnSpPr>
        <p:spPr>
          <a:xfrm rot="5400000">
            <a:off x="4815831" y="969626"/>
            <a:ext cx="722886" cy="833485"/>
          </a:xfrm>
          <a:prstGeom prst="bentConnector3">
            <a:avLst>
              <a:gd name="adj1" fmla="val 63176"/>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ector angular 175"/>
          <p:cNvCxnSpPr>
            <a:stCxn id="5" idx="2"/>
            <a:endCxn id="39" idx="0"/>
          </p:cNvCxnSpPr>
          <p:nvPr/>
        </p:nvCxnSpPr>
        <p:spPr>
          <a:xfrm rot="5400000">
            <a:off x="4029023" y="163110"/>
            <a:ext cx="703178" cy="2426808"/>
          </a:xfrm>
          <a:prstGeom prst="bentConnector3">
            <a:avLst>
              <a:gd name="adj1" fmla="val 64900"/>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Conector angular 179"/>
          <p:cNvCxnSpPr>
            <a:stCxn id="5" idx="2"/>
            <a:endCxn id="61" idx="0"/>
          </p:cNvCxnSpPr>
          <p:nvPr/>
        </p:nvCxnSpPr>
        <p:spPr>
          <a:xfrm rot="5400000">
            <a:off x="2650325" y="-43742"/>
            <a:ext cx="1875025" cy="4012358"/>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2" name="Conector angular 181"/>
          <p:cNvCxnSpPr>
            <a:stCxn id="5" idx="2"/>
            <a:endCxn id="64" idx="0"/>
          </p:cNvCxnSpPr>
          <p:nvPr/>
        </p:nvCxnSpPr>
        <p:spPr>
          <a:xfrm rot="16200000" flipH="1">
            <a:off x="6742927" y="-123987"/>
            <a:ext cx="1875025" cy="4172847"/>
          </a:xfrm>
          <a:prstGeom prst="bentConnector3">
            <a:avLst>
              <a:gd name="adj1" fmla="val 91655"/>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Conector recto 185"/>
          <p:cNvCxnSpPr>
            <a:stCxn id="57" idx="0"/>
          </p:cNvCxnSpPr>
          <p:nvPr/>
        </p:nvCxnSpPr>
        <p:spPr>
          <a:xfrm flipH="1" flipV="1">
            <a:off x="8164643" y="2742763"/>
            <a:ext cx="1" cy="1596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8" name="Conector recto 187"/>
          <p:cNvCxnSpPr>
            <a:stCxn id="40" idx="0"/>
          </p:cNvCxnSpPr>
          <p:nvPr/>
        </p:nvCxnSpPr>
        <p:spPr>
          <a:xfrm flipH="1" flipV="1">
            <a:off x="6562424" y="2735267"/>
            <a:ext cx="1" cy="16714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0" name="Conector recto 189"/>
          <p:cNvCxnSpPr>
            <a:stCxn id="42" idx="0"/>
          </p:cNvCxnSpPr>
          <p:nvPr/>
        </p:nvCxnSpPr>
        <p:spPr>
          <a:xfrm flipH="1" flipV="1">
            <a:off x="3197022" y="2742763"/>
            <a:ext cx="1" cy="159932"/>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2" name="Conector recto 191"/>
          <p:cNvCxnSpPr>
            <a:stCxn id="43" idx="0"/>
          </p:cNvCxnSpPr>
          <p:nvPr/>
        </p:nvCxnSpPr>
        <p:spPr>
          <a:xfrm flipH="1" flipV="1">
            <a:off x="4721059" y="2735267"/>
            <a:ext cx="1" cy="167428"/>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Conector angular 193"/>
          <p:cNvCxnSpPr>
            <a:stCxn id="5" idx="2"/>
            <a:endCxn id="45" idx="0"/>
          </p:cNvCxnSpPr>
          <p:nvPr/>
        </p:nvCxnSpPr>
        <p:spPr>
          <a:xfrm rot="5400000">
            <a:off x="2208033" y="306806"/>
            <a:ext cx="2667865" cy="4104103"/>
          </a:xfrm>
          <a:prstGeom prst="bentConnector3">
            <a:avLst>
              <a:gd name="adj1" fmla="val 95521"/>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7" name="Conector angular 196"/>
          <p:cNvCxnSpPr>
            <a:stCxn id="5" idx="2"/>
            <a:endCxn id="63" idx="0"/>
          </p:cNvCxnSpPr>
          <p:nvPr/>
        </p:nvCxnSpPr>
        <p:spPr>
          <a:xfrm rot="16200000" flipH="1">
            <a:off x="7077930" y="-458990"/>
            <a:ext cx="2676723" cy="5644551"/>
          </a:xfrm>
          <a:prstGeom prst="bentConnector3">
            <a:avLst>
              <a:gd name="adj1" fmla="val 9519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1" name="Conector recto 200"/>
          <p:cNvCxnSpPr>
            <a:stCxn id="65" idx="0"/>
          </p:cNvCxnSpPr>
          <p:nvPr/>
        </p:nvCxnSpPr>
        <p:spPr>
          <a:xfrm flipH="1" flipV="1">
            <a:off x="2926588"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3" name="Conector recto 202"/>
          <p:cNvCxnSpPr>
            <a:stCxn id="59" idx="0"/>
          </p:cNvCxnSpPr>
          <p:nvPr/>
        </p:nvCxnSpPr>
        <p:spPr>
          <a:xfrm flipV="1">
            <a:off x="4537564" y="3576638"/>
            <a:ext cx="0" cy="120369"/>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5" name="Conector recto 204"/>
          <p:cNvCxnSpPr>
            <a:stCxn id="44" idx="0"/>
          </p:cNvCxnSpPr>
          <p:nvPr/>
        </p:nvCxnSpPr>
        <p:spPr>
          <a:xfrm flipH="1" flipV="1">
            <a:off x="6562424" y="3576638"/>
            <a:ext cx="1" cy="120451"/>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7" name="Conector recto 206"/>
          <p:cNvCxnSpPr>
            <a:stCxn id="170" idx="0"/>
          </p:cNvCxnSpPr>
          <p:nvPr/>
        </p:nvCxnSpPr>
        <p:spPr>
          <a:xfrm flipV="1">
            <a:off x="8164643" y="3575773"/>
            <a:ext cx="0" cy="117017"/>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9" name="Conector recto 208"/>
          <p:cNvCxnSpPr>
            <a:stCxn id="9" idx="0"/>
          </p:cNvCxnSpPr>
          <p:nvPr/>
        </p:nvCxnSpPr>
        <p:spPr>
          <a:xfrm flipH="1" flipV="1">
            <a:off x="9766861" y="3576638"/>
            <a:ext cx="1" cy="122686"/>
          </a:xfrm>
          <a:prstGeom prst="line">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4" name="Conector angular 213"/>
          <p:cNvCxnSpPr>
            <a:stCxn id="5" idx="2"/>
            <a:endCxn id="60" idx="3"/>
          </p:cNvCxnSpPr>
          <p:nvPr/>
        </p:nvCxnSpPr>
        <p:spPr>
          <a:xfrm rot="5400000">
            <a:off x="3156925" y="3267436"/>
            <a:ext cx="4679602" cy="194581"/>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17" name="Proceso 216"/>
          <p:cNvSpPr/>
          <p:nvPr/>
        </p:nvSpPr>
        <p:spPr>
          <a:xfrm>
            <a:off x="5785576" y="5420261"/>
            <a:ext cx="1723744" cy="568532"/>
          </a:xfrm>
          <a:prstGeom prst="flowChartProcess">
            <a:avLst/>
          </a:prstGeom>
          <a:ln>
            <a:solidFill>
              <a:schemeClr val="accent5">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s-SV" sz="1000" b="1" dirty="0" smtClean="0">
                <a:hlinkClick r:id="rId30" action="ppaction://hlinksldjump"/>
              </a:rPr>
              <a:t>UNIDAD </a:t>
            </a:r>
            <a:r>
              <a:rPr lang="es-SV" sz="1000" b="1" dirty="0">
                <a:hlinkClick r:id="rId30" action="ppaction://hlinksldjump"/>
              </a:rPr>
              <a:t>DE EDUCACIÓN PERMANENTE EN SALUD </a:t>
            </a:r>
            <a:endParaRPr lang="es-SV" sz="1000" dirty="0"/>
          </a:p>
        </p:txBody>
      </p:sp>
      <p:cxnSp>
        <p:nvCxnSpPr>
          <p:cNvPr id="219" name="Conector angular 218"/>
          <p:cNvCxnSpPr>
            <a:stCxn id="5" idx="2"/>
            <a:endCxn id="217" idx="1"/>
          </p:cNvCxnSpPr>
          <p:nvPr/>
        </p:nvCxnSpPr>
        <p:spPr>
          <a:xfrm rot="16200000" flipH="1">
            <a:off x="3349995" y="3268946"/>
            <a:ext cx="4679602" cy="191560"/>
          </a:xfrm>
          <a:prstGeom prst="bentConnector2">
            <a:avLst/>
          </a:prstGeom>
          <a:ln w="127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8403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Financiera Institucional (UFI)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Tiene 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Silvia Fuentes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10</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55883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Adquisiciones y Contrataciones Institucional (UACI)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marL="0" indent="0" algn="just">
              <a:buNone/>
            </a:pPr>
            <a:r>
              <a:rPr lang="es-SV" dirty="0">
                <a:solidFill>
                  <a:schemeClr val="accent5">
                    <a:lumMod val="50000"/>
                  </a:schemeClr>
                </a:solidFill>
              </a:rPr>
              <a:t>Nombre del Responsable. Sra. Jacqueline Flores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7350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Informática (UI)</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Ing. Douglas Fermín Retana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4</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5</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57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Género (UG)</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Proporcionar asesoría a mujeres y hombres que sean víctimas de violencia de género dentro de la institución: violencia psicológica, física, </a:t>
            </a:r>
            <a:r>
              <a:rPr lang="es-SV" dirty="0" err="1">
                <a:solidFill>
                  <a:schemeClr val="accent5">
                    <a:lumMod val="50000"/>
                  </a:schemeClr>
                </a:solidFill>
              </a:rPr>
              <a:t>feminicidio</a:t>
            </a:r>
            <a:r>
              <a:rPr lang="es-SV" dirty="0">
                <a:solidFill>
                  <a:schemeClr val="accent5">
                    <a:lumMod val="50000"/>
                  </a:schemeClr>
                </a:solidFill>
              </a:rPr>
              <a:t>, sexual, simbólica, institucional, laboral. Es la encargada de facilitar la incorporación de principio de igualdad, equidad y no discriminación en las políticas, planes, programa, proyectos, normativas y acciones institucionales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Ruth Lemus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a:solidFill>
                  <a:schemeClr val="accent5">
                    <a:lumMod val="50000"/>
                  </a:schemeClr>
                </a:solidFill>
              </a:rPr>
              <a:t>0</a:t>
            </a:r>
            <a:endParaRPr lang="es-SV" dirty="0" smtClean="0">
              <a:solidFill>
                <a:schemeClr val="accent5">
                  <a:lumMod val="50000"/>
                </a:schemeClr>
              </a:solidFill>
            </a:endParaRP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42749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Medioambiente (UM)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Comprende el monitoreo, seguimiento de las acciones y acuerdos de gestión ambiental promovidos e implementados por la institución, así como el acompañamiento a las dependencias o áreas de mayor vinculación. </a:t>
            </a:r>
          </a:p>
          <a:p>
            <a:pPr marL="0" indent="0" algn="just">
              <a:buNone/>
            </a:pPr>
            <a:r>
              <a:rPr lang="es-SV" dirty="0">
                <a:solidFill>
                  <a:schemeClr val="accent5">
                    <a:lumMod val="50000"/>
                  </a:schemeClr>
                </a:solidFill>
              </a:rPr>
              <a:t>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César Santamaría (personal ad honorem)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090607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Documental y Archivo (UGDA)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Aplicar los lineamientos sobre Archivo y Gestión Documental, dictados por el Instituto de Acceso a la Información Pública (IAIP), como dicta la Ley de Acceso a la Información Pública.</a:t>
            </a:r>
          </a:p>
          <a:p>
            <a:pPr marL="0" indent="0" algn="just">
              <a:buNone/>
            </a:pPr>
            <a:r>
              <a:rPr lang="es-SV" dirty="0">
                <a:solidFill>
                  <a:schemeClr val="accent5">
                    <a:lumMod val="50000"/>
                  </a:schemeClr>
                </a:solidFill>
              </a:rPr>
              <a:t>Garantizar la implementación, cumplimiento, desarrollo continuo de la organización, conservación, acceso a los documentos y archivos.</a:t>
            </a:r>
          </a:p>
          <a:p>
            <a:pPr marL="0" indent="0" algn="just">
              <a:buNone/>
            </a:pPr>
            <a:r>
              <a:rPr lang="es-SV" dirty="0">
                <a:solidFill>
                  <a:schemeClr val="accent5">
                    <a:lumMod val="50000"/>
                  </a:schemeClr>
                </a:solidFill>
              </a:rPr>
              <a:t>Coordinar a los responsables de archivos especializados, crear manuales de procedimientos y ser el referente de los Lineamientos e instrucciones del IAIP para la Institución.</a:t>
            </a:r>
          </a:p>
          <a:p>
            <a:pPr marL="0" indent="0" algn="just">
              <a:buNone/>
            </a:pPr>
            <a:r>
              <a:rPr lang="es-SV" dirty="0">
                <a:solidFill>
                  <a:schemeClr val="accent5">
                    <a:lumMod val="50000"/>
                  </a:schemeClr>
                </a:solidFill>
              </a:rPr>
              <a:t>Nombre del Responsable: Lic. Ernesto Peña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pic>
        <p:nvPicPr>
          <p:cNvPr id="4" name="Imagen 3"/>
          <p:cNvPicPr>
            <a:picLocks noChangeAspect="1"/>
          </p:cNvPicPr>
          <p:nvPr/>
        </p:nvPicPr>
        <p:blipFill>
          <a:blip r:embed="rId3"/>
          <a:stretch>
            <a:fillRect/>
          </a:stretch>
        </p:blipFill>
        <p:spPr>
          <a:xfrm>
            <a:off x="3289144" y="3226448"/>
            <a:ext cx="5613711" cy="405104"/>
          </a:xfrm>
          <a:prstGeom prst="rect">
            <a:avLst/>
          </a:prstGeom>
        </p:spPr>
      </p:pic>
      <p:sp>
        <p:nvSpPr>
          <p:cNvPr id="6" name="CuadroTexto 5"/>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4"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3364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Gestión de la Calidad (UGC)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4"/>
            <a:ext cx="10515600" cy="4830185"/>
          </a:xfrm>
        </p:spPr>
        <p:txBody>
          <a:bodyPr>
            <a:normAutofit fontScale="55000" lnSpcReduction="20000"/>
          </a:bodyPr>
          <a:lstStyle/>
          <a:p>
            <a:pPr marL="0" indent="0" algn="just">
              <a:buNone/>
            </a:pPr>
            <a:r>
              <a:rPr lang="es-SV" dirty="0">
                <a:solidFill>
                  <a:schemeClr val="accent5">
                    <a:lumMod val="50000"/>
                  </a:schemeClr>
                </a:solidFill>
              </a:rPr>
              <a:t>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a:t>
            </a:r>
          </a:p>
          <a:p>
            <a:pPr marL="0" indent="0" algn="just">
              <a:buNone/>
            </a:pPr>
            <a:r>
              <a:rPr lang="es-SV" dirty="0">
                <a:solidFill>
                  <a:schemeClr val="accent5">
                    <a:lumMod val="50000"/>
                  </a:schemeClr>
                </a:solidFill>
              </a:rPr>
              <a:t>Convocar y participar activamente en las reuniones programadas para la revisión de la Dirección y seguimiento del Sistema de Gestión y cumplir con los compromisos adquiridos en desarrollo de las reuniones. Atención de auditorías internas y externas.</a:t>
            </a:r>
          </a:p>
          <a:p>
            <a:pPr marL="0" indent="0" algn="just">
              <a:buNone/>
            </a:pPr>
            <a:r>
              <a:rPr lang="es-SV" dirty="0">
                <a:solidFill>
                  <a:schemeClr val="accent5">
                    <a:lumMod val="50000"/>
                  </a:schemeClr>
                </a:solidFill>
              </a:rPr>
              <a:t>Realizar el análisis de las no conformidades detectadas en el sistema de gestión y hacer su implementación y seguimiento al cumplimiento de acciones correctivas y preventivas.</a:t>
            </a:r>
          </a:p>
          <a:p>
            <a:pPr marL="0" indent="0" algn="just">
              <a:buNone/>
            </a:pPr>
            <a:r>
              <a:rPr lang="es-SV" dirty="0">
                <a:solidFill>
                  <a:schemeClr val="accent5">
                    <a:lumMod val="50000"/>
                  </a:schemeClr>
                </a:solidFill>
              </a:rPr>
              <a:t>Mantener centralizada la documentación oficial sobre el proceso, el SGC; así como comunicar de manera oportuna al personal involucrado. Comunicar cambios relevantes del sistema de gestión al personal involucrado.</a:t>
            </a:r>
          </a:p>
          <a:p>
            <a:pPr marL="0" indent="0" algn="just">
              <a:buNone/>
            </a:pPr>
            <a:r>
              <a:rPr lang="es-SV" dirty="0">
                <a:solidFill>
                  <a:schemeClr val="accent5">
                    <a:lumMod val="50000"/>
                  </a:schemeClr>
                </a:solidFill>
              </a:rPr>
              <a:t>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SGC.</a:t>
            </a:r>
          </a:p>
          <a:p>
            <a:pPr marL="0" indent="0" algn="just">
              <a:buNone/>
            </a:pPr>
            <a:r>
              <a:rPr lang="es-SV" dirty="0">
                <a:solidFill>
                  <a:schemeClr val="accent5">
                    <a:lumMod val="50000"/>
                  </a:schemeClr>
                </a:solidFill>
              </a:rPr>
              <a:t>Nombre del Responsable: Licda. Nancy de </a:t>
            </a:r>
            <a:r>
              <a:rPr lang="es-SV" dirty="0" err="1">
                <a:solidFill>
                  <a:schemeClr val="accent5">
                    <a:lumMod val="50000"/>
                  </a:schemeClr>
                </a:solidFill>
              </a:rPr>
              <a:t>Archila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63858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Mantenimiento y Activo Fijo (UMAF)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Esta tiene como objetivo conservar en las mejores condiciones operativas la infra estructura, los equipos no informáticos y de ambiente para el personal, contribuyendo de esta forma a mejorar los servicios que presta la Institución. Está integrada por las secciones de:</a:t>
            </a:r>
          </a:p>
          <a:p>
            <a:pPr marL="0" indent="0" algn="just">
              <a:buNone/>
            </a:pPr>
            <a:r>
              <a:rPr lang="es-SV" dirty="0">
                <a:solidFill>
                  <a:schemeClr val="accent5">
                    <a:lumMod val="50000"/>
                  </a:schemeClr>
                </a:solidFill>
              </a:rPr>
              <a:t> Mantenimiento: Encargada de proporcionar el servicio de mantenimiento correctivo, preventivo, adecuaciones, u otros, en las en las áreas de las diferentes Unidades Organizativas. </a:t>
            </a:r>
          </a:p>
          <a:p>
            <a:pPr marL="0" indent="0" algn="just">
              <a:buNone/>
            </a:pPr>
            <a:r>
              <a:rPr lang="es-SV" dirty="0">
                <a:solidFill>
                  <a:schemeClr val="accent5">
                    <a:lumMod val="50000"/>
                  </a:schemeClr>
                </a:solidFill>
              </a:rPr>
              <a:t>Intendencia: Coordinación del personal y asignación a los mismos, de las áreas de aseo que tendrán bajo su responsabilidad. </a:t>
            </a:r>
          </a:p>
          <a:p>
            <a:pPr marL="0" indent="0" algn="just">
              <a:buNone/>
            </a:pPr>
            <a:r>
              <a:rPr lang="es-SV" dirty="0">
                <a:solidFill>
                  <a:schemeClr val="accent5">
                    <a:lumMod val="50000"/>
                  </a:schemeClr>
                </a:solidFill>
              </a:rPr>
              <a:t>Además coordinar la vigilancia privada para la protección de los bienes muebles e inmuebles de la institución.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Sr. Jorge Alberto Ramos </a:t>
            </a:r>
            <a:r>
              <a:rPr lang="es-SV" dirty="0" err="1">
                <a:solidFill>
                  <a:schemeClr val="accent5">
                    <a:lumMod val="50000"/>
                  </a:schemeClr>
                </a:solidFill>
              </a:rPr>
              <a:t>Menjivar</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5</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654626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Recursos Humanos (URH)</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 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marL="0" indent="0" algn="just">
              <a:buNone/>
            </a:pPr>
            <a:r>
              <a:rPr lang="es-SV" dirty="0">
                <a:solidFill>
                  <a:schemeClr val="accent5">
                    <a:lumMod val="50000"/>
                  </a:schemeClr>
                </a:solidFill>
              </a:rPr>
              <a:t>Nombre del Responsable: Lic. Edwin Reyes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4</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417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Área de Transporte y Logística (ATL)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Controla y gestiona la utilización de los vehículos de transporte Institucional y supervisa el estado mecánico de los mismos a fin de potenciar el rendimiento de la flota y sus usuarios, solicita el abastecimiento de vehículos. Realizar el seguimiento a gestiones y trámites pertinentes a los seguros de las unidades de la flota así como la renovación de las pólizas.</a:t>
            </a:r>
          </a:p>
          <a:p>
            <a:pPr marL="0" indent="0" algn="just">
              <a:buNone/>
            </a:pPr>
            <a:r>
              <a:rPr lang="es-SV" dirty="0">
                <a:solidFill>
                  <a:schemeClr val="accent5">
                    <a:lumMod val="50000"/>
                  </a:schemeClr>
                </a:solidFill>
              </a:rPr>
              <a:t>Coordinar asistencia con los motoristas en casos de siniestros conjuntamente con la compañía de seguros, realizar informe de consumo de combustible, elaborar programación de transporte diaria, planificar rutas, coordinar la logística Institucional para la realización de eventos</a:t>
            </a:r>
          </a:p>
          <a:p>
            <a:pPr marL="0" indent="0" algn="just">
              <a:buNone/>
            </a:pPr>
            <a:r>
              <a:rPr lang="es-SV" dirty="0">
                <a:solidFill>
                  <a:schemeClr val="accent5">
                    <a:lumMod val="50000"/>
                  </a:schemeClr>
                </a:solidFill>
              </a:rPr>
              <a:t>Nombre del Responsable: Ing. Alonso Hernández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83014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Consejo Directivo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marL="0" indent="0" algn="just">
              <a:buNone/>
            </a:pPr>
            <a:r>
              <a:rPr lang="es-SV" b="1" dirty="0">
                <a:solidFill>
                  <a:schemeClr val="accent5">
                    <a:lumMod val="50000"/>
                  </a:schemeClr>
                </a:solidFill>
              </a:rPr>
              <a:t>Representante: </a:t>
            </a:r>
            <a:r>
              <a:rPr lang="es-SV" dirty="0">
                <a:solidFill>
                  <a:schemeClr val="accent5">
                    <a:lumMod val="50000"/>
                  </a:schemeClr>
                </a:solidFill>
              </a:rPr>
              <a:t>Presidente del Consejo Superior de Salud Pública, 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r>
              <a:rPr lang="es-SV" dirty="0" smtClean="0">
                <a:solidFill>
                  <a:schemeClr val="accent5">
                    <a:lumMod val="50000"/>
                  </a:schemeClr>
                </a:solidFill>
              </a:rPr>
              <a:t>.</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9" name="CuadroTexto 8"/>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77791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Médica (JVPM)</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a:t>
            </a:r>
            <a:r>
              <a:rPr lang="es-SV" dirty="0" smtClean="0">
                <a:solidFill>
                  <a:schemeClr val="accent5">
                    <a:lumMod val="50000"/>
                  </a:schemeClr>
                </a:solidFill>
              </a:rPr>
              <a:t>Responsables: </a:t>
            </a:r>
          </a:p>
          <a:p>
            <a:pPr lvl="1" algn="just"/>
            <a:r>
              <a:rPr lang="es-SV" dirty="0" smtClean="0">
                <a:solidFill>
                  <a:schemeClr val="accent5">
                    <a:lumMod val="50000"/>
                  </a:schemeClr>
                </a:solidFill>
              </a:rPr>
              <a:t>Dr</a:t>
            </a:r>
            <a:r>
              <a:rPr lang="es-SV" dirty="0">
                <a:solidFill>
                  <a:schemeClr val="accent5">
                    <a:lumMod val="50000"/>
                  </a:schemeClr>
                </a:solidFill>
              </a:rPr>
              <a:t>. Raúl Alfonso Velásquez López (Presidente JVPM</a:t>
            </a:r>
            <a:r>
              <a:rPr lang="es-SV" dirty="0" smtClean="0">
                <a:solidFill>
                  <a:schemeClr val="accent5">
                    <a:lumMod val="50000"/>
                  </a:schemeClr>
                </a:solidFill>
              </a:rPr>
              <a:t>)</a:t>
            </a:r>
          </a:p>
          <a:p>
            <a:pPr lvl="1" algn="just"/>
            <a:r>
              <a:rPr lang="es-SV" dirty="0">
                <a:solidFill>
                  <a:schemeClr val="accent5">
                    <a:lumMod val="50000"/>
                  </a:schemeClr>
                </a:solidFill>
              </a:rPr>
              <a:t>Dra. Ivette Guadalupe Sánchez Durán (Secretaria JVPM)</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10</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450803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Enfermería (JVPE)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Nombres de las Responsables:</a:t>
            </a:r>
          </a:p>
          <a:p>
            <a:pPr lvl="1" algn="just"/>
            <a:r>
              <a:rPr lang="es-SV" dirty="0">
                <a:solidFill>
                  <a:schemeClr val="accent5">
                    <a:lumMod val="50000"/>
                  </a:schemeClr>
                </a:solidFill>
              </a:rPr>
              <a:t>Licda. Martha Irene Aragón de Medina (</a:t>
            </a:r>
            <a:r>
              <a:rPr lang="es-SV" dirty="0" err="1">
                <a:solidFill>
                  <a:schemeClr val="accent5">
                    <a:lumMod val="50000"/>
                  </a:schemeClr>
                </a:solidFill>
              </a:rPr>
              <a:t>Presidencta</a:t>
            </a:r>
            <a:r>
              <a:rPr lang="es-SV" dirty="0">
                <a:solidFill>
                  <a:schemeClr val="accent5">
                    <a:lumMod val="50000"/>
                  </a:schemeClr>
                </a:solidFill>
              </a:rPr>
              <a:t> JVPE)</a:t>
            </a:r>
          </a:p>
          <a:p>
            <a:pPr lvl="1" algn="just"/>
            <a:r>
              <a:rPr lang="es-SV" dirty="0">
                <a:solidFill>
                  <a:schemeClr val="accent5">
                    <a:lumMod val="50000"/>
                  </a:schemeClr>
                </a:solidFill>
              </a:rPr>
              <a:t>Licda. Concepción </a:t>
            </a:r>
            <a:r>
              <a:rPr lang="es-SV" dirty="0" err="1">
                <a:solidFill>
                  <a:schemeClr val="accent5">
                    <a:lumMod val="50000"/>
                  </a:schemeClr>
                </a:solidFill>
              </a:rPr>
              <a:t>Anzora</a:t>
            </a:r>
            <a:r>
              <a:rPr lang="es-SV" dirty="0">
                <a:solidFill>
                  <a:schemeClr val="accent5">
                    <a:lumMod val="50000"/>
                  </a:schemeClr>
                </a:solidFill>
              </a:rPr>
              <a:t> (Secretaria JVPE)</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7</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9</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3477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Odontología (JVPO)</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Nombres de las Responsables: </a:t>
            </a:r>
          </a:p>
          <a:p>
            <a:pPr lvl="1" algn="just"/>
            <a:r>
              <a:rPr lang="es-SV" dirty="0">
                <a:solidFill>
                  <a:schemeClr val="accent5">
                    <a:lumMod val="50000"/>
                  </a:schemeClr>
                </a:solidFill>
              </a:rPr>
              <a:t>Dra. Patricia del Carmen </a:t>
            </a:r>
            <a:r>
              <a:rPr lang="es-SV" dirty="0" err="1">
                <a:solidFill>
                  <a:schemeClr val="accent5">
                    <a:lumMod val="50000"/>
                  </a:schemeClr>
                </a:solidFill>
              </a:rPr>
              <a:t>Castaneda</a:t>
            </a:r>
            <a:r>
              <a:rPr lang="es-SV" dirty="0">
                <a:solidFill>
                  <a:schemeClr val="accent5">
                    <a:lumMod val="50000"/>
                  </a:schemeClr>
                </a:solidFill>
              </a:rPr>
              <a:t> (Presidenta de JVPO)</a:t>
            </a:r>
          </a:p>
          <a:p>
            <a:pPr lvl="1" algn="just"/>
            <a:r>
              <a:rPr lang="es-SV" dirty="0" smtClean="0">
                <a:solidFill>
                  <a:schemeClr val="accent5">
                    <a:lumMod val="50000"/>
                  </a:schemeClr>
                </a:solidFill>
              </a:rPr>
              <a:t>Dra</a:t>
            </a:r>
            <a:r>
              <a:rPr lang="es-SV" dirty="0">
                <a:solidFill>
                  <a:schemeClr val="accent5">
                    <a:lumMod val="50000"/>
                  </a:schemeClr>
                </a:solidFill>
              </a:rPr>
              <a:t>. Ana Carolina Galeano Pérez (Secretaria de JVPO)</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484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en Laboratorio Clínico (JVPCL)</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r>
              <a:rPr lang="es-SV" dirty="0">
                <a:solidFill>
                  <a:schemeClr val="accent5">
                    <a:lumMod val="50000"/>
                  </a:schemeClr>
                </a:solidFill>
              </a:rPr>
              <a:t>Nombre de los Responsables: </a:t>
            </a:r>
          </a:p>
          <a:p>
            <a:pPr lvl="1" algn="just"/>
            <a:r>
              <a:rPr lang="es-SV" dirty="0">
                <a:solidFill>
                  <a:schemeClr val="accent5">
                    <a:lumMod val="50000"/>
                  </a:schemeClr>
                </a:solidFill>
              </a:rPr>
              <a:t>Licda. Gloria Antonia Calderón Alférez (Presidenta JVPCL)</a:t>
            </a:r>
          </a:p>
          <a:p>
            <a:pPr lvl="1" algn="just"/>
            <a:r>
              <a:rPr lang="es-SV" dirty="0">
                <a:solidFill>
                  <a:schemeClr val="accent5">
                    <a:lumMod val="50000"/>
                  </a:schemeClr>
                </a:solidFill>
              </a:rPr>
              <a:t>Lic. Edgard Mauricio </a:t>
            </a:r>
            <a:r>
              <a:rPr lang="es-SV" dirty="0" err="1">
                <a:solidFill>
                  <a:schemeClr val="accent5">
                    <a:lumMod val="50000"/>
                  </a:schemeClr>
                </a:solidFill>
              </a:rPr>
              <a:t>Huezo</a:t>
            </a:r>
            <a:r>
              <a:rPr lang="es-SV" dirty="0">
                <a:solidFill>
                  <a:schemeClr val="accent5">
                    <a:lumMod val="50000"/>
                  </a:schemeClr>
                </a:solidFill>
              </a:rPr>
              <a:t> Arias (Secretaria JVPCL)</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4</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52105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Médico Veterinaria (JVPMV)</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100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los Responsables: </a:t>
            </a:r>
          </a:p>
          <a:p>
            <a:pPr marL="0" indent="0" algn="just">
              <a:buNone/>
            </a:pPr>
            <a:r>
              <a:rPr lang="es-SV" dirty="0">
                <a:solidFill>
                  <a:schemeClr val="accent5">
                    <a:lumMod val="50000"/>
                  </a:schemeClr>
                </a:solidFill>
              </a:rPr>
              <a:t>Dr. Edwin Orlando García Yanes (Presidente JVPMV)</a:t>
            </a:r>
          </a:p>
          <a:p>
            <a:pPr marL="0" indent="0" algn="just">
              <a:buNone/>
            </a:pPr>
            <a:r>
              <a:rPr lang="es-SV" dirty="0">
                <a:solidFill>
                  <a:schemeClr val="accent5">
                    <a:lumMod val="50000"/>
                  </a:schemeClr>
                </a:solidFill>
              </a:rPr>
              <a:t>Dra. Sonia Lissette Sánchez López (Secretaria JVPMV)</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92119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Junta de Vigilancia de la Profesión en Psicología (JVPP)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endParaRPr lang="es-SV" sz="2000" dirty="0" smtClean="0">
              <a:solidFill>
                <a:schemeClr val="accent5">
                  <a:lumMod val="50000"/>
                </a:schemeClr>
              </a:solidFill>
            </a:endParaRPr>
          </a:p>
          <a:p>
            <a:pPr marL="0" indent="0" algn="just">
              <a:buNone/>
            </a:pPr>
            <a:endParaRPr lang="es-SV" sz="2000" dirty="0">
              <a:solidFill>
                <a:schemeClr val="accent5">
                  <a:lumMod val="50000"/>
                </a:schemeClr>
              </a:solidFill>
            </a:endParaRPr>
          </a:p>
          <a:p>
            <a:pPr marL="0" indent="0" algn="just">
              <a:buNone/>
            </a:pPr>
            <a:r>
              <a:rPr lang="es-SV" sz="2000" dirty="0" smtClean="0">
                <a:solidFill>
                  <a:schemeClr val="accent5">
                    <a:lumMod val="50000"/>
                  </a:schemeClr>
                </a:solidFill>
              </a:rPr>
              <a:t>Las </a:t>
            </a:r>
            <a:r>
              <a:rPr lang="es-SV" sz="2000" dirty="0">
                <a:solidFill>
                  <a:schemeClr val="accent5">
                    <a:lumMod val="50000"/>
                  </a:schemeClr>
                </a:solidFill>
              </a:rPr>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a:t>
            </a:r>
            <a:r>
              <a:rPr lang="es-SV" sz="2000">
                <a:solidFill>
                  <a:schemeClr val="accent5">
                    <a:lumMod val="50000"/>
                  </a:schemeClr>
                </a:solidFill>
              </a:rPr>
              <a:t>de </a:t>
            </a:r>
            <a:r>
              <a:rPr lang="es-SV" sz="2000" smtClean="0">
                <a:solidFill>
                  <a:schemeClr val="accent5">
                    <a:lumMod val="50000"/>
                  </a:schemeClr>
                </a:solidFill>
              </a:rPr>
              <a:t>salud</a:t>
            </a:r>
          </a:p>
          <a:p>
            <a:pPr marL="0" indent="0" algn="just">
              <a:buNone/>
            </a:pPr>
            <a:endParaRPr lang="es-SV" sz="2000" dirty="0">
              <a:solidFill>
                <a:schemeClr val="accent5">
                  <a:lumMod val="50000"/>
                </a:schemeClr>
              </a:solidFill>
            </a:endParaRPr>
          </a:p>
          <a:p>
            <a:pPr marL="0" indent="0" algn="just">
              <a:buNone/>
            </a:pPr>
            <a:r>
              <a:rPr lang="es-SV" sz="2000" b="1" dirty="0" smtClean="0">
                <a:solidFill>
                  <a:schemeClr val="accent5">
                    <a:lumMod val="50000"/>
                  </a:schemeClr>
                </a:solidFill>
              </a:rPr>
              <a:t>Representante</a:t>
            </a:r>
            <a:r>
              <a:rPr lang="es-SV" sz="2000" b="1" dirty="0">
                <a:solidFill>
                  <a:schemeClr val="accent5">
                    <a:lumMod val="50000"/>
                  </a:schemeClr>
                </a:solidFill>
              </a:rPr>
              <a:t>: </a:t>
            </a:r>
            <a:endParaRPr lang="es-SV" sz="2000" b="1" dirty="0" smtClean="0">
              <a:solidFill>
                <a:schemeClr val="accent5">
                  <a:lumMod val="50000"/>
                </a:schemeClr>
              </a:solidFill>
            </a:endParaRPr>
          </a:p>
          <a:p>
            <a:pPr marL="0" indent="0" algn="just">
              <a:buNone/>
            </a:pPr>
            <a:r>
              <a:rPr lang="es-SV" sz="2000" b="1" dirty="0" smtClean="0">
                <a:solidFill>
                  <a:schemeClr val="accent5">
                    <a:lumMod val="50000"/>
                  </a:schemeClr>
                </a:solidFill>
              </a:rPr>
              <a:t>  Licda. Gloria Leal          Presidenta JVPP</a:t>
            </a:r>
          </a:p>
          <a:p>
            <a:pPr marL="0" indent="0" algn="just">
              <a:buNone/>
            </a:pPr>
            <a:r>
              <a:rPr lang="es-SV" sz="2000" b="1" dirty="0" smtClean="0">
                <a:solidFill>
                  <a:schemeClr val="accent5">
                    <a:lumMod val="50000"/>
                  </a:schemeClr>
                </a:solidFill>
              </a:rPr>
              <a:t>  Licda. Ceci Benítez         Secretaria JVPP</a:t>
            </a:r>
            <a:endParaRPr lang="es-SV" sz="2000" b="1" dirty="0">
              <a:solidFill>
                <a:schemeClr val="accent5">
                  <a:lumMod val="50000"/>
                </a:schemeClr>
              </a:solidFill>
            </a:endParaRPr>
          </a:p>
          <a:p>
            <a:pPr marL="0" indent="0" algn="just">
              <a:buNone/>
            </a:pPr>
            <a:r>
              <a:rPr lang="es-SV" sz="2000" b="1" dirty="0" smtClean="0">
                <a:solidFill>
                  <a:schemeClr val="accent5">
                    <a:lumMod val="50000"/>
                  </a:schemeClr>
                </a:solidFill>
              </a:rPr>
              <a:t>Mujeres</a:t>
            </a:r>
            <a:r>
              <a:rPr lang="es-SV" sz="2000" b="1" dirty="0" smtClean="0">
                <a:solidFill>
                  <a:schemeClr val="accent5">
                    <a:lumMod val="50000"/>
                  </a:schemeClr>
                </a:solidFill>
              </a:rPr>
              <a:t>: </a:t>
            </a:r>
            <a:r>
              <a:rPr lang="es-SV" sz="2000" dirty="0" smtClean="0">
                <a:solidFill>
                  <a:schemeClr val="accent5">
                    <a:lumMod val="50000"/>
                  </a:schemeClr>
                </a:solidFill>
              </a:rPr>
              <a:t>6</a:t>
            </a:r>
          </a:p>
          <a:p>
            <a:pPr marL="0" indent="0" algn="just">
              <a:buNone/>
            </a:pPr>
            <a:r>
              <a:rPr lang="es-SV" sz="2000" b="1" dirty="0" smtClean="0">
                <a:solidFill>
                  <a:schemeClr val="accent5">
                    <a:lumMod val="50000"/>
                  </a:schemeClr>
                </a:solidFill>
              </a:rPr>
              <a:t>Hombres: </a:t>
            </a:r>
            <a:r>
              <a:rPr lang="es-SV" sz="2000" dirty="0" smtClean="0">
                <a:solidFill>
                  <a:schemeClr val="accent5">
                    <a:lumMod val="50000"/>
                  </a:schemeClr>
                </a:solidFill>
              </a:rPr>
              <a:t>0</a:t>
            </a:r>
          </a:p>
          <a:p>
            <a:pPr marL="0" indent="0" algn="just">
              <a:buNone/>
            </a:pPr>
            <a:r>
              <a:rPr lang="es-SV" sz="2000" b="1" dirty="0" smtClean="0">
                <a:solidFill>
                  <a:schemeClr val="accent5">
                    <a:lumMod val="50000"/>
                  </a:schemeClr>
                </a:solidFill>
              </a:rPr>
              <a:t>Total de empleados: </a:t>
            </a:r>
            <a:r>
              <a:rPr lang="es-SV" sz="2000"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547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Junta de Vigilancia de la Profesión Químico Farmacéutica (JVPQF)</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a:bodyPr>
          <a:lstStyle/>
          <a:p>
            <a:pPr marL="0" indent="0" algn="just">
              <a:buNone/>
            </a:pPr>
            <a:r>
              <a:rPr lang="es-SV" dirty="0">
                <a:solidFill>
                  <a:schemeClr val="accent5">
                    <a:lumMod val="50000"/>
                  </a:schemeClr>
                </a:solidFill>
              </a:rPr>
              <a:t>Las 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las Responsables: </a:t>
            </a:r>
          </a:p>
          <a:p>
            <a:pPr lvl="1" algn="just"/>
            <a:r>
              <a:rPr lang="es-SV" dirty="0">
                <a:solidFill>
                  <a:schemeClr val="accent5">
                    <a:lumMod val="50000"/>
                  </a:schemeClr>
                </a:solidFill>
              </a:rPr>
              <a:t>Licda. Concepción Elizabeth Lara de </a:t>
            </a:r>
            <a:r>
              <a:rPr lang="es-SV" dirty="0" err="1">
                <a:solidFill>
                  <a:schemeClr val="accent5">
                    <a:lumMod val="50000"/>
                  </a:schemeClr>
                </a:solidFill>
              </a:rPr>
              <a:t>Góchez</a:t>
            </a:r>
            <a:r>
              <a:rPr lang="es-SV" dirty="0">
                <a:solidFill>
                  <a:schemeClr val="accent5">
                    <a:lumMod val="50000"/>
                  </a:schemeClr>
                </a:solidFill>
              </a:rPr>
              <a:t> (Presidenta de JVPQF)</a:t>
            </a:r>
          </a:p>
          <a:p>
            <a:pPr lvl="1" algn="just"/>
            <a:r>
              <a:rPr lang="es-SV" dirty="0">
                <a:solidFill>
                  <a:schemeClr val="accent5">
                    <a:lumMod val="50000"/>
                  </a:schemeClr>
                </a:solidFill>
              </a:rPr>
              <a:t>Licda. Nora Elizabeth </a:t>
            </a:r>
            <a:r>
              <a:rPr lang="es-SV" dirty="0" err="1">
                <a:solidFill>
                  <a:schemeClr val="accent5">
                    <a:lumMod val="50000"/>
                  </a:schemeClr>
                </a:solidFill>
              </a:rPr>
              <a:t>Castaneda</a:t>
            </a:r>
            <a:r>
              <a:rPr lang="es-SV" dirty="0">
                <a:solidFill>
                  <a:schemeClr val="accent5">
                    <a:lumMod val="50000"/>
                  </a:schemeClr>
                </a:solidFill>
              </a:rPr>
              <a:t> de Orellana (Secretaria de JVPQF)</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6</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7</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8640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Registro de Establecimientos de Salud (URES)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Es 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 Responsable. Licda. Marcela Estrada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3</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7532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Educación Permanente en Salud (UEPS)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smtClean="0">
                <a:solidFill>
                  <a:schemeClr val="accent5">
                    <a:lumMod val="50000"/>
                  </a:schemeClr>
                </a:solidFill>
              </a:rPr>
              <a:t>La </a:t>
            </a:r>
            <a:r>
              <a:rPr lang="es-SV" dirty="0">
                <a:solidFill>
                  <a:schemeClr val="accent5">
                    <a:lumMod val="50000"/>
                  </a:schemeClr>
                </a:solidFill>
              </a:rPr>
              <a:t>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marL="0" indent="0" algn="just">
              <a:buNone/>
            </a:pPr>
            <a:r>
              <a:rPr lang="es-SV" dirty="0">
                <a:solidFill>
                  <a:schemeClr val="accent5">
                    <a:lumMod val="50000"/>
                  </a:schemeClr>
                </a:solidFill>
              </a:rPr>
              <a:t>         </a:t>
            </a:r>
          </a:p>
          <a:p>
            <a:pPr marL="0" indent="0" algn="just">
              <a:buNone/>
            </a:pPr>
            <a:r>
              <a:rPr lang="es-SV" dirty="0">
                <a:solidFill>
                  <a:schemeClr val="accent5">
                    <a:lumMod val="50000"/>
                  </a:schemeClr>
                </a:solidFill>
              </a:rPr>
              <a:t>Nombre de Responsable: Dra. Elizabeth Pérez Oliva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2</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75722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 Comité Nacional de Ética de la Investigación en Salud (CNEIS)</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107576" y="1667435"/>
            <a:ext cx="11854928" cy="4830184"/>
          </a:xfrm>
        </p:spPr>
        <p:txBody>
          <a:bodyPr>
            <a:normAutofit fontScale="32500" lnSpcReduction="20000"/>
          </a:bodyPr>
          <a:lstStyle/>
          <a:p>
            <a:pPr marL="0" indent="0" algn="just">
              <a:buNone/>
            </a:pPr>
            <a:r>
              <a:rPr lang="es-SV" sz="4300" dirty="0">
                <a:solidFill>
                  <a:schemeClr val="accent5">
                    <a:lumMod val="50000"/>
                  </a:schemeClr>
                </a:solidFill>
              </a:rPr>
              <a:t>Este comité no depende totalmente del Consejo Superior de Salud Pública, por lo que aparece en el organigrama con la característica de autonomía ya  que  en  fecha  veinte  de  agosto  del  año  dos  mil  quince  se suscribió  el Convenio de Cooperación interinstitucional   entre el Ministerio  de Salud y el Consejo Superior  de Salud Pública, para garantizar  el funcionamiento   del Comité  Nacional de Ética de la  </a:t>
            </a:r>
            <a:r>
              <a:rPr lang="es-SV" sz="4300" dirty="0" err="1">
                <a:solidFill>
                  <a:schemeClr val="accent5">
                    <a:lumMod val="50000"/>
                  </a:schemeClr>
                </a:solidFill>
              </a:rPr>
              <a:t>lnvestigación</a:t>
            </a:r>
            <a:r>
              <a:rPr lang="es-SV" sz="4300" dirty="0">
                <a:solidFill>
                  <a:schemeClr val="accent5">
                    <a:lumMod val="50000"/>
                  </a:schemeClr>
                </a:solidFill>
              </a:rPr>
              <a:t>  en Salud, estableciéndose una serie de  compromisos  y obligaciones  tanto  del  Ministerio   de  Salud como del Consejo Superior de Salud Pública. Sus Funciones :La  responsabilidad  al  evaluar  una investigación en salud es contribuir a salvaguardar la dignidad, derechos, seguridad y bienestar de todos los y las participantes actuales y potenciales de la investigación; se debe tener especial atención a los estudios que pueden involucrar personas vulnerables; debe proporcionar una evaluación independiente, competente y oportuna de la ética de los estudios propuestos; responsable  de  actuar en  el  completo  interés  de  los  participantes potenciales  de  la  investigación  y de  las  comunidades  involucradas,  tomando  en cuenta   los   intereses   y   necesidades   de   los   investigadores,   así   como   los requerimientos de agencias reguladoras y leyes aplicables; evaluar la investigación propuesta antes de su inicio. Debe asegurar la evaluación regular de los estudios en desarrollo que recibieron una decisión positiva en intervalos apropiados de acuerdo al grado de riesgo para las personas, como mínimo una vez al año; aprobar, solicitar modificaciones (previas a la aprobación), rechazar, o suspender un estudio clínico; debe revisar tanto la cantidad como el método de pago a las personas para asegurarse que no existan problemas de coerción o mal influencia en los sujetos del estudio. Asegurar que la información referente al pago a las personas, incluyendo los métodos, cantidades y programación esté estipulada en la forma de consentimiento informado escrita, así mismo como cualquier otra información escrita que se le proporcione a los sujetos. Promoverá la capacitación continua de sus miembros en la siguiente temática: cursos sobre metodología de la investigación y ética, conferencias de expertos, talleres, jornadas y diplomados (Magister en Bioética). Estas capacitaciones pueden ser extensivas a los miembros de los comités locales de ética.</a:t>
            </a:r>
          </a:p>
          <a:p>
            <a:pPr marL="0" indent="0" algn="just">
              <a:buNone/>
            </a:pPr>
            <a:r>
              <a:rPr lang="es-SV" sz="4300" dirty="0">
                <a:solidFill>
                  <a:schemeClr val="accent5">
                    <a:lumMod val="50000"/>
                  </a:schemeClr>
                </a:solidFill>
              </a:rPr>
              <a:t>Nombres de los Responsables:</a:t>
            </a:r>
          </a:p>
          <a:p>
            <a:pPr marL="0" indent="0" algn="ctr">
              <a:lnSpc>
                <a:spcPct val="120000"/>
              </a:lnSpc>
              <a:spcBef>
                <a:spcPts val="0"/>
              </a:spcBef>
              <a:buNone/>
            </a:pPr>
            <a:r>
              <a:rPr lang="es-SV" sz="3700" dirty="0" err="1">
                <a:solidFill>
                  <a:schemeClr val="accent5">
                    <a:lumMod val="50000"/>
                  </a:schemeClr>
                </a:solidFill>
              </a:rPr>
              <a:t>Dr</a:t>
            </a:r>
            <a:r>
              <a:rPr lang="es-SV" sz="3700" dirty="0">
                <a:solidFill>
                  <a:schemeClr val="accent5">
                    <a:lumMod val="50000"/>
                  </a:schemeClr>
                </a:solidFill>
              </a:rPr>
              <a:t> Mario Ernesto Soriano Lima            </a:t>
            </a:r>
            <a:r>
              <a:rPr lang="es-SV" sz="3700" dirty="0" smtClean="0">
                <a:solidFill>
                  <a:schemeClr val="accent5">
                    <a:lumMod val="50000"/>
                  </a:schemeClr>
                </a:solidFill>
              </a:rPr>
              <a:t>Presidente</a:t>
            </a:r>
          </a:p>
          <a:p>
            <a:pPr marL="0" indent="0" algn="ctr">
              <a:lnSpc>
                <a:spcPct val="120000"/>
              </a:lnSpc>
              <a:spcBef>
                <a:spcPts val="0"/>
              </a:spcBef>
              <a:buNone/>
            </a:pPr>
            <a:r>
              <a:rPr lang="es-SV" sz="3700" dirty="0" err="1" smtClean="0">
                <a:solidFill>
                  <a:schemeClr val="accent5">
                    <a:lumMod val="50000"/>
                  </a:schemeClr>
                </a:solidFill>
              </a:rPr>
              <a:t>Dr</a:t>
            </a:r>
            <a:r>
              <a:rPr lang="es-SV" sz="3700" dirty="0" smtClean="0">
                <a:solidFill>
                  <a:schemeClr val="accent5">
                    <a:lumMod val="50000"/>
                  </a:schemeClr>
                </a:solidFill>
              </a:rPr>
              <a:t> </a:t>
            </a:r>
            <a:r>
              <a:rPr lang="es-SV" sz="3700" dirty="0">
                <a:solidFill>
                  <a:schemeClr val="accent5">
                    <a:lumMod val="50000"/>
                  </a:schemeClr>
                </a:solidFill>
              </a:rPr>
              <a:t>David Francisco Torres Romero     Vicepresidente</a:t>
            </a:r>
          </a:p>
          <a:p>
            <a:pPr marL="0" indent="0" algn="ctr">
              <a:lnSpc>
                <a:spcPct val="120000"/>
              </a:lnSpc>
              <a:spcBef>
                <a:spcPts val="0"/>
              </a:spcBef>
              <a:buNone/>
            </a:pPr>
            <a:r>
              <a:rPr lang="es-SV" sz="3700" dirty="0">
                <a:solidFill>
                  <a:schemeClr val="accent5">
                    <a:lumMod val="50000"/>
                  </a:schemeClr>
                </a:solidFill>
              </a:rPr>
              <a:t>Licda. </a:t>
            </a:r>
            <a:r>
              <a:rPr lang="es-SV" sz="3700" dirty="0" err="1">
                <a:solidFill>
                  <a:schemeClr val="accent5">
                    <a:lumMod val="50000"/>
                  </a:schemeClr>
                </a:solidFill>
              </a:rPr>
              <a:t>Yeny</a:t>
            </a:r>
            <a:r>
              <a:rPr lang="es-SV" sz="3700" dirty="0">
                <a:solidFill>
                  <a:schemeClr val="accent5">
                    <a:lumMod val="50000"/>
                  </a:schemeClr>
                </a:solidFill>
              </a:rPr>
              <a:t> </a:t>
            </a:r>
            <a:r>
              <a:rPr lang="es-SV" sz="3700" dirty="0" err="1">
                <a:solidFill>
                  <a:schemeClr val="accent5">
                    <a:lumMod val="50000"/>
                  </a:schemeClr>
                </a:solidFill>
              </a:rPr>
              <a:t>Danila</a:t>
            </a:r>
            <a:r>
              <a:rPr lang="es-SV" sz="3700" dirty="0">
                <a:solidFill>
                  <a:schemeClr val="accent5">
                    <a:lumMod val="50000"/>
                  </a:schemeClr>
                </a:solidFill>
              </a:rPr>
              <a:t> Acosta Melgar        Secretaria</a:t>
            </a:r>
          </a:p>
          <a:p>
            <a:pPr marL="0" indent="0" algn="ctr">
              <a:lnSpc>
                <a:spcPct val="120000"/>
              </a:lnSpc>
              <a:spcBef>
                <a:spcPts val="0"/>
              </a:spcBef>
              <a:buNone/>
            </a:pPr>
            <a:r>
              <a:rPr lang="es-SV" sz="3700" dirty="0" err="1">
                <a:solidFill>
                  <a:schemeClr val="accent5">
                    <a:lumMod val="50000"/>
                  </a:schemeClr>
                </a:solidFill>
              </a:rPr>
              <a:t>Licda</a:t>
            </a:r>
            <a:r>
              <a:rPr lang="es-SV" sz="3700" dirty="0">
                <a:solidFill>
                  <a:schemeClr val="accent5">
                    <a:lumMod val="50000"/>
                  </a:schemeClr>
                </a:solidFill>
              </a:rPr>
              <a:t> </a:t>
            </a:r>
            <a:r>
              <a:rPr lang="es-SV" sz="3700" dirty="0" err="1">
                <a:solidFill>
                  <a:schemeClr val="accent5">
                    <a:lumMod val="50000"/>
                  </a:schemeClr>
                </a:solidFill>
              </a:rPr>
              <a:t>Aydee</a:t>
            </a:r>
            <a:r>
              <a:rPr lang="es-SV" sz="3700" dirty="0">
                <a:solidFill>
                  <a:schemeClr val="accent5">
                    <a:lumMod val="50000"/>
                  </a:schemeClr>
                </a:solidFill>
              </a:rPr>
              <a:t> Rivera de Parada               Vocal</a:t>
            </a:r>
          </a:p>
          <a:p>
            <a:pPr marL="0" indent="0" algn="ctr">
              <a:lnSpc>
                <a:spcPct val="120000"/>
              </a:lnSpc>
              <a:spcBef>
                <a:spcPts val="0"/>
              </a:spcBef>
              <a:buNone/>
            </a:pPr>
            <a:r>
              <a:rPr lang="es-SV" sz="3700" dirty="0" err="1">
                <a:solidFill>
                  <a:schemeClr val="accent5">
                    <a:lumMod val="50000"/>
                  </a:schemeClr>
                </a:solidFill>
              </a:rPr>
              <a:t>Dr</a:t>
            </a:r>
            <a:r>
              <a:rPr lang="es-SV" sz="3700" dirty="0">
                <a:solidFill>
                  <a:schemeClr val="accent5">
                    <a:lumMod val="50000"/>
                  </a:schemeClr>
                </a:solidFill>
              </a:rPr>
              <a:t> Gerardo Antonio Godoy Reyes       Vocal</a:t>
            </a:r>
          </a:p>
          <a:p>
            <a:pPr marL="0" indent="0" algn="ctr">
              <a:lnSpc>
                <a:spcPct val="120000"/>
              </a:lnSpc>
              <a:spcBef>
                <a:spcPts val="0"/>
              </a:spcBef>
              <a:buNone/>
            </a:pPr>
            <a:r>
              <a:rPr lang="es-SV" sz="3700" dirty="0" err="1">
                <a:solidFill>
                  <a:schemeClr val="accent5">
                    <a:lumMod val="50000"/>
                  </a:schemeClr>
                </a:solidFill>
              </a:rPr>
              <a:t>Ing</a:t>
            </a:r>
            <a:r>
              <a:rPr lang="es-SV" sz="3700" dirty="0">
                <a:solidFill>
                  <a:schemeClr val="accent5">
                    <a:lumMod val="50000"/>
                  </a:schemeClr>
                </a:solidFill>
              </a:rPr>
              <a:t> Tito </a:t>
            </a:r>
            <a:r>
              <a:rPr lang="es-SV" sz="3700" dirty="0" err="1">
                <a:solidFill>
                  <a:schemeClr val="accent5">
                    <a:lumMod val="50000"/>
                  </a:schemeClr>
                </a:solidFill>
              </a:rPr>
              <a:t>Llanes</a:t>
            </a:r>
            <a:r>
              <a:rPr lang="es-SV" sz="3700" dirty="0">
                <a:solidFill>
                  <a:schemeClr val="accent5">
                    <a:lumMod val="50000"/>
                  </a:schemeClr>
                </a:solidFill>
              </a:rPr>
              <a:t> Márquez                         Vocal</a:t>
            </a:r>
          </a:p>
          <a:p>
            <a:pPr marL="0" indent="0" algn="ctr">
              <a:lnSpc>
                <a:spcPct val="120000"/>
              </a:lnSpc>
              <a:spcBef>
                <a:spcPts val="0"/>
              </a:spcBef>
              <a:buNone/>
            </a:pPr>
            <a:r>
              <a:rPr lang="es-SV" sz="3700" dirty="0" err="1">
                <a:solidFill>
                  <a:schemeClr val="accent5">
                    <a:lumMod val="50000"/>
                  </a:schemeClr>
                </a:solidFill>
              </a:rPr>
              <a:t>Licda</a:t>
            </a:r>
            <a:r>
              <a:rPr lang="es-SV" sz="3700" dirty="0">
                <a:solidFill>
                  <a:schemeClr val="accent5">
                    <a:lumMod val="50000"/>
                  </a:schemeClr>
                </a:solidFill>
              </a:rPr>
              <a:t> Miriam Irene Meléndez               Vocal</a:t>
            </a:r>
          </a:p>
          <a:p>
            <a:pPr marL="0" indent="0" algn="ctr">
              <a:lnSpc>
                <a:spcPct val="120000"/>
              </a:lnSpc>
              <a:spcBef>
                <a:spcPts val="0"/>
              </a:spcBef>
              <a:buNone/>
            </a:pPr>
            <a:r>
              <a:rPr lang="es-SV" sz="3700" dirty="0" err="1">
                <a:solidFill>
                  <a:schemeClr val="accent5">
                    <a:lumMod val="50000"/>
                  </a:schemeClr>
                </a:solidFill>
              </a:rPr>
              <a:t>Licda</a:t>
            </a:r>
            <a:r>
              <a:rPr lang="es-SV" sz="3700" dirty="0">
                <a:solidFill>
                  <a:schemeClr val="accent5">
                    <a:lumMod val="50000"/>
                  </a:schemeClr>
                </a:solidFill>
              </a:rPr>
              <a:t> María </a:t>
            </a:r>
            <a:r>
              <a:rPr lang="es-SV" sz="3700" dirty="0" err="1">
                <a:solidFill>
                  <a:schemeClr val="accent5">
                    <a:lumMod val="50000"/>
                  </a:schemeClr>
                </a:solidFill>
              </a:rPr>
              <a:t>Delsy</a:t>
            </a:r>
            <a:r>
              <a:rPr lang="es-SV" sz="3700" dirty="0">
                <a:solidFill>
                  <a:schemeClr val="accent5">
                    <a:lumMod val="50000"/>
                  </a:schemeClr>
                </a:solidFill>
              </a:rPr>
              <a:t>  </a:t>
            </a:r>
            <a:r>
              <a:rPr lang="es-SV" sz="3700" dirty="0" err="1">
                <a:solidFill>
                  <a:schemeClr val="accent5">
                    <a:lumMod val="50000"/>
                  </a:schemeClr>
                </a:solidFill>
              </a:rPr>
              <a:t>Menjívar</a:t>
            </a:r>
            <a:r>
              <a:rPr lang="es-SV" sz="3700" dirty="0">
                <a:solidFill>
                  <a:schemeClr val="accent5">
                    <a:lumMod val="50000"/>
                  </a:schemeClr>
                </a:solidFill>
              </a:rPr>
              <a:t>                  Vocal</a:t>
            </a:r>
          </a:p>
          <a:p>
            <a:pPr marL="0" indent="0" algn="ctr">
              <a:lnSpc>
                <a:spcPct val="120000"/>
              </a:lnSpc>
              <a:spcBef>
                <a:spcPts val="0"/>
              </a:spcBef>
              <a:buNone/>
            </a:pPr>
            <a:endParaRPr lang="es-SV" sz="3700" dirty="0">
              <a:solidFill>
                <a:schemeClr val="accent5">
                  <a:lumMod val="50000"/>
                </a:schemeClr>
              </a:solidFill>
            </a:endParaRPr>
          </a:p>
          <a:p>
            <a:pPr marL="0" indent="0" algn="ctr">
              <a:lnSpc>
                <a:spcPct val="120000"/>
              </a:lnSpc>
              <a:spcBef>
                <a:spcPts val="0"/>
              </a:spcBef>
              <a:buNone/>
            </a:pPr>
            <a:r>
              <a:rPr lang="es-SV" sz="3700" dirty="0">
                <a:solidFill>
                  <a:schemeClr val="accent5">
                    <a:lumMod val="50000"/>
                  </a:schemeClr>
                </a:solidFill>
              </a:rPr>
              <a:t>Mujeres: 4    Hombres: 4              Total: </a:t>
            </a:r>
            <a:r>
              <a:rPr lang="es-SV" sz="3700" dirty="0" smtClean="0">
                <a:solidFill>
                  <a:schemeClr val="accent5">
                    <a:lumMod val="50000"/>
                  </a:schemeClr>
                </a:solidFill>
              </a:rPr>
              <a:t>8</a:t>
            </a: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89762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Presidencia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marL="0" indent="0" algn="just">
              <a:buNone/>
            </a:pPr>
            <a:r>
              <a:rPr lang="es-SV" b="1" dirty="0">
                <a:solidFill>
                  <a:schemeClr val="accent5">
                    <a:lumMod val="50000"/>
                  </a:schemeClr>
                </a:solidFill>
              </a:rPr>
              <a:t>Nombre del Titular: </a:t>
            </a:r>
            <a:r>
              <a:rPr lang="es-SV" dirty="0">
                <a:solidFill>
                  <a:schemeClr val="accent5">
                    <a:lumMod val="50000"/>
                  </a:schemeClr>
                </a:solidFill>
              </a:rPr>
              <a:t>Lic. Pedro </a:t>
            </a:r>
            <a:r>
              <a:rPr lang="es-SV" dirty="0" err="1">
                <a:solidFill>
                  <a:schemeClr val="accent5">
                    <a:lumMod val="50000"/>
                  </a:schemeClr>
                </a:solidFill>
              </a:rPr>
              <a:t>Rosalío</a:t>
            </a:r>
            <a:r>
              <a:rPr lang="es-SV" dirty="0">
                <a:solidFill>
                  <a:schemeClr val="accent5">
                    <a:lumMod val="50000"/>
                  </a:schemeClr>
                </a:solidFill>
              </a:rPr>
              <a:t> Escobar </a:t>
            </a:r>
            <a:r>
              <a:rPr lang="es-SV" dirty="0" err="1">
                <a:solidFill>
                  <a:schemeClr val="accent5">
                    <a:lumMod val="50000"/>
                  </a:schemeClr>
                </a:solidFill>
              </a:rPr>
              <a:t>Castaneda</a:t>
            </a:r>
            <a:endParaRPr lang="es-SV" dirty="0">
              <a:solidFill>
                <a:schemeClr val="accent5">
                  <a:lumMod val="50000"/>
                </a:schemeClr>
              </a:solidFill>
            </a:endParaRP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2</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9370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Secretaria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92500" lnSpcReduction="20000"/>
          </a:bodyPr>
          <a:lstStyle/>
          <a:p>
            <a:pPr marL="0" indent="0" algn="just">
              <a:buNone/>
            </a:pPr>
            <a:r>
              <a:rPr lang="es-SV" dirty="0">
                <a:solidFill>
                  <a:schemeClr val="accent5">
                    <a:lumMod val="50000"/>
                  </a:schemeClr>
                </a:solidFill>
              </a:rPr>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 </a:t>
            </a:r>
          </a:p>
          <a:p>
            <a:pPr marL="0" indent="0" algn="just">
              <a:buNone/>
            </a:pPr>
            <a:endParaRPr lang="es-SV" dirty="0">
              <a:solidFill>
                <a:schemeClr val="accent5">
                  <a:lumMod val="50000"/>
                </a:schemeClr>
              </a:solidFill>
            </a:endParaRPr>
          </a:p>
          <a:p>
            <a:pPr marL="0" indent="0" algn="just">
              <a:buNone/>
            </a:pPr>
            <a:r>
              <a:rPr lang="es-SV" b="1" dirty="0">
                <a:solidFill>
                  <a:schemeClr val="accent5">
                    <a:lumMod val="50000"/>
                  </a:schemeClr>
                </a:solidFill>
              </a:rPr>
              <a:t>Nombre de la Titular: </a:t>
            </a:r>
            <a:r>
              <a:rPr lang="es-SV" dirty="0">
                <a:solidFill>
                  <a:schemeClr val="accent5">
                    <a:lumMod val="50000"/>
                  </a:schemeClr>
                </a:solidFill>
              </a:rPr>
              <a:t>Licda. </a:t>
            </a:r>
            <a:r>
              <a:rPr lang="es-SV" dirty="0" err="1">
                <a:solidFill>
                  <a:schemeClr val="accent5">
                    <a:lumMod val="50000"/>
                  </a:schemeClr>
                </a:solidFill>
              </a:rPr>
              <a:t>Anabella</a:t>
            </a:r>
            <a:r>
              <a:rPr lang="es-SV" dirty="0">
                <a:solidFill>
                  <a:schemeClr val="accent5">
                    <a:lumMod val="50000"/>
                  </a:schemeClr>
                </a:solidFill>
              </a:rPr>
              <a:t> </a:t>
            </a:r>
            <a:r>
              <a:rPr lang="es-SV" dirty="0" err="1">
                <a:solidFill>
                  <a:schemeClr val="accent5">
                    <a:lumMod val="50000"/>
                  </a:schemeClr>
                </a:solidFill>
              </a:rPr>
              <a:t>Menjivar</a:t>
            </a:r>
            <a:r>
              <a:rPr lang="es-SV" dirty="0">
                <a:solidFill>
                  <a:schemeClr val="accent5">
                    <a:lumMod val="50000"/>
                  </a:schemeClr>
                </a:solidFill>
              </a:rPr>
              <a:t>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6</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127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de Auditoría Interna</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7500" lnSpcReduction="20000"/>
          </a:bodyPr>
          <a:lstStyle/>
          <a:p>
            <a:pPr marL="0" indent="0" algn="just">
              <a:buNone/>
            </a:pPr>
            <a:r>
              <a:rPr lang="es-SV" dirty="0">
                <a:solidFill>
                  <a:schemeClr val="accent5">
                    <a:lumMod val="50000"/>
                  </a:schemeClr>
                </a:solidFill>
              </a:rPr>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a:t>
            </a:r>
          </a:p>
          <a:p>
            <a:pPr marL="0" indent="0" algn="just">
              <a:buNone/>
            </a:pPr>
            <a:r>
              <a:rPr lang="es-SV" dirty="0">
                <a:solidFill>
                  <a:schemeClr val="accent5">
                    <a:lumMod val="50000"/>
                  </a:schemeClr>
                </a:solidFill>
              </a:rPr>
              <a:t>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marL="0" indent="0" algn="just">
              <a:buNone/>
            </a:pPr>
            <a:r>
              <a:rPr lang="es-SV" dirty="0">
                <a:solidFill>
                  <a:schemeClr val="accent5">
                    <a:lumMod val="50000"/>
                  </a:schemeClr>
                </a:solidFill>
              </a:rPr>
              <a:t>Nombre del Responsable. Lic. Mauricio Orellana</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5073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smtClean="0">
                <a:solidFill>
                  <a:schemeClr val="accent5">
                    <a:lumMod val="75000"/>
                  </a:schemeClr>
                </a:solidFill>
                <a:effectLst>
                  <a:outerShdw blurRad="38100" dist="38100" dir="2700000" algn="tl">
                    <a:srgbClr val="000000">
                      <a:alpha val="43137"/>
                    </a:srgbClr>
                  </a:outerShdw>
                </a:effectLst>
              </a:rPr>
              <a:t>Unidad Jurídica </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a:bodyPr>
          <a:lstStyle/>
          <a:p>
            <a:pPr marL="0" indent="0" algn="just">
              <a:buNone/>
            </a:pPr>
            <a:r>
              <a:rPr lang="es-SV" dirty="0">
                <a:solidFill>
                  <a:schemeClr val="accent5">
                    <a:lumMod val="50000"/>
                  </a:schemeClr>
                </a:solidFill>
              </a:rPr>
              <a:t>Esta Unidad es la encargada de asesorar legalmente al Consejo Directivo, a las Juntas de Vigilancias y a las Unidades Administrativas del Consejo, con base al ordenamiento jurídico vigente y Actualmente en funciones Ad honorem tiene la ejecución operativa de la Oficina Tramitadora de Denuncias.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 Douglas Cruz</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3</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5</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8</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909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Acceso a la Información Pública (UAIP)</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10000"/>
          </a:bodyPr>
          <a:lstStyle/>
          <a:p>
            <a:pPr marL="0" indent="0" algn="just">
              <a:buNone/>
            </a:pPr>
            <a:r>
              <a:rPr lang="es-SV" dirty="0">
                <a:solidFill>
                  <a:schemeClr val="accent5">
                    <a:lumMod val="50000"/>
                  </a:schemeClr>
                </a:solidFill>
              </a:rPr>
              <a:t>Es la Unidad responsable de aplicar la Ley de Acceso a la Información Pública, así como del reglamento de la misma, en la Institución.  Da trámite a las solicitudes de las personas, gestiona 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 </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a:t>
            </a:r>
            <a:r>
              <a:rPr lang="es-SV" dirty="0" err="1">
                <a:solidFill>
                  <a:schemeClr val="accent5">
                    <a:lumMod val="50000"/>
                  </a:schemeClr>
                </a:solidFill>
              </a:rPr>
              <a:t>Licda</a:t>
            </a:r>
            <a:r>
              <a:rPr lang="es-SV" dirty="0">
                <a:solidFill>
                  <a:schemeClr val="accent5">
                    <a:lumMod val="50000"/>
                  </a:schemeClr>
                </a:solidFill>
              </a:rPr>
              <a:t> Aura Ivette Morales</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134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Planificación y Evaluación (UPE)</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70000" lnSpcReduction="20000"/>
          </a:bodyPr>
          <a:lstStyle/>
          <a:p>
            <a:pPr marL="0" indent="0" algn="just">
              <a:buNone/>
            </a:pPr>
            <a:r>
              <a:rPr lang="es-SV" dirty="0">
                <a:solidFill>
                  <a:schemeClr val="accent5">
                    <a:lumMod val="50000"/>
                  </a:schemeClr>
                </a:solidFill>
              </a:rPr>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Flora Lucia </a:t>
            </a:r>
            <a:r>
              <a:rPr lang="es-SV" dirty="0" err="1">
                <a:solidFill>
                  <a:schemeClr val="accent5">
                    <a:lumMod val="50000"/>
                  </a:schemeClr>
                </a:solidFill>
              </a:rPr>
              <a:t>Botto</a:t>
            </a:r>
            <a:r>
              <a:rPr lang="es-SV" dirty="0">
                <a:solidFill>
                  <a:schemeClr val="accent5">
                    <a:lumMod val="50000"/>
                  </a:schemeClr>
                </a:solidFill>
              </a:rPr>
              <a:t> </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817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8348" y="139215"/>
            <a:ext cx="9105452" cy="1325563"/>
          </a:xfrm>
        </p:spPr>
        <p:txBody>
          <a:bodyPr/>
          <a:lstStyle/>
          <a:p>
            <a:r>
              <a:rPr lang="es-SV" b="1" dirty="0">
                <a:solidFill>
                  <a:schemeClr val="accent5">
                    <a:lumMod val="75000"/>
                  </a:schemeClr>
                </a:solidFill>
                <a:effectLst>
                  <a:outerShdw blurRad="38100" dist="38100" dir="2700000" algn="tl">
                    <a:srgbClr val="000000">
                      <a:alpha val="43137"/>
                    </a:srgbClr>
                  </a:outerShdw>
                </a:effectLst>
              </a:rPr>
              <a:t>Unidad de Comunicaciones (UC)</a:t>
            </a:r>
            <a:endParaRPr lang="es-SV" dirty="0">
              <a:solidFill>
                <a:schemeClr val="accent5">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667435"/>
            <a:ext cx="10515600" cy="4830184"/>
          </a:xfrm>
        </p:spPr>
        <p:txBody>
          <a:bodyPr>
            <a:normAutofit fontScale="85000" lnSpcReduction="20000"/>
          </a:bodyPr>
          <a:lstStyle/>
          <a:p>
            <a:pPr marL="0" indent="0" algn="just">
              <a:buNone/>
            </a:pPr>
            <a:r>
              <a:rPr lang="es-SV" dirty="0">
                <a:solidFill>
                  <a:schemeClr val="accent5">
                    <a:lumMod val="50000"/>
                  </a:schemeClr>
                </a:solidFill>
              </a:rPr>
              <a:t>Procura el posicionamiento de la Institución en los Medios de comunicación para dar a conocer en el trabajo desempeñado en pro de la salud del pueblo salvadoreño.</a:t>
            </a:r>
          </a:p>
          <a:p>
            <a:pPr marL="0" indent="0" algn="just">
              <a:buNone/>
            </a:pPr>
            <a:r>
              <a:rPr lang="es-SV" dirty="0">
                <a:solidFill>
                  <a:schemeClr val="accent5">
                    <a:lumMod val="50000"/>
                  </a:schemeClr>
                </a:solidFill>
              </a:rPr>
              <a:t>Propone 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marL="0" indent="0" algn="just">
              <a:buNone/>
            </a:pPr>
            <a:endParaRPr lang="es-SV" dirty="0">
              <a:solidFill>
                <a:schemeClr val="accent5">
                  <a:lumMod val="50000"/>
                </a:schemeClr>
              </a:solidFill>
            </a:endParaRPr>
          </a:p>
          <a:p>
            <a:pPr marL="0" indent="0" algn="just">
              <a:buNone/>
            </a:pPr>
            <a:r>
              <a:rPr lang="es-SV" dirty="0">
                <a:solidFill>
                  <a:schemeClr val="accent5">
                    <a:lumMod val="50000"/>
                  </a:schemeClr>
                </a:solidFill>
              </a:rPr>
              <a:t>Nombre del Responsable: Licda. Carmen Elena Morán</a:t>
            </a:r>
          </a:p>
          <a:p>
            <a:pPr marL="0" indent="0" algn="just">
              <a:buNone/>
            </a:pPr>
            <a:r>
              <a:rPr lang="es-SV" b="1" dirty="0" smtClean="0">
                <a:solidFill>
                  <a:schemeClr val="accent5">
                    <a:lumMod val="50000"/>
                  </a:schemeClr>
                </a:solidFill>
              </a:rPr>
              <a:t>Mujeres: </a:t>
            </a:r>
            <a:r>
              <a:rPr lang="es-SV" dirty="0" smtClean="0">
                <a:solidFill>
                  <a:schemeClr val="accent5">
                    <a:lumMod val="50000"/>
                  </a:schemeClr>
                </a:solidFill>
              </a:rPr>
              <a:t>1</a:t>
            </a:r>
          </a:p>
          <a:p>
            <a:pPr marL="0" indent="0" algn="just">
              <a:buNone/>
            </a:pPr>
            <a:r>
              <a:rPr lang="es-SV" b="1" dirty="0" smtClean="0">
                <a:solidFill>
                  <a:schemeClr val="accent5">
                    <a:lumMod val="50000"/>
                  </a:schemeClr>
                </a:solidFill>
              </a:rPr>
              <a:t>Hombres: </a:t>
            </a:r>
            <a:r>
              <a:rPr lang="es-SV" dirty="0" smtClean="0">
                <a:solidFill>
                  <a:schemeClr val="accent5">
                    <a:lumMod val="50000"/>
                  </a:schemeClr>
                </a:solidFill>
              </a:rPr>
              <a:t>0</a:t>
            </a:r>
          </a:p>
          <a:p>
            <a:pPr marL="0" indent="0" algn="just">
              <a:buNone/>
            </a:pPr>
            <a:r>
              <a:rPr lang="es-SV" b="1" dirty="0" smtClean="0">
                <a:solidFill>
                  <a:schemeClr val="accent5">
                    <a:lumMod val="50000"/>
                  </a:schemeClr>
                </a:solidFill>
              </a:rPr>
              <a:t>Total de empleados: </a:t>
            </a:r>
            <a:r>
              <a:rPr lang="es-SV" dirty="0" smtClean="0">
                <a:solidFill>
                  <a:schemeClr val="accent5">
                    <a:lumMod val="50000"/>
                  </a:schemeClr>
                </a:solidFill>
              </a:rPr>
              <a:t>1</a:t>
            </a:r>
          </a:p>
          <a:p>
            <a:pPr marL="0" indent="0">
              <a:buNone/>
            </a:pPr>
            <a:endParaRPr lang="es-SV"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903" y="139215"/>
            <a:ext cx="1810516" cy="1304547"/>
          </a:xfrm>
          <a:prstGeom prst="rect">
            <a:avLst/>
          </a:prstGeom>
        </p:spPr>
      </p:pic>
      <p:sp>
        <p:nvSpPr>
          <p:cNvPr id="5" name="CuadroTexto 4"/>
          <p:cNvSpPr txBox="1"/>
          <p:nvPr/>
        </p:nvSpPr>
        <p:spPr>
          <a:xfrm>
            <a:off x="9418548" y="6488668"/>
            <a:ext cx="2773452" cy="369332"/>
          </a:xfrm>
          <a:prstGeom prst="rect">
            <a:avLst/>
          </a:prstGeom>
          <a:noFill/>
        </p:spPr>
        <p:txBody>
          <a:bodyPr wrap="none" rtlCol="0">
            <a:spAutoFit/>
          </a:bodyPr>
          <a:lstStyle/>
          <a:p>
            <a:r>
              <a:rPr lang="es-SV" b="1" dirty="0" smtClean="0">
                <a:solidFill>
                  <a:schemeClr val="accent5">
                    <a:lumMod val="75000"/>
                  </a:schemeClr>
                </a:solidFill>
                <a:effectLst>
                  <a:outerShdw blurRad="38100" dist="38100" dir="2700000" algn="tl">
                    <a:srgbClr val="000000">
                      <a:alpha val="43137"/>
                    </a:srgbClr>
                  </a:outerShdw>
                </a:effectLst>
                <a:hlinkClick r:id="rId3" action="ppaction://hlinksldjump"/>
              </a:rPr>
              <a:t>↖ Regresar al Organigrama</a:t>
            </a:r>
            <a:endParaRPr lang="es-SV"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0905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4016</Words>
  <Application>Microsoft Office PowerPoint</Application>
  <PresentationFormat>Panorámica</PresentationFormat>
  <Paragraphs>280</Paragraphs>
  <Slides>29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29</vt:i4>
      </vt:variant>
    </vt:vector>
  </HeadingPairs>
  <TitlesOfParts>
    <vt:vector size="33" baseType="lpstr">
      <vt:lpstr>Arial</vt:lpstr>
      <vt:lpstr>Calibri</vt:lpstr>
      <vt:lpstr>Calibri Light</vt:lpstr>
      <vt:lpstr>Tema de Office</vt:lpstr>
      <vt:lpstr>Presentación de PowerPoint</vt:lpstr>
      <vt:lpstr>Consejo Directivo</vt:lpstr>
      <vt:lpstr>Presidencia</vt:lpstr>
      <vt:lpstr>Secretaria</vt:lpstr>
      <vt:lpstr>Unidad de Auditoría Interna</vt:lpstr>
      <vt:lpstr>Unidad Jurídica </vt:lpstr>
      <vt:lpstr>Unidad de Acceso a la Información Pública (UAIP)</vt:lpstr>
      <vt:lpstr>Unidad de Planificación y Evaluación (UPE)</vt:lpstr>
      <vt:lpstr>Unidad de Comunicaciones (UC)</vt:lpstr>
      <vt:lpstr>Unidad Financiera Institucional (UFI)</vt:lpstr>
      <vt:lpstr>Unidad de Adquisiciones y Contrataciones Institucional (UACI)</vt:lpstr>
      <vt:lpstr>Unidad de Informática (UI)</vt:lpstr>
      <vt:lpstr>Unidad de Género (UG)</vt:lpstr>
      <vt:lpstr>Unidad de Medioambiente (UM)</vt:lpstr>
      <vt:lpstr>Unidad de Gestión Documental y Archivo (UGDA)  </vt:lpstr>
      <vt:lpstr>Unidad de Gestión de la Calidad (UGC)</vt:lpstr>
      <vt:lpstr>Unidad de Mantenimiento y Activo Fijo (UMAF)</vt:lpstr>
      <vt:lpstr>Unidad de Recursos Humanos (URH)</vt:lpstr>
      <vt:lpstr>Área de Transporte y Logística (ATL)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Comité Nacional de Ética de la Investigación en Salud (CNEIS)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Rolando Viana</dc:creator>
  <cp:lastModifiedBy>Aura Ivette Morales</cp:lastModifiedBy>
  <cp:revision>20</cp:revision>
  <dcterms:created xsi:type="dcterms:W3CDTF">2017-09-13T21:56:56Z</dcterms:created>
  <dcterms:modified xsi:type="dcterms:W3CDTF">2019-05-14T18:28:06Z</dcterms:modified>
</cp:coreProperties>
</file>