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7" r:id="rId9"/>
    <p:sldId id="263" r:id="rId10"/>
    <p:sldId id="264" r:id="rId11"/>
    <p:sldId id="265" r:id="rId12"/>
    <p:sldId id="386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6" r:id="rId23"/>
  </p:sldIdLst>
  <p:sldSz cx="12192000" cy="6858000"/>
  <p:notesSz cx="7772400" cy="10058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6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3A78B4-2DDE-49EE-BD6F-3154A5F74075}" type="datetimeFigureOut">
              <a:rPr lang="es-SV" smtClean="0"/>
              <a:t>29/1/2024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69950" y="1257300"/>
            <a:ext cx="6032500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BC35CA-D927-4FF0-AE92-41F431E583E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18842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B121AA4-C8A3-497D-9944-3CC64932C10B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SV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3703371-FE63-491D-ABFC-460A1CCC0E45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SV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977E3CE6-CCFF-491B-8445-663A0B821766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SV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BE3D5B8-FA42-48A8-8B2E-672A5A5EA1F0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SV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s-SV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19BC1CC-262A-44FE-8E64-330EB3A85F99}" type="slidenum">
              <a:t>‹Nº›</a:t>
            </a:fld>
            <a:endParaRPr/>
          </a:p>
        </p:txBody>
      </p:sp>
      <p:sp>
        <p:nvSpPr>
          <p:cNvPr id="2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SV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87345637-4BF8-4A13-B3BF-50266CB1A67D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SV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2419834-145F-4FFE-B424-05970705821F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SV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C57B528-BE21-44AD-8471-AD1D0934DB88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914400" y="2130480"/>
            <a:ext cx="10362960" cy="6813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es-SV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C8C17C3-82CC-42CD-93D8-B17F0EBF4DC0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SV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EFFAFAA-0E8C-4F5E-8D15-35FE8C4EED35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SV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5B682C99-8B90-45E0-ADAE-9B43BA8723A5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SV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es-SV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9B7AA9E-066D-43C9-811D-31D8F102ADDA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6 Imagen"/>
          <p:cNvPicPr/>
          <p:nvPr/>
        </p:nvPicPr>
        <p:blipFill>
          <a:blip r:embed="rId14"/>
          <a:stretch/>
        </p:blipFill>
        <p:spPr>
          <a:xfrm>
            <a:off x="0" y="0"/>
            <a:ext cx="12432240" cy="6857640"/>
          </a:xfrm>
          <a:prstGeom prst="rect">
            <a:avLst/>
          </a:prstGeom>
          <a:ln w="0">
            <a:noFill/>
          </a:ln>
        </p:spPr>
      </p:pic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ES" sz="4400" b="0" strike="noStrike" spc="-1">
                <a:solidFill>
                  <a:srgbClr val="000000"/>
                </a:solidFill>
                <a:latin typeface="Calibri"/>
              </a:rPr>
              <a:t>Haga clic para modificar el estilo de título del patrón</a:t>
            </a:r>
            <a:endParaRPr lang="es-SV" sz="4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dt" idx="1"/>
          </p:nvPr>
        </p:nvSpPr>
        <p:spPr>
          <a:xfrm>
            <a:off x="609480" y="6356520"/>
            <a:ext cx="2844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lang="es-SV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lang="es-SV" sz="1200" b="0" strike="noStrike" spc="-1">
                <a:solidFill>
                  <a:srgbClr val="8B8B8B"/>
                </a:solidFill>
                <a:latin typeface="Calibri"/>
              </a:rPr>
              <a:t>&lt;fecha/hora&gt;</a:t>
            </a:r>
            <a:endParaRPr lang="es-SV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ftr" idx="2"/>
          </p:nvPr>
        </p:nvSpPr>
        <p:spPr>
          <a:xfrm>
            <a:off x="4165560" y="6356520"/>
            <a:ext cx="386028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lang="es-SV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s-SV" sz="1400" b="0" strike="noStrike" spc="-1">
                <a:solidFill>
                  <a:srgbClr val="000000"/>
                </a:solidFill>
                <a:latin typeface="Times New Roman"/>
              </a:rPr>
              <a:t>&lt;pie de página&gt;</a:t>
            </a:r>
          </a:p>
        </p:txBody>
      </p:sp>
      <p:sp>
        <p:nvSpPr>
          <p:cNvPr id="4" name="PlaceHolder 4"/>
          <p:cNvSpPr>
            <a:spLocks noGrp="1"/>
          </p:cNvSpPr>
          <p:nvPr>
            <p:ph type="sldNum" idx="3"/>
          </p:nvPr>
        </p:nvSpPr>
        <p:spPr>
          <a:xfrm>
            <a:off x="8737560" y="6356520"/>
            <a:ext cx="28443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lang="es-SV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C972975A-327A-464D-B32D-EF4FFF00F1ED}" type="slidenum">
              <a:rPr lang="es-SV" sz="120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es-SV" sz="12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SV" sz="3200" b="0" strike="noStrike" spc="-1">
                <a:solidFill>
                  <a:srgbClr val="000000"/>
                </a:solidFill>
                <a:latin typeface="Calibri"/>
              </a:rPr>
              <a:t>Pulse para editar el formato de texto del esquema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SV" sz="2400" b="0" strike="noStrike" spc="-1">
                <a:solidFill>
                  <a:srgbClr val="000000"/>
                </a:solidFill>
                <a:latin typeface="Calibri"/>
              </a:rPr>
              <a:t>Segundo nivel del esquema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SV" sz="2000" b="0" strike="noStrike" spc="-1">
                <a:solidFill>
                  <a:srgbClr val="000000"/>
                </a:solidFill>
                <a:latin typeface="Calibri"/>
              </a:rPr>
              <a:t>Tercer nivel del esquema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SV" sz="2000" b="0" strike="noStrike" spc="-1">
                <a:solidFill>
                  <a:srgbClr val="000000"/>
                </a:solidFill>
                <a:latin typeface="Calibri"/>
              </a:rPr>
              <a:t>Cuarto nivel del esquema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SV" sz="2000" b="0" strike="noStrike" spc="-1">
                <a:solidFill>
                  <a:srgbClr val="000000"/>
                </a:solidFill>
                <a:latin typeface="Calibri"/>
              </a:rPr>
              <a:t>Quinto nivel del esquema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SV" sz="2000" b="0" strike="noStrike" spc="-1">
                <a:solidFill>
                  <a:srgbClr val="000000"/>
                </a:solidFill>
                <a:latin typeface="Calibri"/>
              </a:rPr>
              <a:t>Sexto nivel del esquema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SV" sz="2000" b="0" strike="noStrike" spc="-1">
                <a:solidFill>
                  <a:srgbClr val="000000"/>
                </a:solidFill>
                <a:latin typeface="Calibri"/>
              </a:rPr>
              <a:t>Séptimo nivel del esquema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ángulo 6"/>
          <p:cNvSpPr/>
          <p:nvPr/>
        </p:nvSpPr>
        <p:spPr>
          <a:xfrm>
            <a:off x="3143520" y="2269800"/>
            <a:ext cx="6552360" cy="2331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15000"/>
              </a:lnSpc>
              <a:spcAft>
                <a:spcPts val="1001"/>
              </a:spcAft>
              <a:tabLst>
                <a:tab pos="3762360" algn="l"/>
              </a:tabLst>
            </a:pPr>
            <a:r>
              <a:rPr lang="es-US" sz="3200" b="1" strike="noStrike" spc="-1" dirty="0">
                <a:solidFill>
                  <a:srgbClr val="10243E"/>
                </a:solidFill>
                <a:latin typeface="Museo Sans 100"/>
                <a:ea typeface="Tahoma"/>
              </a:rPr>
              <a:t>Estructura organizacional del Consejo de Vigilancia de la Profesión de Contaduría Pública y Auditoría </a:t>
            </a:r>
            <a:endParaRPr lang="es-SV" sz="32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4" name="Imagen 5"/>
          <p:cNvPicPr/>
          <p:nvPr/>
        </p:nvPicPr>
        <p:blipFill>
          <a:blip r:embed="rId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45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46" name="Imagen 12"/>
          <p:cNvPicPr/>
          <p:nvPr/>
        </p:nvPicPr>
        <p:blipFill>
          <a:blip r:embed="rId3"/>
          <a:stretch/>
        </p:blipFill>
        <p:spPr>
          <a:xfrm>
            <a:off x="0" y="0"/>
            <a:ext cx="3359160" cy="13928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1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92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93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94" name="CuadroTexto 1"/>
          <p:cNvSpPr/>
          <p:nvPr/>
        </p:nvSpPr>
        <p:spPr>
          <a:xfrm>
            <a:off x="1321560" y="2104560"/>
            <a:ext cx="9350280" cy="3558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Planear, organizar, ejecutar y controlar, todos los aspectos relativos a las áreas que integran la Unidad, con la finalidad de determinar las diversas tareas que faciliten el procesamiento de documentación, localización y consulta. Con el objetivo de mejorar los servicios y se realicen de una forma eficiente y maximizando la utilización de los recursos disponibles.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Nota: </a:t>
            </a:r>
            <a:r>
              <a:rPr lang="es-SV" sz="1600" b="0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Nombramiento Ad-honorem.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1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Hombre:  0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Mujer:  </a:t>
            </a:r>
            <a:r>
              <a:rPr lang="es-SV" sz="1600" b="0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1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5" name="Título 2"/>
          <p:cNvSpPr/>
          <p:nvPr/>
        </p:nvSpPr>
        <p:spPr>
          <a:xfrm>
            <a:off x="2513520" y="1093680"/>
            <a:ext cx="8278200" cy="1007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SV" sz="2800" b="1" strike="noStrike" spc="-1">
                <a:solidFill>
                  <a:srgbClr val="000000"/>
                </a:solidFill>
                <a:latin typeface="Museo Sans 100"/>
              </a:rPr>
              <a:t>Unidad de Gestión Documental y Archivo (GDA)</a:t>
            </a:r>
            <a:endParaRPr lang="es-SV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7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577440" y="46296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98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99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00" name="CuadroTexto 1"/>
          <p:cNvSpPr/>
          <p:nvPr/>
        </p:nvSpPr>
        <p:spPr>
          <a:xfrm>
            <a:off x="1175760" y="1742400"/>
            <a:ext cx="10022400" cy="34502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Desarrollar las funciones orientadas al inicio, proceso y finalización de las operaciones de Presupuesto,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Tesorería y Contabilidad Gubernamental de conformidad a lo que establece la normativa del SAFI.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La unidad apoya a la Presidencia y Gerencia en control financiero de los ingresos y egresos del Consejo, con la programación y ejecución presupuestaria, plan operativo y plan estratégico. Asimismo, colaborara en el apoyo de la Comisión de Administración y Finanzas.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La Unidad actúa conforme a lo establecido en el artículo 17 de la Ley Orgánica de la Administración Financiera del Estado.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3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 3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 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Título 2"/>
          <p:cNvSpPr/>
          <p:nvPr/>
        </p:nvSpPr>
        <p:spPr>
          <a:xfrm>
            <a:off x="2783520" y="758520"/>
            <a:ext cx="7772040" cy="80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Unidad Financiera Institucional (UFI)</a:t>
            </a:r>
            <a:endParaRPr lang="es-SV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7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577440" y="46296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98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99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00" name="CuadroTexto 1"/>
          <p:cNvSpPr/>
          <p:nvPr/>
        </p:nvSpPr>
        <p:spPr>
          <a:xfrm>
            <a:off x="1175760" y="1742400"/>
            <a:ext cx="10022400" cy="279931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r>
              <a:rPr lang="es-SV" sz="1600" b="1" dirty="0">
                <a:solidFill>
                  <a:srgbClr val="000000"/>
                </a:solidFill>
                <a:latin typeface="Museo Sans 100" panose="020000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Descripción de funciones:</a:t>
            </a:r>
          </a:p>
          <a:p>
            <a:endParaRPr lang="es-SV" sz="1600" b="1" dirty="0">
              <a:solidFill>
                <a:srgbClr val="000000"/>
              </a:solidFill>
              <a:latin typeface="Museo Sans 100" panose="02000000000000000000" pitchFamily="50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</a:pPr>
            <a:r>
              <a:rPr lang="es-SV" sz="1600" dirty="0">
                <a:solidFill>
                  <a:srgbClr val="000000"/>
                </a:solidFill>
                <a:latin typeface="Museo Sans 100" panose="02000000000000000000" pitchFamily="50" charset="0"/>
                <a:ea typeface="Times New Roman" panose="02020603050405020304" pitchFamily="18" charset="0"/>
              </a:rPr>
              <a:t>Vigilar el ejercicio profesional de los Auditores y Contadores inscritos en Consejo, </a:t>
            </a:r>
            <a:r>
              <a:rPr lang="es-SV" sz="1600" dirty="0">
                <a:latin typeface="Museo Sans 100" panose="02000000000000000000" pitchFamily="50" charset="0"/>
                <a:ea typeface="Times New Roman" panose="02020603050405020304" pitchFamily="18" charset="0"/>
              </a:rPr>
              <a:t>procurando la mejora continua en cumplimiento a las Leyes y normas técnicas aplicables</a:t>
            </a:r>
            <a:endParaRPr lang="es-SV" sz="1600" dirty="0">
              <a:latin typeface="Museo Sans 100" panose="02000000000000000000" pitchFamily="50" charset="0"/>
            </a:endParaRPr>
          </a:p>
          <a:p>
            <a:pPr algn="just">
              <a:spcBef>
                <a:spcPct val="0"/>
              </a:spcBef>
            </a:pPr>
            <a:r>
              <a:rPr lang="es-SV" sz="1600" dirty="0">
                <a:latin typeface="Museo Sans 100" panose="02000000000000000000" pitchFamily="50" charset="0"/>
              </a:rPr>
              <a:t>Desarrollar programa de Revisión de Practica Profesional, incorporando a auditores y contadores, sea que ejerzan o no, que permita fortalecer el ejercicio de la función de auditoría y contabilidad a través de las revisiones de la práctica profesional con base a las normas internacionales de control de calidad.</a:t>
            </a:r>
            <a:endParaRPr lang="es-SV" sz="1600" dirty="0">
              <a:latin typeface="Museo Sans 1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s-SV" altLang="es-SV" sz="1600" b="1" dirty="0">
              <a:latin typeface="Museo Sans 100" panose="02000000000000000000" pitchFamily="50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s-SV" altLang="es-SV" sz="1600" b="1" dirty="0">
                <a:latin typeface="Museo Sans 100" panose="02000000000000000000" pitchFamily="50" charset="0"/>
                <a:cs typeface="Arial" panose="020B0604020202020204" pitchFamily="34" charset="0"/>
              </a:rPr>
              <a:t>No. de servidores públicos: </a:t>
            </a:r>
            <a:r>
              <a:rPr lang="es-SV" altLang="es-SV" sz="1600" dirty="0">
                <a:latin typeface="Museo Sans 100" panose="02000000000000000000" pitchFamily="50" charset="0"/>
                <a:cs typeface="Arial" panose="020B0604020202020204" pitchFamily="34" charset="0"/>
              </a:rPr>
              <a:t>4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s-SV" altLang="es-SV" sz="1600" b="1" dirty="0">
                <a:latin typeface="Museo Sans 100" panose="02000000000000000000" pitchFamily="50" charset="0"/>
                <a:cs typeface="Arial" panose="020B0604020202020204" pitchFamily="34" charset="0"/>
              </a:rPr>
              <a:t>Hombre:  2</a:t>
            </a:r>
            <a:endParaRPr lang="es-SV" altLang="es-SV" sz="1600" dirty="0">
              <a:latin typeface="Museo Sans 100" panose="02000000000000000000" pitchFamily="50" charset="0"/>
              <a:cs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s-SV" altLang="es-SV" sz="1600" b="1" dirty="0">
                <a:latin typeface="Museo Sans 100" panose="02000000000000000000" pitchFamily="50" charset="0"/>
                <a:cs typeface="Arial" panose="020B0604020202020204" pitchFamily="34" charset="0"/>
              </a:rPr>
              <a:t>Mujer: </a:t>
            </a:r>
            <a:r>
              <a:rPr lang="es-SV" altLang="es-SV" sz="1600" dirty="0">
                <a:latin typeface="Museo Sans 100" panose="02000000000000000000" pitchFamily="50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01" name="Título 2"/>
          <p:cNvSpPr/>
          <p:nvPr/>
        </p:nvSpPr>
        <p:spPr>
          <a:xfrm>
            <a:off x="2783520" y="758520"/>
            <a:ext cx="7772040" cy="80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SV" sz="2800" b="1" dirty="0">
                <a:latin typeface="Museo Sans 100" panose="02000000000000000000" pitchFamily="50" charset="0"/>
              </a:rPr>
              <a:t>Departamento de Revisión de Practica Profesional (RPP)</a:t>
            </a:r>
            <a:endParaRPr lang="es-SV" sz="2800" b="1" strike="noStrike" spc="-1" dirty="0">
              <a:solidFill>
                <a:srgbClr val="000000"/>
              </a:solidFill>
              <a:latin typeface="Museo Sans 1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0273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3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04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05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06" name="CuadroTexto 2"/>
          <p:cNvSpPr/>
          <p:nvPr/>
        </p:nvSpPr>
        <p:spPr>
          <a:xfrm>
            <a:off x="1510920" y="2129040"/>
            <a:ext cx="9169920" cy="267620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50000"/>
              </a:lnSpc>
            </a:pPr>
            <a:r>
              <a:rPr lang="es-SV" sz="1600" dirty="0"/>
              <a:t>Atribuciones según Art. 20 de la Ley de Compras Públicas que literalmente dice  “La UCP llevará a cabo la gestión de las compras con base a las solicitudes de obras, bienes, servicios y consultorías que remitan las unidades solicitantes.</a:t>
            </a: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2280600" y="1144800"/>
            <a:ext cx="827820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</a:rPr>
              <a:t>Unidad </a:t>
            </a:r>
            <a:r>
              <a:rPr lang="es-SV" sz="28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 Compras Públicas(UCP)</a:t>
            </a:r>
            <a:endParaRPr lang="es-SV" sz="28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9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10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11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12" name="CuadroTexto 2"/>
          <p:cNvSpPr/>
          <p:nvPr/>
        </p:nvSpPr>
        <p:spPr>
          <a:xfrm>
            <a:off x="1512720" y="2172600"/>
            <a:ext cx="9165960" cy="2838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0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Esta unidad es responsable de crear políticas de comunicaciones del Consejo de Vigilancia, proyectando una imagen institucional sólida. 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</a:t>
            </a:r>
            <a:r>
              <a:rPr lang="es-SV" sz="1600" b="0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No se ha contratado ni nombrado Ad-honorem, la persona para ejercer el cargo.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Hombre:  0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Mujer:  0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2280600" y="1149480"/>
            <a:ext cx="827820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>
                <a:solidFill>
                  <a:srgbClr val="000000"/>
                </a:solidFill>
                <a:latin typeface="Museo Sans 100"/>
              </a:rPr>
              <a:t>Unidad de Comunicaciones </a:t>
            </a:r>
            <a:endParaRPr lang="es-SV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15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16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17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18" name="CuadroTexto 1"/>
          <p:cNvSpPr/>
          <p:nvPr/>
        </p:nvSpPr>
        <p:spPr>
          <a:xfrm>
            <a:off x="1307160" y="2135520"/>
            <a:ext cx="9937440" cy="3071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Promover la institucionalización del enfoque de Género, el Principio de Igualdad, no discriminación y una vida libre de violencia.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Nota: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Nombramiento Ad-honorem.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 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Título 2"/>
          <p:cNvSpPr/>
          <p:nvPr/>
        </p:nvSpPr>
        <p:spPr>
          <a:xfrm>
            <a:off x="2263320" y="1177560"/>
            <a:ext cx="8278200" cy="80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SV" sz="2800" b="1" strike="noStrike" spc="-1">
                <a:solidFill>
                  <a:srgbClr val="000000"/>
                </a:solidFill>
                <a:latin typeface="Museo Sans 100"/>
              </a:rPr>
              <a:t>Unidad </a:t>
            </a:r>
            <a:r>
              <a:rPr lang="es-SV" sz="28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de Género</a:t>
            </a:r>
            <a:endParaRPr lang="es-SV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21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22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23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24" name="CuadroTexto 2"/>
          <p:cNvSpPr/>
          <p:nvPr/>
        </p:nvSpPr>
        <p:spPr>
          <a:xfrm>
            <a:off x="1379520" y="1847880"/>
            <a:ext cx="9792720" cy="3496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>
                <a:solidFill>
                  <a:srgbClr val="000000"/>
                </a:solidFill>
                <a:latin typeface="Museo Sans 100"/>
                <a:ea typeface="Calibri"/>
              </a:rPr>
              <a:t>La unidad tiene como finalidad dar seguimiento a las políticas, planes, programas, proyectos y acciones ambientales dentro de su institución y para velar por el cumplimiento de las normas ambientales por parte de la misma y asegurar la necesaria coordinación interinstitucional en la gestión ambiental, de acuerdo a las directrices emitidas por el Ministerio de Medio Ambiente.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Nota: </a:t>
            </a:r>
            <a:r>
              <a:rPr lang="es-SV" sz="1600" b="0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Nombramiento Ad-honorem.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</a:t>
            </a:r>
            <a:r>
              <a:rPr lang="es-SV" sz="1600" b="0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1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Hombre:  </a:t>
            </a:r>
            <a:r>
              <a:rPr lang="es-SV" sz="1600" b="0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0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Mujer: </a:t>
            </a:r>
            <a:r>
              <a:rPr lang="es-SV" sz="1600" b="0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1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2567520" y="1027080"/>
            <a:ext cx="827820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>
                <a:solidFill>
                  <a:srgbClr val="000000"/>
                </a:solidFill>
                <a:latin typeface="Museo Sans 100"/>
              </a:rPr>
              <a:t>Unidad </a:t>
            </a:r>
            <a:r>
              <a:rPr lang="es-SV" sz="28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de Medio Ambiente</a:t>
            </a:r>
            <a:endParaRPr lang="es-SV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27" name="Rectángulo 7"/>
          <p:cNvSpPr/>
          <p:nvPr/>
        </p:nvSpPr>
        <p:spPr>
          <a:xfrm>
            <a:off x="0" y="6474600"/>
            <a:ext cx="12207600" cy="38304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28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1964520" y="382680"/>
            <a:ext cx="827820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>
                <a:solidFill>
                  <a:srgbClr val="000000"/>
                </a:solidFill>
                <a:latin typeface="Museo Sans 100"/>
              </a:rPr>
              <a:t>Departamento Administrativo</a:t>
            </a:r>
            <a:endParaRPr lang="es-SV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CuadroTexto 8"/>
          <p:cNvSpPr/>
          <p:nvPr/>
        </p:nvSpPr>
        <p:spPr>
          <a:xfrm>
            <a:off x="900000" y="1192320"/>
            <a:ext cx="10157760" cy="534359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  <a:spcAft>
                <a:spcPts val="799"/>
              </a:spcAft>
              <a:tabLst>
                <a:tab pos="270360" algn="l"/>
                <a:tab pos="2806200" algn="ctr"/>
                <a:tab pos="5612040" algn="r"/>
              </a:tabLst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spcAft>
                <a:spcPts val="799"/>
              </a:spcAft>
              <a:buClr>
                <a:srgbClr val="000000"/>
              </a:buClr>
              <a:buFont typeface="Calibri"/>
              <a:buAutoNum type="alphaLcParenR"/>
              <a:tabLst>
                <a:tab pos="270360" algn="l"/>
                <a:tab pos="2806200" algn="ctr"/>
                <a:tab pos="5612040" algn="r"/>
              </a:tabLst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Recursos Humanos: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Desarrollar tareas orientadas a un eficiente apoyo en los procesos de recursos humanos de la Institución.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spcAft>
                <a:spcPts val="799"/>
              </a:spcAft>
              <a:buClr>
                <a:srgbClr val="000000"/>
              </a:buClr>
              <a:buFont typeface="Calibri"/>
              <a:buAutoNum type="alphaLcParenR"/>
              <a:tabLst>
                <a:tab pos="270360" algn="l"/>
                <a:tab pos="2806200" algn="ctr"/>
                <a:tab pos="5612040" algn="r"/>
              </a:tabLst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Informática: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 Optimizar el funcionamiento de los sistemas informáticos de la institución, debe gestionar eficiente y eficazmente los recursos de la infraestructura y servicios tecnológicos, proponer a la máxima autoridad, sistemas de información y servicios informáticos que apoyen los procesos realizados por usuarios internos y usuarios externos, contribuir con el logro de objetivos de la institución.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spcAft>
                <a:spcPts val="799"/>
              </a:spcAft>
              <a:buClr>
                <a:srgbClr val="000000"/>
              </a:buClr>
              <a:buFont typeface="Calibri"/>
              <a:buAutoNum type="alphaLcParenR"/>
              <a:tabLst>
                <a:tab pos="270360" algn="l"/>
                <a:tab pos="2806200" algn="ctr"/>
                <a:tab pos="5612040" algn="r"/>
              </a:tabLst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Activo Fijo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: Desarrollar tareas orientadas a un eficiente apoyo en los procesos de control del activo fijo institucional.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spcAft>
                <a:spcPts val="799"/>
              </a:spcAft>
              <a:buClr>
                <a:srgbClr val="000000"/>
              </a:buClr>
              <a:buFont typeface="Calibri"/>
              <a:buAutoNum type="alphaLcParenR"/>
              <a:tabLst>
                <a:tab pos="270360" algn="l"/>
                <a:tab pos="2806200" algn="ctr"/>
                <a:tab pos="5612040" algn="r"/>
              </a:tabLst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Colaborador Administrativo: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Desarrollar tares orientadas a realizar un eficiente apoyo administrativo institucional, y atender de manera personalizada al público.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spcAft>
                <a:spcPts val="799"/>
              </a:spcAft>
              <a:buClr>
                <a:srgbClr val="000000"/>
              </a:buClr>
              <a:buFont typeface="Calibri"/>
              <a:buAutoNum type="alphaLcParenR"/>
              <a:tabLst>
                <a:tab pos="270360" algn="l"/>
                <a:tab pos="2806200" algn="ctr"/>
                <a:tab pos="5612040" algn="r"/>
              </a:tabLst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Motorista: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 Apoyar a la administración en el traslado de documentos y personal, así como mantener en buenas condiciones el vehículo asignado.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spcAft>
                <a:spcPts val="799"/>
              </a:spcAft>
              <a:buClr>
                <a:srgbClr val="000000"/>
              </a:buClr>
              <a:buFont typeface="Calibri"/>
              <a:buAutoNum type="alphaLcParenR"/>
              <a:tabLst>
                <a:tab pos="270360" algn="l"/>
                <a:tab pos="2806200" algn="ctr"/>
                <a:tab pos="5612040" algn="r"/>
              </a:tabLst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Ordenanza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: Realizar tareas de limpieza general y ornato, distribuir correspondencia interna.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spcAft>
                <a:spcPts val="799"/>
              </a:spcAft>
              <a:tabLst>
                <a:tab pos="270360" algn="l"/>
                <a:tab pos="2806200" algn="ctr"/>
                <a:tab pos="5612040" algn="r"/>
              </a:tabLst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Nota: 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RRHH, Activo Fijo: Nombramiento Ad-honorem.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90000" algn="l"/>
                <a:tab pos="180360" algn="l"/>
              </a:tabLs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Conformación de departamento: 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90000" algn="l"/>
                <a:tab pos="180360" algn="l"/>
              </a:tabLst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3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tabLst>
                <a:tab pos="90000" algn="l"/>
                <a:tab pos="180360" algn="l"/>
              </a:tabLst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4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32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33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34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35" name="CuadroTexto 2"/>
          <p:cNvSpPr/>
          <p:nvPr/>
        </p:nvSpPr>
        <p:spPr>
          <a:xfrm>
            <a:off x="1416600" y="2186640"/>
            <a:ext cx="9718560" cy="258386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Apoyar, velar, asesorar y proponer sobre temas jurídicos: al Consejo Directivo, Presidencia, Gerencia, diversas unidades y áreas de la organización, en la gestión administrativa y de control; asimismo, realizar oportunamente actividades de trabajo en apoyo de las comisiones conformadas.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3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2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1710000" y="940320"/>
            <a:ext cx="827820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>
                <a:solidFill>
                  <a:srgbClr val="000000"/>
                </a:solidFill>
                <a:latin typeface="Museo Sans 100"/>
              </a:rPr>
              <a:t>Departamento Jurídico</a:t>
            </a:r>
            <a:endParaRPr lang="es-SV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38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39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40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41" name="CuadroTexto 10"/>
          <p:cNvSpPr/>
          <p:nvPr/>
        </p:nvSpPr>
        <p:spPr>
          <a:xfrm>
            <a:off x="1415520" y="2274840"/>
            <a:ext cx="9720720" cy="283009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Realizar actividades orientadas al proceso de solicitudes de Inscripción y Registro de personas naturales y jurídicas para el ejercicio de la contaduría pública. Asimismo, las gestiones de renovaciones o cancelaciones de registros profesionales. Coordinar y apoyar los eventos de juramentaciones de nuevos profesionales.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4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 </a:t>
            </a:r>
            <a:r>
              <a:rPr lang="es-SV" sz="1600" spc="-1" dirty="0">
                <a:solidFill>
                  <a:srgbClr val="000000"/>
                </a:solidFill>
                <a:latin typeface="Museo Sans 100"/>
                <a:ea typeface="Times New Roman"/>
              </a:rPr>
              <a:t>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</a:t>
            </a:r>
            <a:r>
              <a:rPr lang="es-SV" sz="1600" spc="-1" dirty="0">
                <a:solidFill>
                  <a:srgbClr val="000000"/>
                </a:solidFill>
                <a:latin typeface="Museo Sans 100"/>
                <a:ea typeface="Times New Roman"/>
              </a:rPr>
              <a:t>4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Título 2"/>
          <p:cNvSpPr/>
          <p:nvPr/>
        </p:nvSpPr>
        <p:spPr>
          <a:xfrm>
            <a:off x="2567520" y="1213920"/>
            <a:ext cx="8278200" cy="80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SV" sz="2800" b="1" strike="noStrike" spc="-1">
                <a:solidFill>
                  <a:srgbClr val="000000"/>
                </a:solidFill>
                <a:latin typeface="Museo Sans 100"/>
              </a:rPr>
              <a:t>Departamento de Inscripción y Registro</a:t>
            </a:r>
            <a:endParaRPr lang="es-SV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8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49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50" name="Imagen 12"/>
          <p:cNvPicPr/>
          <p:nvPr/>
        </p:nvPicPr>
        <p:blipFill>
          <a:blip r:embed="rId4"/>
          <a:stretch/>
        </p:blipFill>
        <p:spPr>
          <a:xfrm>
            <a:off x="0" y="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51" name="CuadroTexto 1"/>
          <p:cNvSpPr/>
          <p:nvPr/>
        </p:nvSpPr>
        <p:spPr>
          <a:xfrm>
            <a:off x="1002960" y="1761840"/>
            <a:ext cx="10565280" cy="374316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  <a:spcAft>
                <a:spcPts val="799"/>
              </a:spcAft>
              <a:tabLst>
                <a:tab pos="2806200" algn="ctr"/>
                <a:tab pos="5612040" algn="r"/>
              </a:tabLs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El Organigrama representa de forma gráfica como está conformada la estructura organizacional de la institución, en los niveles siguientes: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  <a:tabLst>
                <a:tab pos="2806200" algn="ctr"/>
                <a:tab pos="5612040" algn="r"/>
              </a:tabLs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Consejo Directivo;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  <a:tabLst>
                <a:tab pos="2806200" algn="ctr"/>
                <a:tab pos="5612040" algn="r"/>
              </a:tabLs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Presidente;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  <a:tabLst>
                <a:tab pos="2806200" algn="ctr"/>
                <a:tab pos="5612040" algn="r"/>
              </a:tabLs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Auditoria Interna;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  <a:tabLst>
                <a:tab pos="2806200" algn="ctr"/>
                <a:tab pos="5612040" algn="r"/>
              </a:tabLs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Gerencia General;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  <a:tabLst>
                <a:tab pos="2806200" algn="ctr"/>
                <a:tab pos="5612040" algn="r"/>
              </a:tabLs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Unidad Acceso a la Información Pública, Unidad de Gestión Documental y Archivo, Unidad Financiera Institucional, Unidad de Compras Públicas;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  <a:tabLst>
                <a:tab pos="2806200" algn="ctr"/>
                <a:tab pos="5612040" algn="r"/>
              </a:tabLs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Unidad de Comunicaciones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buClr>
                <a:srgbClr val="000000"/>
              </a:buClr>
              <a:buFont typeface="Wingdings" charset="2"/>
              <a:buChar char=""/>
              <a:tabLst>
                <a:tab pos="2806200" algn="ctr"/>
                <a:tab pos="5612040" algn="r"/>
              </a:tabLs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Unidad de Género, y Medio Ambiente;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spcAft>
                <a:spcPts val="799"/>
              </a:spcAft>
              <a:buClr>
                <a:srgbClr val="000000"/>
              </a:buClr>
              <a:buFont typeface="Wingdings" charset="2"/>
              <a:buChar char=""/>
              <a:tabLst>
                <a:tab pos="2806200" algn="ctr"/>
                <a:tab pos="5612040" algn="r"/>
              </a:tabLs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Departamento  Administrativo, Departamento Jurídico, Departamento de Revisión de Practica Profesional, Departamento de Inscripción y Registro, Departamento de  Educación Continuada, y Departamento de Normativa Técnica Legal; 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marL="343080" indent="-343080" algn="just">
              <a:lnSpc>
                <a:spcPct val="100000"/>
              </a:lnSpc>
              <a:spcAft>
                <a:spcPts val="799"/>
              </a:spcAft>
              <a:buClr>
                <a:srgbClr val="000000"/>
              </a:buClr>
              <a:buFont typeface="Wingdings" charset="2"/>
              <a:buChar char=""/>
              <a:tabLst>
                <a:tab pos="2806200" algn="ctr"/>
                <a:tab pos="5612040" algn="r"/>
              </a:tabLs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Oficina de Occidente y Oficina Regional de Oriente.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2399760" y="992880"/>
            <a:ext cx="777204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>
                <a:solidFill>
                  <a:srgbClr val="000000"/>
                </a:solidFill>
                <a:latin typeface="Museo Sans 100"/>
              </a:rPr>
              <a:t>Estructura Organizativa</a:t>
            </a:r>
            <a:endParaRPr lang="es-SV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44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45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46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47" name="CuadroTexto 1"/>
          <p:cNvSpPr/>
          <p:nvPr/>
        </p:nvSpPr>
        <p:spPr>
          <a:xfrm>
            <a:off x="1513440" y="2277720"/>
            <a:ext cx="9524520" cy="286086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Promover la actualización de conocimientos por medio del seguimiento a lo establecido en la Norma de Educación Continuada aplicable a los auditores y contadores, mediante el cual se permita asegurar el nivel de cualificación profesional de los participantes.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No. de servidores públicos: </a:t>
            </a:r>
            <a:r>
              <a:rPr lang="es-SV" sz="1600" spc="-1" dirty="0">
                <a:solidFill>
                  <a:srgbClr val="000000"/>
                </a:solidFill>
                <a:latin typeface="Museo Sans 100"/>
                <a:ea typeface="Rockwell"/>
              </a:rPr>
              <a:t>3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Hombre: 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Mujer: 3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2495520" y="1099080"/>
            <a:ext cx="827820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>
                <a:solidFill>
                  <a:srgbClr val="000000"/>
                </a:solidFill>
                <a:latin typeface="Museo Sans 100"/>
              </a:rPr>
              <a:t>Departamento de Educación Continuada</a:t>
            </a:r>
            <a:endParaRPr lang="es-SV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50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51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52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53" name="CuadroTexto 8"/>
          <p:cNvSpPr/>
          <p:nvPr/>
        </p:nvSpPr>
        <p:spPr>
          <a:xfrm>
            <a:off x="1559520" y="2201040"/>
            <a:ext cx="9522720" cy="258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Elaborar y proponer la normativa legal y técnica que rige la   profesión contable.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</a:t>
            </a:r>
            <a:r>
              <a:rPr lang="es-SV" sz="1600" b="0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No se ha contratado ni nombrado Ad-honorem, la persona para ejercer el cargo.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Hombre: 0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Mujer: 0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Título 2"/>
          <p:cNvSpPr/>
          <p:nvPr/>
        </p:nvSpPr>
        <p:spPr>
          <a:xfrm>
            <a:off x="2423520" y="1209600"/>
            <a:ext cx="8278200" cy="80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SV" sz="2800" b="1" strike="noStrike" spc="-1">
                <a:solidFill>
                  <a:srgbClr val="000000"/>
                </a:solidFill>
                <a:latin typeface="Museo Sans 100"/>
              </a:rPr>
              <a:t>Departamento de Normativa Técnica Legal</a:t>
            </a:r>
            <a:endParaRPr lang="es-SV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62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163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164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165" name="CuadroTexto 3"/>
          <p:cNvSpPr/>
          <p:nvPr/>
        </p:nvSpPr>
        <p:spPr>
          <a:xfrm>
            <a:off x="1497240" y="2238840"/>
            <a:ext cx="9197280" cy="2828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Realizar actividades orientadas al proceso de solicitudes de Inscripción y Registro de personas naturales y jurídicas para el ejercicio de la contaduría pública. Asimismo, las gestiones de renovaciones o cancelaciones de registros profesionales de la zona de Oriente.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1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Hombre: 0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Mujer: 1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Título 2"/>
          <p:cNvSpPr/>
          <p:nvPr/>
        </p:nvSpPr>
        <p:spPr>
          <a:xfrm>
            <a:off x="1964520" y="1246680"/>
            <a:ext cx="8278200" cy="80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s-SV" sz="2800" b="1" strike="noStrike" spc="-1">
                <a:solidFill>
                  <a:srgbClr val="000000"/>
                </a:solidFill>
                <a:latin typeface="Museo Sans 100"/>
              </a:rPr>
              <a:t>Oficina de Oriente</a:t>
            </a:r>
            <a:endParaRPr lang="es-SV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4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53240" y="3812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55" name="Rectángulo 7"/>
          <p:cNvSpPr/>
          <p:nvPr/>
        </p:nvSpPr>
        <p:spPr>
          <a:xfrm>
            <a:off x="98640" y="5982120"/>
            <a:ext cx="12093120" cy="84636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56" name="Imagen 12"/>
          <p:cNvPicPr/>
          <p:nvPr/>
        </p:nvPicPr>
        <p:blipFill>
          <a:blip r:embed="rId3"/>
          <a:stretch/>
        </p:blipFill>
        <p:spPr>
          <a:xfrm>
            <a:off x="0" y="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57" name="CuadroTexto 55"/>
          <p:cNvSpPr/>
          <p:nvPr/>
        </p:nvSpPr>
        <p:spPr>
          <a:xfrm>
            <a:off x="2172240" y="6208560"/>
            <a:ext cx="7923960" cy="281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15000"/>
              </a:lnSpc>
              <a:spcAft>
                <a:spcPts val="799"/>
              </a:spcAft>
            </a:pPr>
            <a:r>
              <a:rPr lang="es-SV" sz="1100" b="0" strike="noStrike" spc="-1">
                <a:solidFill>
                  <a:srgbClr val="FFFFFF"/>
                </a:solidFill>
                <a:latin typeface="Museo Sans 100"/>
                <a:ea typeface="Calibri"/>
              </a:rPr>
              <a:t>Aprobado mediante acuerdo 19 de Acta 7/2022, en fecha 18 de mayo de 2022</a:t>
            </a:r>
            <a:endParaRPr lang="es-SV" sz="11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CuadroTexto 56"/>
          <p:cNvSpPr/>
          <p:nvPr/>
        </p:nvSpPr>
        <p:spPr>
          <a:xfrm>
            <a:off x="3294000" y="376920"/>
            <a:ext cx="7632360" cy="579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15000"/>
              </a:lnSpc>
              <a:spcAft>
                <a:spcPts val="799"/>
              </a:spcAft>
            </a:pPr>
            <a:r>
              <a:rPr lang="es-SV" sz="1400" b="1" strike="noStrike" spc="-1">
                <a:solidFill>
                  <a:srgbClr val="000000"/>
                </a:solidFill>
                <a:latin typeface="Museo Sans 100"/>
                <a:ea typeface="Calibri"/>
              </a:rPr>
              <a:t>Organigrama Institucional del Consejo de Vigilancia de la Profesión de Contaduría Pública y Auditoria</a:t>
            </a:r>
            <a:endParaRPr lang="es-SV" sz="14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59" name="Imagen 1"/>
          <p:cNvPicPr/>
          <p:nvPr/>
        </p:nvPicPr>
        <p:blipFill>
          <a:blip r:embed="rId4"/>
          <a:stretch/>
        </p:blipFill>
        <p:spPr>
          <a:xfrm>
            <a:off x="1672920" y="976680"/>
            <a:ext cx="8845560" cy="44683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1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503280" y="43236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62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63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64" name="CuadroTexto 2"/>
          <p:cNvSpPr/>
          <p:nvPr/>
        </p:nvSpPr>
        <p:spPr>
          <a:xfrm>
            <a:off x="1235520" y="1499898"/>
            <a:ext cx="10080720" cy="420200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El Consejo es el máximo órgano de dirección, emite las directrices estratégicas y operativas de la organización, así como la toma de decisiones para elaborar y ejecutar planes estratégicos, programas y proyectos propuestos por las Comisiones de trabajo, los cuales son aprobados mediante acuerdos, con los que se da fe de lo actuado.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ES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Art. 27. LREC- </a:t>
            </a:r>
            <a:r>
              <a:rPr lang="es-ES" sz="1600" b="0" i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“El Consejo estará constituido por seis Directores Propietarios con sus respectivos suplentes, y por las unidades internas, comisiones y personas auxiliares que estime conveniente, para el buen cumplimiento de sus funciones y atribuciones”.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Las atribuciones del Consejo están contenidas en el Artículo 36 de la Ley Reguladora del Ejercicio de la Contaduría</a:t>
            </a:r>
            <a:r>
              <a:rPr lang="es-ES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 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 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11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 </a:t>
            </a:r>
            <a:r>
              <a:rPr lang="es-SV" sz="1600" b="1" spc="-1" dirty="0">
                <a:solidFill>
                  <a:srgbClr val="000000"/>
                </a:solidFill>
                <a:latin typeface="Museo Sans 100"/>
                <a:ea typeface="Times New Roman"/>
              </a:rPr>
              <a:t>9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 2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2533680" y="825840"/>
            <a:ext cx="777204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>
                <a:solidFill>
                  <a:srgbClr val="000000"/>
                </a:solidFill>
                <a:latin typeface="Museo Sans 100"/>
              </a:rPr>
              <a:t>Consejo Directivo</a:t>
            </a:r>
            <a:endParaRPr lang="es-SV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7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68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69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70" name="CuadroTexto 1"/>
          <p:cNvSpPr/>
          <p:nvPr/>
        </p:nvSpPr>
        <p:spPr>
          <a:xfrm>
            <a:off x="924840" y="1751400"/>
            <a:ext cx="9847800" cy="359953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Ejercer las competencias, atribuciones y facultades que la Ley Reguladora del Ejercicio de la Contaduría, le encomiendan, por ejemplo: Presidir las sesiones del Consejo y dirigir los debates, Representar judicial y extrajudicialmente al Consejo, Tomar la protesta o juramento de los profesionales al ser inscritos, resolver toda cuestión urgente, dando cuenta al Consejo en la próxima sesión que realice y cualquiera otra atribución inherente a su cargo.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Atribuciones, Según el artículo 47 de la Ley Reguladora del Ejercicio de la Contaduría.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 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 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 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2217960" y="1019520"/>
            <a:ext cx="777204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>
                <a:solidFill>
                  <a:srgbClr val="000000"/>
                </a:solidFill>
                <a:latin typeface="Museo Sans 100"/>
              </a:rPr>
              <a:t>Presidente</a:t>
            </a:r>
            <a:endParaRPr lang="es-SV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73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74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75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76" name="CuadroTexto 2"/>
          <p:cNvSpPr/>
          <p:nvPr/>
        </p:nvSpPr>
        <p:spPr>
          <a:xfrm>
            <a:off x="1584720" y="1945440"/>
            <a:ext cx="9021960" cy="3619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0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Verificar y controlar la adecuada aplicación de controles internos, que permitan medir la eficiencia de las unidades y departamentos que conforman el CVPCPA, en base a las normativas, leyes aplicables y el reglamento interno de trabajo, garantizar el buen uso de los recursos a través de revisiones contantes comprobando el cumplimento, de las normativas, políticas y leyes de la institución y el sector público.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</a:t>
            </a:r>
            <a:r>
              <a:rPr lang="es-SV" sz="1600" b="0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No contratado ni nombrado Ad-honorem a la persona para ejercer el cargo.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Hombre:  0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Mujer:  0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2136600" y="810720"/>
            <a:ext cx="827820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>
                <a:solidFill>
                  <a:srgbClr val="000000"/>
                </a:solidFill>
                <a:latin typeface="Museo Sans 100"/>
              </a:rPr>
              <a:t>Auditoría Interna </a:t>
            </a:r>
            <a:endParaRPr lang="es-SV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79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80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81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82" name="CuadroTexto 1"/>
          <p:cNvSpPr/>
          <p:nvPr/>
        </p:nvSpPr>
        <p:spPr>
          <a:xfrm>
            <a:off x="1099440" y="1984320"/>
            <a:ext cx="10008720" cy="3359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0" strike="noStrike" spc="-1">
                <a:solidFill>
                  <a:srgbClr val="000000"/>
                </a:solidFill>
                <a:latin typeface="Museo Sans 100"/>
                <a:ea typeface="Times New Roman"/>
              </a:rPr>
              <a:t>Es quien ejecuta las acciones técnicas y administrativas apoyado por el personal de las distintas unidades y departamentos del Consejo, y lleva a la práctica las decisiones del Consejo Directivo, por lo que la responsabilidad del buen funcionamiento de la institución, recae en la Gerencia.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ES" sz="1600" b="0" strike="noStrike" spc="-1">
                <a:solidFill>
                  <a:srgbClr val="000000"/>
                </a:solidFill>
                <a:latin typeface="Museo Sans 100"/>
                <a:ea typeface="Rockwell"/>
              </a:rPr>
              <a:t>Las establecidas en leyes tales como: Reglamentos internos, normativa interna y la emitida por reguladores o entes supervisores en temas administrativos, financieros, de control interno.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Rockwell"/>
              </a:rPr>
              <a:t>No. de servidores públicos: </a:t>
            </a:r>
            <a:r>
              <a:rPr lang="es-SV" sz="1600" b="0" strike="noStrike" spc="-1">
                <a:solidFill>
                  <a:srgbClr val="000000"/>
                </a:solidFill>
                <a:latin typeface="Museo Sans 100"/>
                <a:ea typeface="Rockwell"/>
              </a:rPr>
              <a:t>1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Rockwell"/>
              </a:rPr>
              <a:t>Hombre:  </a:t>
            </a:r>
            <a:r>
              <a:rPr lang="es-SV" sz="1600" b="0" strike="noStrike" spc="-1">
                <a:solidFill>
                  <a:srgbClr val="000000"/>
                </a:solidFill>
                <a:latin typeface="Museo Sans 100"/>
                <a:ea typeface="Rockwell"/>
              </a:rPr>
              <a:t>0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>
                <a:solidFill>
                  <a:srgbClr val="000000"/>
                </a:solidFill>
                <a:latin typeface="Museo Sans 100"/>
                <a:ea typeface="Rockwell"/>
              </a:rPr>
              <a:t>Mujer:  </a:t>
            </a:r>
            <a:r>
              <a:rPr lang="es-SV" sz="1600" b="0" strike="noStrike" spc="-1">
                <a:solidFill>
                  <a:srgbClr val="000000"/>
                </a:solidFill>
                <a:latin typeface="Museo Sans 100"/>
                <a:ea typeface="Rockwell"/>
              </a:rPr>
              <a:t>1</a:t>
            </a:r>
            <a:endParaRPr lang="es-SV" sz="16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Título 2"/>
          <p:cNvSpPr/>
          <p:nvPr/>
        </p:nvSpPr>
        <p:spPr>
          <a:xfrm>
            <a:off x="2533680" y="918360"/>
            <a:ext cx="7772040" cy="80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s-SV" sz="2800" b="1" strike="noStrike" spc="-1">
                <a:solidFill>
                  <a:srgbClr val="000000"/>
                </a:solidFill>
                <a:latin typeface="Museo Sans 100"/>
              </a:rPr>
              <a:t>Gerencia General</a:t>
            </a:r>
            <a:endParaRPr lang="es-SV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79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80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81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82" name="CuadroTexto 1"/>
          <p:cNvSpPr/>
          <p:nvPr/>
        </p:nvSpPr>
        <p:spPr>
          <a:xfrm>
            <a:off x="1099440" y="1984320"/>
            <a:ext cx="10008720" cy="267620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</a:p>
          <a:p>
            <a:pPr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es-ES_tradnl" sz="1800" dirty="0">
                <a:effectLst/>
                <a:latin typeface="Museo Sans 100" panose="02000000000000000000" pitchFamily="50" charset="0"/>
                <a:ea typeface="Times New Roman" panose="02020603050405020304" pitchFamily="18" charset="0"/>
                <a:cs typeface="Museo Sans 100" panose="02000000000000000000" pitchFamily="50" charset="0"/>
              </a:rPr>
              <a:t>Desarrollar actividades de apoyo a Consejo Directivo, Presidencia y Gerencia en las gestiones que se realizan.</a:t>
            </a:r>
          </a:p>
          <a:p>
            <a:pPr>
              <a:lnSpc>
                <a:spcPct val="100000"/>
              </a:lnSpc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No. de servidores públicos: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Hombre: 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Mujer: 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Rockwell"/>
              </a:rPr>
              <a:t>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s-SV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Título 2"/>
          <p:cNvSpPr/>
          <p:nvPr/>
        </p:nvSpPr>
        <p:spPr>
          <a:xfrm>
            <a:off x="2533680" y="918360"/>
            <a:ext cx="7772040" cy="800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s-MX" sz="2800" b="1" spc="-1" dirty="0">
                <a:solidFill>
                  <a:srgbClr val="000000"/>
                </a:solidFill>
                <a:latin typeface="Museo Sans 100"/>
              </a:rPr>
              <a:t>A</a:t>
            </a:r>
            <a:r>
              <a:rPr lang="es-SV" sz="2800" b="1" spc="-1" dirty="0">
                <a:solidFill>
                  <a:srgbClr val="000000"/>
                </a:solidFill>
                <a:latin typeface="Museo Sans 100"/>
              </a:rPr>
              <a:t>sistente a la presidencia</a:t>
            </a:r>
            <a:endParaRPr lang="es-SV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8762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adroTexto 4"/>
          <p:cNvSpPr/>
          <p:nvPr/>
        </p:nvSpPr>
        <p:spPr>
          <a:xfrm>
            <a:off x="5303880" y="6237360"/>
            <a:ext cx="1944000" cy="196200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s-US" sz="700" b="1" strike="noStrike" spc="-1">
                <a:solidFill>
                  <a:srgbClr val="10243E"/>
                </a:solidFill>
                <a:latin typeface="Book Antiqua"/>
              </a:rPr>
              <a:t>WWW.CVPCPA.GOB.SV</a:t>
            </a:r>
            <a:endParaRPr lang="es-SV" sz="7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5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sharpenSoften amount="-38000"/>
                    </a14:imgEffect>
                  </a14:imgLayer>
                </a14:imgProps>
              </a:ext>
            </a:extLst>
          </a:blip>
          <a:srcRect l="-6248" t="-1502" r="-6248" b="-1502"/>
          <a:stretch/>
        </p:blipFill>
        <p:spPr>
          <a:xfrm>
            <a:off x="9480240" y="476640"/>
            <a:ext cx="4697640" cy="4783320"/>
          </a:xfrm>
          <a:prstGeom prst="rect">
            <a:avLst/>
          </a:prstGeom>
          <a:ln w="0">
            <a:noFill/>
          </a:ln>
        </p:spPr>
      </p:pic>
      <p:sp>
        <p:nvSpPr>
          <p:cNvPr id="86" name="Rectángulo 7"/>
          <p:cNvSpPr/>
          <p:nvPr/>
        </p:nvSpPr>
        <p:spPr>
          <a:xfrm>
            <a:off x="0" y="5663520"/>
            <a:ext cx="12207600" cy="119412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3A5F8B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es-SV" sz="1800" b="0" strike="noStrike" spc="-1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87" name="Imagen 12"/>
          <p:cNvPicPr/>
          <p:nvPr/>
        </p:nvPicPr>
        <p:blipFill>
          <a:blip r:embed="rId3"/>
          <a:stretch/>
        </p:blipFill>
        <p:spPr>
          <a:xfrm>
            <a:off x="0" y="-17280"/>
            <a:ext cx="3359160" cy="1392840"/>
          </a:xfrm>
          <a:prstGeom prst="rect">
            <a:avLst/>
          </a:prstGeom>
          <a:ln w="0">
            <a:noFill/>
          </a:ln>
        </p:spPr>
      </p:pic>
      <p:sp>
        <p:nvSpPr>
          <p:cNvPr id="88" name="CuadroTexto 2"/>
          <p:cNvSpPr/>
          <p:nvPr/>
        </p:nvSpPr>
        <p:spPr>
          <a:xfrm>
            <a:off x="1704240" y="2028600"/>
            <a:ext cx="9432720" cy="2820729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Descripción de funciones: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Brindar de manera oportuna la información oficiosa requerida al consejo por personas naturales, jurídicas e instituciones, y dar cumplimiento al plazo establecido en el Art, 71 de la LAIP. 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7000"/>
              </a:lnSpc>
              <a:spcAft>
                <a:spcPts val="799"/>
              </a:spcAft>
            </a:pP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Dar seguimiento a los lineamientos emitidos por el Instituto de Acceso a la Información Pública para trámite de solicitudes y lineamiento 1 y 2 para la publicación de información oficiosa.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No. de servidores públicos: 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Hombre:  0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es-SV" sz="1600" b="1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Mujer:  </a:t>
            </a:r>
            <a:r>
              <a:rPr lang="es-SV" sz="1600" b="0" strike="noStrike" spc="-1" dirty="0">
                <a:solidFill>
                  <a:srgbClr val="000000"/>
                </a:solidFill>
                <a:latin typeface="Museo Sans 100"/>
                <a:ea typeface="Times New Roman"/>
              </a:rPr>
              <a:t>1</a:t>
            </a:r>
            <a:endParaRPr lang="es-SV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2280600" y="1227960"/>
            <a:ext cx="8278200" cy="8002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/>
          <a:p>
            <a:pPr indent="0" algn="ctr">
              <a:lnSpc>
                <a:spcPct val="100000"/>
              </a:lnSpc>
              <a:buNone/>
            </a:pPr>
            <a:r>
              <a:rPr lang="es-SV" sz="2800" b="1" strike="noStrike" spc="-1">
                <a:solidFill>
                  <a:srgbClr val="000000"/>
                </a:solidFill>
                <a:latin typeface="Museo Sans 100"/>
              </a:rPr>
              <a:t>Unidad de Acceso a la Información Publica (UAIP)</a:t>
            </a:r>
            <a:endParaRPr lang="es-SV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puestaFinal2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Plantilla-PPT-CVPCPA</Template>
  <TotalTime>18043</TotalTime>
  <Words>1952</Words>
  <Application>Microsoft Office PowerPoint</Application>
  <PresentationFormat>Panorámica</PresentationFormat>
  <Paragraphs>201</Paragraphs>
  <Slides>22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30" baseType="lpstr">
      <vt:lpstr>Arial</vt:lpstr>
      <vt:lpstr>Book Antiqua</vt:lpstr>
      <vt:lpstr>Calibri</vt:lpstr>
      <vt:lpstr>Museo Sans 100</vt:lpstr>
      <vt:lpstr>Symbol</vt:lpstr>
      <vt:lpstr>Times New Roman</vt:lpstr>
      <vt:lpstr>Wingdings</vt:lpstr>
      <vt:lpstr>PropuestaFinal2</vt:lpstr>
      <vt:lpstr>Presentación de PowerPoint</vt:lpstr>
      <vt:lpstr>Estructura Organizativa</vt:lpstr>
      <vt:lpstr>Presentación de PowerPoint</vt:lpstr>
      <vt:lpstr>Consejo Directivo</vt:lpstr>
      <vt:lpstr>Presidente</vt:lpstr>
      <vt:lpstr>Auditoría Interna </vt:lpstr>
      <vt:lpstr>Presentación de PowerPoint</vt:lpstr>
      <vt:lpstr>Presentación de PowerPoint</vt:lpstr>
      <vt:lpstr>Unidad de Acceso a la Información Publica (UAIP)</vt:lpstr>
      <vt:lpstr>Presentación de PowerPoint</vt:lpstr>
      <vt:lpstr>Presentación de PowerPoint</vt:lpstr>
      <vt:lpstr>Presentación de PowerPoint</vt:lpstr>
      <vt:lpstr>Unidad de Compras Públicas(UCP)</vt:lpstr>
      <vt:lpstr>Unidad de Comunicaciones </vt:lpstr>
      <vt:lpstr>Presentación de PowerPoint</vt:lpstr>
      <vt:lpstr>Unidad de Medio Ambiente</vt:lpstr>
      <vt:lpstr>Departamento Administrativo</vt:lpstr>
      <vt:lpstr>Departamento Jurídico</vt:lpstr>
      <vt:lpstr>Presentación de PowerPoint</vt:lpstr>
      <vt:lpstr>Departamento de Educación Continuada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Enma Hernandez</dc:creator>
  <dc:description/>
  <cp:lastModifiedBy>Oficial de Información</cp:lastModifiedBy>
  <cp:revision>137</cp:revision>
  <dcterms:created xsi:type="dcterms:W3CDTF">2020-02-10T03:23:51Z</dcterms:created>
  <dcterms:modified xsi:type="dcterms:W3CDTF">2024-01-29T16:18:02Z</dcterms:modified>
  <dc:language>es-SV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0x010100D837F2CC488FFB428594C34164CC56F6</vt:lpwstr>
  </property>
  <property fmtid="{D5CDD505-2E9C-101B-9397-08002B2CF9AE}" pid="3" name="PresentationFormat">
    <vt:lpwstr>Panorámica</vt:lpwstr>
  </property>
  <property fmtid="{D5CDD505-2E9C-101B-9397-08002B2CF9AE}" pid="4" name="Slides">
    <vt:i4>21</vt:i4>
  </property>
  <property fmtid="{D5CDD505-2E9C-101B-9397-08002B2CF9AE}" pid="5" name="_dlc_DocIdItemGuid">
    <vt:lpwstr>ff3071cc-31fe-4e2e-ba50-35888c96d637</vt:lpwstr>
  </property>
</Properties>
</file>