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7" r:id="rId4"/>
    <p:sldId id="263" r:id="rId5"/>
    <p:sldId id="258" r:id="rId6"/>
    <p:sldId id="273" r:id="rId7"/>
    <p:sldId id="275" r:id="rId8"/>
    <p:sldId id="278" r:id="rId9"/>
    <p:sldId id="264" r:id="rId10"/>
    <p:sldId id="259" r:id="rId11"/>
    <p:sldId id="260" r:id="rId12"/>
    <p:sldId id="265" r:id="rId13"/>
    <p:sldId id="261" r:id="rId14"/>
    <p:sldId id="272" r:id="rId1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s-SV" sz="2000" b="0" strike="noStrike" spc="-1">
                <a:solidFill>
                  <a:srgbClr val="000000"/>
                </a:solidFill>
                <a:latin typeface="Arial"/>
              </a:rPr>
              <a:t>Pulse para editar el formato de las notas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&lt;cabecera&gt;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&lt;fecha/hora&gt;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388FF09-B6A3-484B-9031-1C3C76B7D10F}" type="slidenum"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0">
            <a:noFill/>
          </a:ln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738A3AE-0FDD-484A-A67D-DABCD12FF61A}" type="slidenum">
              <a: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EB4FEA-4047-4AF8-9AF7-B1E2703780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17E92C-8040-408E-A708-575271F800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15E75E-765C-4B5D-9799-68605E821A8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4C2E2D-851A-4676-A269-2FF72082811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72207-07E4-4613-9E0B-12EA0EDFA39A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295F842-482D-4672-B6AF-2C99DDD181C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05C2B7-948F-4ED7-9B9B-0069FC10108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DD0179-6A14-4A99-AE05-83FF67AEDA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292028-48A9-4984-B048-A60F56DB56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126DD5-368D-46D4-8574-AD885FDBBF1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19C3E7-39C0-4D1E-AE60-529BFDC2BE1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E63ADD-5373-4CE1-8584-AF5EAFC7852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9322200" cy="68558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8AA3DF-B690-4CD7-A6C7-092D3CA8465C}" type="slidenum">
              <a:rPr lang="es-SV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1" name="Rectángulo 1"/>
          <p:cNvSpPr/>
          <p:nvPr/>
        </p:nvSpPr>
        <p:spPr>
          <a:xfrm>
            <a:off x="1289520" y="1893240"/>
            <a:ext cx="6550560" cy="2315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SV" sz="32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Información estadística del Consejo de Vigilancia de la Profesión de Contaduría Pública y Auditoria segundo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</a:rPr>
              <a:t> trimestre 2024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4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65" name="Imagen 12"/>
          <p:cNvPicPr/>
          <p:nvPr/>
        </p:nvPicPr>
        <p:blipFill>
          <a:blip r:embed="rId4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7" name="CuadroTexto 5"/>
          <p:cNvSpPr/>
          <p:nvPr/>
        </p:nvSpPr>
        <p:spPr>
          <a:xfrm>
            <a:off x="1460880" y="1075638"/>
            <a:ext cx="64900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abril, mayo y junio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CB334-A581-45F4-B44C-D61EF849E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636637"/>
              </p:ext>
            </p:extLst>
          </p:nvPr>
        </p:nvGraphicFramePr>
        <p:xfrm>
          <a:off x="653143" y="2349500"/>
          <a:ext cx="7297817" cy="1799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1454">
                  <a:extLst>
                    <a:ext uri="{9D8B030D-6E8A-4147-A177-3AD203B41FA5}">
                      <a16:colId xmlns:a16="http://schemas.microsoft.com/office/drawing/2014/main" val="342689274"/>
                    </a:ext>
                  </a:extLst>
                </a:gridCol>
                <a:gridCol w="1016363">
                  <a:extLst>
                    <a:ext uri="{9D8B030D-6E8A-4147-A177-3AD203B41FA5}">
                      <a16:colId xmlns:a16="http://schemas.microsoft.com/office/drawing/2014/main" val="1894873443"/>
                    </a:ext>
                  </a:extLst>
                </a:gridCol>
              </a:tblGrid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Resultados aprobados en el periodo del 01 de abril al 30 de junio de 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66797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err="1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Cant</a:t>
                      </a:r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.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5833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cumplimientos a las obligaciones legales de LREC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92100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que poseen incumplimiento de presentación extemporánea de actualización de datos, según art. 7 de la LREC.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7858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incumplimientos LREC artículos 7 y 12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63195"/>
                  </a:ext>
                </a:extLst>
              </a:tr>
              <a:tr h="283018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400" b="1" i="1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325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7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71" name="Tabla 4"/>
          <p:cNvGraphicFramePr/>
          <p:nvPr>
            <p:extLst>
              <p:ext uri="{D42A27DB-BD31-4B8C-83A1-F6EECF244321}">
                <p14:modId xmlns:p14="http://schemas.microsoft.com/office/powerpoint/2010/main" val="3623960881"/>
              </p:ext>
            </p:extLst>
          </p:nvPr>
        </p:nvGraphicFramePr>
        <p:xfrm>
          <a:off x="1167480" y="1931040"/>
          <a:ext cx="6095160" cy="2153760"/>
        </p:xfrm>
        <a:graphic>
          <a:graphicData uri="http://schemas.openxmlformats.org/drawingml/2006/table">
            <a:tbl>
              <a:tblPr/>
              <a:tblGrid>
                <a:gridCol w="370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r>
                        <a:rPr lang="es-SV" sz="1600" b="0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endParaRPr lang="es-SV" sz="16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Cantidad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Hombres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Mujeres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Total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" name="Tabla 6"/>
          <p:cNvGraphicFramePr/>
          <p:nvPr>
            <p:extLst>
              <p:ext uri="{D42A27DB-BD31-4B8C-83A1-F6EECF244321}">
                <p14:modId xmlns:p14="http://schemas.microsoft.com/office/powerpoint/2010/main" val="400633431"/>
              </p:ext>
            </p:extLst>
          </p:nvPr>
        </p:nvGraphicFramePr>
        <p:xfrm>
          <a:off x="1167120" y="4253040"/>
          <a:ext cx="6095160" cy="1057200"/>
        </p:xfrm>
        <a:graphic>
          <a:graphicData uri="http://schemas.openxmlformats.org/drawingml/2006/table">
            <a:tbl>
              <a:tblPr/>
              <a:tblGrid>
                <a:gridCol w="545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Procesos resolutivos de revisiones de practica profesional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simplificado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Museo Sans 100" panose="02000000000000000000" pitchFamily="50" charset="0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50558"/>
                  </a:ext>
                </a:extLst>
              </a:tr>
              <a:tr h="193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Firmas que han sido multadas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uadroTexto 5">
            <a:extLst>
              <a:ext uri="{FF2B5EF4-FFF2-40B4-BE49-F238E27FC236}">
                <a16:creationId xmlns:a16="http://schemas.microsoft.com/office/drawing/2014/main" id="{4B93393C-A326-4357-8019-3C19D018BC50}"/>
              </a:ext>
            </a:extLst>
          </p:cNvPr>
          <p:cNvSpPr/>
          <p:nvPr/>
        </p:nvSpPr>
        <p:spPr>
          <a:xfrm>
            <a:off x="1319760" y="1027924"/>
            <a:ext cx="64900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abril, mayo y junio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</a:t>
            </a:r>
            <a:r>
              <a:rPr lang="es-SV" sz="2800" b="1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Jurídico Segundo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50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167300" y="1106280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sz="18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abril, mayo y junio</a:t>
            </a:r>
            <a:r>
              <a:rPr lang="es-SV" b="1" spc="-1" dirty="0">
                <a:solidFill>
                  <a:srgbClr val="000000"/>
                </a:solidFill>
                <a:latin typeface="Museo Sans 100"/>
                <a:ea typeface="DejaVu Sans"/>
              </a:rPr>
              <a:t> de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A14A439-0D44-42B2-90E9-1EF4ED500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608900"/>
              </p:ext>
            </p:extLst>
          </p:nvPr>
        </p:nvGraphicFramePr>
        <p:xfrm>
          <a:off x="1371240" y="2085001"/>
          <a:ext cx="5340112" cy="1497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6974">
                  <a:extLst>
                    <a:ext uri="{9D8B030D-6E8A-4147-A177-3AD203B41FA5}">
                      <a16:colId xmlns:a16="http://schemas.microsoft.com/office/drawing/2014/main" val="4158617474"/>
                    </a:ext>
                  </a:extLst>
                </a:gridCol>
                <a:gridCol w="1713138">
                  <a:extLst>
                    <a:ext uri="{9D8B030D-6E8A-4147-A177-3AD203B41FA5}">
                      <a16:colId xmlns:a16="http://schemas.microsoft.com/office/drawing/2014/main" val="2265514041"/>
                    </a:ext>
                  </a:extLst>
                </a:gridCol>
              </a:tblGrid>
              <a:tr h="468591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Inscripción y Registro</a:t>
                      </a:r>
                      <a:endParaRPr lang="es-SV" sz="12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38491"/>
                  </a:ext>
                </a:extLst>
              </a:tr>
              <a:tr h="239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 denegado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6864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3436"/>
                  </a:ext>
                </a:extLst>
              </a:tr>
              <a:tr h="92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7045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8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460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516320" y="968552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sz="18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abril, mayo y junio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de 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7FEF53-0313-BEE5-24E0-57F10C07E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837271"/>
              </p:ext>
            </p:extLst>
          </p:nvPr>
        </p:nvGraphicFramePr>
        <p:xfrm>
          <a:off x="1131795" y="1951186"/>
          <a:ext cx="7179525" cy="1550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7121">
                  <a:extLst>
                    <a:ext uri="{9D8B030D-6E8A-4147-A177-3AD203B41FA5}">
                      <a16:colId xmlns:a16="http://schemas.microsoft.com/office/drawing/2014/main" val="479975248"/>
                    </a:ext>
                  </a:extLst>
                </a:gridCol>
                <a:gridCol w="2182404">
                  <a:extLst>
                    <a:ext uri="{9D8B030D-6E8A-4147-A177-3AD203B41FA5}">
                      <a16:colId xmlns:a16="http://schemas.microsoft.com/office/drawing/2014/main" val="3068868927"/>
                    </a:ext>
                  </a:extLst>
                </a:gridCol>
              </a:tblGrid>
              <a:tr h="3283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Concepto</a:t>
                      </a: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Revisión de Práctica Profesional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01456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Amonestación escrita por infracciones leves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24895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Cierre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31606"/>
                  </a:ext>
                </a:extLst>
              </a:tr>
              <a:tr h="16749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infracciones leves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66022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no permitir la revisión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36057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dirty="0">
                <a:latin typeface="Bembo Std" panose="02020605060306020A03" pitchFamily="18" charset="0"/>
              </a:rPr>
              <a:t>Informe estadístico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Departamento de Inscripción y Registro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segundo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94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5" name="CuadroTexto 3"/>
          <p:cNvSpPr/>
          <p:nvPr/>
        </p:nvSpPr>
        <p:spPr>
          <a:xfrm>
            <a:off x="1437120" y="1149480"/>
            <a:ext cx="66495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de profesionales personas naturales y jurídicas para ejercer la auditoría y contaduría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6" name="Tabla 5"/>
          <p:cNvGraphicFramePr/>
          <p:nvPr>
            <p:extLst>
              <p:ext uri="{D42A27DB-BD31-4B8C-83A1-F6EECF244321}">
                <p14:modId xmlns:p14="http://schemas.microsoft.com/office/powerpoint/2010/main" val="3120819564"/>
              </p:ext>
            </p:extLst>
          </p:nvPr>
        </p:nvGraphicFramePr>
        <p:xfrm>
          <a:off x="1259640" y="2421000"/>
          <a:ext cx="6824520" cy="2953440"/>
        </p:xfrm>
        <a:graphic>
          <a:graphicData uri="http://schemas.openxmlformats.org/drawingml/2006/table">
            <a:tbl>
              <a:tblPr/>
              <a:tblGrid>
                <a:gridCol w="339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1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Inscripciones de contador y auditor personas naturales y jurídicas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naturales autorizados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de Abril a Junio </a:t>
                      </a:r>
                      <a:r>
                        <a:rPr lang="es-SV" sz="1600" b="0" strike="noStrike" spc="-1" noProof="0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 2024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Auditores 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30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Contadores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204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jurídicas autorizadas de Abril a Junio de 2024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Auditoría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4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Contaduría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3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Educación Continuada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Segundo trimestre 2024</a:t>
            </a: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12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832219" y="701364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s-ES_tradnl" sz="2400" dirty="0">
                <a:latin typeface="Bembo Std" panose="02020605060306020A03" pitchFamily="18" charset="0"/>
              </a:rPr>
              <a:t>Participantes de capacitaciones gratuitas</a:t>
            </a:r>
            <a:endParaRPr lang="es-SV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6BB2C5E-3A93-49B0-8390-AE124531E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4615"/>
              </p:ext>
            </p:extLst>
          </p:nvPr>
        </p:nvGraphicFramePr>
        <p:xfrm>
          <a:off x="974838" y="1407348"/>
          <a:ext cx="7771879" cy="3906169"/>
        </p:xfrm>
        <a:graphic>
          <a:graphicData uri="http://schemas.openxmlformats.org/drawingml/2006/table">
            <a:tbl>
              <a:tblPr/>
              <a:tblGrid>
                <a:gridCol w="392116">
                  <a:extLst>
                    <a:ext uri="{9D8B030D-6E8A-4147-A177-3AD203B41FA5}">
                      <a16:colId xmlns:a16="http://schemas.microsoft.com/office/drawing/2014/main" val="1992566346"/>
                    </a:ext>
                  </a:extLst>
                </a:gridCol>
                <a:gridCol w="2696931">
                  <a:extLst>
                    <a:ext uri="{9D8B030D-6E8A-4147-A177-3AD203B41FA5}">
                      <a16:colId xmlns:a16="http://schemas.microsoft.com/office/drawing/2014/main" val="4230852045"/>
                    </a:ext>
                  </a:extLst>
                </a:gridCol>
                <a:gridCol w="1604101">
                  <a:extLst>
                    <a:ext uri="{9D8B030D-6E8A-4147-A177-3AD203B41FA5}">
                      <a16:colId xmlns:a16="http://schemas.microsoft.com/office/drawing/2014/main" val="124494034"/>
                    </a:ext>
                  </a:extLst>
                </a:gridCol>
                <a:gridCol w="931278">
                  <a:extLst>
                    <a:ext uri="{9D8B030D-6E8A-4147-A177-3AD203B41FA5}">
                      <a16:colId xmlns:a16="http://schemas.microsoft.com/office/drawing/2014/main" val="2785369183"/>
                    </a:ext>
                  </a:extLst>
                </a:gridCol>
                <a:gridCol w="1017054">
                  <a:extLst>
                    <a:ext uri="{9D8B030D-6E8A-4147-A177-3AD203B41FA5}">
                      <a16:colId xmlns:a16="http://schemas.microsoft.com/office/drawing/2014/main" val="250316467"/>
                    </a:ext>
                  </a:extLst>
                </a:gridCol>
                <a:gridCol w="1130399">
                  <a:extLst>
                    <a:ext uri="{9D8B030D-6E8A-4147-A177-3AD203B41FA5}">
                      <a16:colId xmlns:a16="http://schemas.microsoft.com/office/drawing/2014/main" val="538487756"/>
                    </a:ext>
                  </a:extLst>
                </a:gridCol>
              </a:tblGrid>
              <a:tr h="72015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Nombre del evento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fecha de ejecución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Horas de acreditación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Auditores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Contadores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33666"/>
                  </a:ext>
                </a:extLst>
              </a:tr>
              <a:tr h="127183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Uso de la IA para Auditores y Contadores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 de abril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34456"/>
                  </a:ext>
                </a:extLst>
              </a:tr>
              <a:tr h="102008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Innovación y Resiliencia del Contador Público, Expectativas del CVPCPA ante los cambios del entorno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27 de mayo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97396"/>
                  </a:ext>
                </a:extLst>
              </a:tr>
              <a:tr h="8940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latin typeface="Museo Sans 100" panose="02000000000000000000" pitchFamily="50" charset="0"/>
                        </a:rPr>
                        <a:t>LEY DE COMPRAS PÚBLICAS </a:t>
                      </a:r>
                    </a:p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Elementos importantes de conocimiento del Contador Público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20 de junio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776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30282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kumimoji="0" lang="es-ES_trad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“</a:t>
            </a:r>
            <a:r>
              <a:rPr kumimoji="0" lang="es-SV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50" charset="0"/>
                <a:ea typeface="+mn-ea"/>
                <a:cs typeface="+mn-cs"/>
              </a:rPr>
              <a:t>Uso de la IA para Auditores y Contadores</a:t>
            </a:r>
            <a:r>
              <a:rPr kumimoji="0" lang="es-ES_trad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”</a:t>
            </a:r>
            <a:r>
              <a:rPr kumimoji="0" lang="es-SV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, </a:t>
            </a:r>
            <a:r>
              <a:rPr kumimoji="0" lang="es-S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ejecutado el día jueves 18 de abril de 2024, por plataforma YouTube Live </a:t>
            </a:r>
            <a:r>
              <a:rPr kumimoji="0" lang="es-SV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Stream</a:t>
            </a:r>
            <a:r>
              <a:rPr kumimoji="0" lang="es-S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, en el horario de 8:30 a 11:30 am, con una participación de 4,107 inscritos, los cuales se detallan: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DCD7B859-09A1-4B57-B384-B96B7924B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712486"/>
              </p:ext>
            </p:extLst>
          </p:nvPr>
        </p:nvGraphicFramePr>
        <p:xfrm>
          <a:off x="770711" y="2099160"/>
          <a:ext cx="7315429" cy="3729078"/>
        </p:xfrm>
        <a:graphic>
          <a:graphicData uri="http://schemas.openxmlformats.org/drawingml/2006/table">
            <a:tbl>
              <a:tblPr/>
              <a:tblGrid>
                <a:gridCol w="1371120">
                  <a:extLst>
                    <a:ext uri="{9D8B030D-6E8A-4147-A177-3AD203B41FA5}">
                      <a16:colId xmlns:a16="http://schemas.microsoft.com/office/drawing/2014/main" val="2023457621"/>
                    </a:ext>
                  </a:extLst>
                </a:gridCol>
                <a:gridCol w="1438004">
                  <a:extLst>
                    <a:ext uri="{9D8B030D-6E8A-4147-A177-3AD203B41FA5}">
                      <a16:colId xmlns:a16="http://schemas.microsoft.com/office/drawing/2014/main" val="3969965690"/>
                    </a:ext>
                  </a:extLst>
                </a:gridCol>
                <a:gridCol w="1354400">
                  <a:extLst>
                    <a:ext uri="{9D8B030D-6E8A-4147-A177-3AD203B41FA5}">
                      <a16:colId xmlns:a16="http://schemas.microsoft.com/office/drawing/2014/main" val="3118732145"/>
                    </a:ext>
                  </a:extLst>
                </a:gridCol>
                <a:gridCol w="1295876">
                  <a:extLst>
                    <a:ext uri="{9D8B030D-6E8A-4147-A177-3AD203B41FA5}">
                      <a16:colId xmlns:a16="http://schemas.microsoft.com/office/drawing/2014/main" val="2294277886"/>
                    </a:ext>
                  </a:extLst>
                </a:gridCol>
                <a:gridCol w="877851">
                  <a:extLst>
                    <a:ext uri="{9D8B030D-6E8A-4147-A177-3AD203B41FA5}">
                      <a16:colId xmlns:a16="http://schemas.microsoft.com/office/drawing/2014/main" val="2090718418"/>
                    </a:ext>
                  </a:extLst>
                </a:gridCol>
                <a:gridCol w="978178">
                  <a:extLst>
                    <a:ext uri="{9D8B030D-6E8A-4147-A177-3AD203B41FA5}">
                      <a16:colId xmlns:a16="http://schemas.microsoft.com/office/drawing/2014/main" val="2930483200"/>
                    </a:ext>
                  </a:extLst>
                </a:gridCol>
              </a:tblGrid>
              <a:tr h="450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Sin Registro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72098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522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1,303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205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2,030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163814"/>
                  </a:ext>
                </a:extLst>
              </a:tr>
              <a:tr h="2430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881335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149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82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266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956213"/>
                  </a:ext>
                </a:extLst>
              </a:tr>
              <a:tr h="2430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296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02295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67038"/>
                  </a:ext>
                </a:extLst>
              </a:tr>
              <a:tr h="2430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258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1,000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1,383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599670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681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1,201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194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2,077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902"/>
                  </a:ext>
                </a:extLst>
              </a:tr>
              <a:tr h="2430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529550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129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230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50113"/>
                  </a:ext>
                </a:extLst>
              </a:tr>
              <a:tr h="2430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233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426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001732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8287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313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908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1,345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020522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1,203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2,504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399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4,107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90165"/>
                  </a:ext>
                </a:extLst>
              </a:tr>
              <a:tr h="229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29.29%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60.97%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9.72%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0.02%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3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63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47861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kumimoji="0" lang="es-SV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50" charset="0"/>
                <a:ea typeface="+mn-ea"/>
                <a:cs typeface="+mn-cs"/>
              </a:rPr>
              <a:t>“INNOVACIÓN Y RESILIENCIA DEL CONTADOR PÚBLICO Expectativas del CVPCPA ante los cambios del entorno”</a:t>
            </a:r>
            <a:r>
              <a:rPr kumimoji="0" lang="es-SV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, </a:t>
            </a:r>
            <a:r>
              <a:rPr kumimoji="0" lang="es-S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ejecutado el día lunes 27 de mayo de 2024, por plataforma YouTube Live </a:t>
            </a:r>
            <a:r>
              <a:rPr kumimoji="0" lang="es-SV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Stream</a:t>
            </a:r>
            <a:r>
              <a:rPr kumimoji="0" lang="es-S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seo Sans 100" panose="02000000000000000000" pitchFamily="2" charset="0"/>
                <a:ea typeface="+mn-ea"/>
                <a:cs typeface="+mn-cs"/>
              </a:rPr>
              <a:t>, en el horario de 8:30 a 10:30 am, con una participación de 2,079 inscritos, los cuales se detallan: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F9ABA9C-A21C-4CDE-A43A-C3173FA3F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263565"/>
              </p:ext>
            </p:extLst>
          </p:nvPr>
        </p:nvGraphicFramePr>
        <p:xfrm>
          <a:off x="679940" y="2225061"/>
          <a:ext cx="7406200" cy="3889876"/>
        </p:xfrm>
        <a:graphic>
          <a:graphicData uri="http://schemas.openxmlformats.org/drawingml/2006/table">
            <a:tbl>
              <a:tblPr/>
              <a:tblGrid>
                <a:gridCol w="1388134">
                  <a:extLst>
                    <a:ext uri="{9D8B030D-6E8A-4147-A177-3AD203B41FA5}">
                      <a16:colId xmlns:a16="http://schemas.microsoft.com/office/drawing/2014/main" val="311016089"/>
                    </a:ext>
                  </a:extLst>
                </a:gridCol>
                <a:gridCol w="1455847">
                  <a:extLst>
                    <a:ext uri="{9D8B030D-6E8A-4147-A177-3AD203B41FA5}">
                      <a16:colId xmlns:a16="http://schemas.microsoft.com/office/drawing/2014/main" val="1051236611"/>
                    </a:ext>
                  </a:extLst>
                </a:gridCol>
                <a:gridCol w="1371205">
                  <a:extLst>
                    <a:ext uri="{9D8B030D-6E8A-4147-A177-3AD203B41FA5}">
                      <a16:colId xmlns:a16="http://schemas.microsoft.com/office/drawing/2014/main" val="1298487112"/>
                    </a:ext>
                  </a:extLst>
                </a:gridCol>
                <a:gridCol w="1311955">
                  <a:extLst>
                    <a:ext uri="{9D8B030D-6E8A-4147-A177-3AD203B41FA5}">
                      <a16:colId xmlns:a16="http://schemas.microsoft.com/office/drawing/2014/main" val="839543449"/>
                    </a:ext>
                  </a:extLst>
                </a:gridCol>
                <a:gridCol w="888744">
                  <a:extLst>
                    <a:ext uri="{9D8B030D-6E8A-4147-A177-3AD203B41FA5}">
                      <a16:colId xmlns:a16="http://schemas.microsoft.com/office/drawing/2014/main" val="963207061"/>
                    </a:ext>
                  </a:extLst>
                </a:gridCol>
                <a:gridCol w="990315">
                  <a:extLst>
                    <a:ext uri="{9D8B030D-6E8A-4147-A177-3AD203B41FA5}">
                      <a16:colId xmlns:a16="http://schemas.microsoft.com/office/drawing/2014/main" val="1206703717"/>
                    </a:ext>
                  </a:extLst>
                </a:gridCol>
              </a:tblGrid>
              <a:tr h="461962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Sin Registro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250367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303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710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1,068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64368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61098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109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55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168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348435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352378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653333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537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38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703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542672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369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607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1,011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09892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897044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93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126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596826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112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200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787673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23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26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588156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469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655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727332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672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1,317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89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Museo Sans 300" panose="02000000000000000000" pitchFamily="50" charset="0"/>
                        </a:rPr>
                        <a:t>2,079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21321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32.32%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63.35%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0.05%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4.28%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203764"/>
                          </a:highlight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013" marR="9013" marT="9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8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03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123" y="1089681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400" b="1" dirty="0">
                <a:latin typeface="Museo Sans 100" panose="02000000000000000000" pitchFamily="2" charset="0"/>
              </a:rPr>
              <a:t>“</a:t>
            </a:r>
            <a:r>
              <a:rPr lang="es-ES_tradnl" sz="1400" b="1" dirty="0">
                <a:latin typeface="Museo Sans 300" panose="02000000000000000000" pitchFamily="50" charset="0"/>
              </a:rPr>
              <a:t>“LEY DE COMPRAS PÚBLICAS Elementos importantes de conocimiento del Contador Público”</a:t>
            </a:r>
            <a:r>
              <a:rPr lang="es-SV" sz="1400" b="1" dirty="0">
                <a:latin typeface="Museo Sans 300" panose="02000000000000000000" pitchFamily="50" charset="0"/>
              </a:rPr>
              <a:t>, </a:t>
            </a:r>
            <a:r>
              <a:rPr lang="es-SV" sz="1400" dirty="0">
                <a:latin typeface="Museo Sans 300" panose="02000000000000000000" pitchFamily="50" charset="0"/>
              </a:rPr>
              <a:t>desarrollado el día jueves 20 de junio de 2024, por plataforma YouTube Live </a:t>
            </a:r>
            <a:r>
              <a:rPr lang="es-SV" sz="1400" dirty="0" err="1">
                <a:latin typeface="Museo Sans 300" panose="02000000000000000000" pitchFamily="50" charset="0"/>
              </a:rPr>
              <a:t>Stream</a:t>
            </a:r>
            <a:r>
              <a:rPr lang="es-SV" sz="1400" dirty="0">
                <a:latin typeface="Museo Sans 300" panose="02000000000000000000" pitchFamily="50" charset="0"/>
              </a:rPr>
              <a:t>, en el horario de 8:30 a 11:30 am, con una participación de 2,315 inscritos, los cuales se detallan:</a:t>
            </a:r>
            <a:endParaRPr lang="es-SV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DB7D458-2EB5-4C4D-9999-41A65E778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43803"/>
              </p:ext>
            </p:extLst>
          </p:nvPr>
        </p:nvGraphicFramePr>
        <p:xfrm>
          <a:off x="915112" y="2333487"/>
          <a:ext cx="7285301" cy="3794456"/>
        </p:xfrm>
        <a:graphic>
          <a:graphicData uri="http://schemas.openxmlformats.org/drawingml/2006/table">
            <a:tbl>
              <a:tblPr/>
              <a:tblGrid>
                <a:gridCol w="1274397">
                  <a:extLst>
                    <a:ext uri="{9D8B030D-6E8A-4147-A177-3AD203B41FA5}">
                      <a16:colId xmlns:a16="http://schemas.microsoft.com/office/drawing/2014/main" val="1966955203"/>
                    </a:ext>
                  </a:extLst>
                </a:gridCol>
                <a:gridCol w="1192471">
                  <a:extLst>
                    <a:ext uri="{9D8B030D-6E8A-4147-A177-3AD203B41FA5}">
                      <a16:colId xmlns:a16="http://schemas.microsoft.com/office/drawing/2014/main" val="536951794"/>
                    </a:ext>
                  </a:extLst>
                </a:gridCol>
                <a:gridCol w="1092340">
                  <a:extLst>
                    <a:ext uri="{9D8B030D-6E8A-4147-A177-3AD203B41FA5}">
                      <a16:colId xmlns:a16="http://schemas.microsoft.com/office/drawing/2014/main" val="2518048631"/>
                    </a:ext>
                  </a:extLst>
                </a:gridCol>
                <a:gridCol w="1250122">
                  <a:extLst>
                    <a:ext uri="{9D8B030D-6E8A-4147-A177-3AD203B41FA5}">
                      <a16:colId xmlns:a16="http://schemas.microsoft.com/office/drawing/2014/main" val="1337331951"/>
                    </a:ext>
                  </a:extLst>
                </a:gridCol>
                <a:gridCol w="1201574">
                  <a:extLst>
                    <a:ext uri="{9D8B030D-6E8A-4147-A177-3AD203B41FA5}">
                      <a16:colId xmlns:a16="http://schemas.microsoft.com/office/drawing/2014/main" val="3977801134"/>
                    </a:ext>
                  </a:extLst>
                </a:gridCol>
                <a:gridCol w="1274397">
                  <a:extLst>
                    <a:ext uri="{9D8B030D-6E8A-4147-A177-3AD203B41FA5}">
                      <a16:colId xmlns:a16="http://schemas.microsoft.com/office/drawing/2014/main" val="2246121997"/>
                    </a:ext>
                  </a:extLst>
                </a:gridCol>
              </a:tblGrid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Sin Registro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492924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1,161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03306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747490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02927"/>
                  </a:ext>
                </a:extLst>
              </a:tr>
              <a:tr h="44065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454275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49714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471304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1,154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713483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906808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305843"/>
                  </a:ext>
                </a:extLst>
              </a:tr>
              <a:tr h="44065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646434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582782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16024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1,288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2,315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285310"/>
                  </a:ext>
                </a:extLst>
              </a:tr>
              <a:tr h="2240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35.03%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55.64%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0.04%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9.29%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92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17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de Revisiones de Práctica </a:t>
            </a:r>
            <a:r>
              <a:rPr lang="es-SV" sz="2800" b="1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segundo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4747748"/>
      </p:ext>
    </p:extLst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16533</TotalTime>
  <Words>858</Words>
  <Application>Microsoft Office PowerPoint</Application>
  <PresentationFormat>Presentación en pantalla (4:3)</PresentationFormat>
  <Paragraphs>360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Bembo Std</vt:lpstr>
      <vt:lpstr>Calibri</vt:lpstr>
      <vt:lpstr>Museo Sans 100</vt:lpstr>
      <vt:lpstr>Museo Sans 300</vt:lpstr>
      <vt:lpstr>Symbol</vt:lpstr>
      <vt:lpstr>Times New Roman</vt:lpstr>
      <vt:lpstr>Wingdings</vt:lpstr>
      <vt:lpstr>PropuestaFinal2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148</cp:revision>
  <dcterms:created xsi:type="dcterms:W3CDTF">2020-02-10T03:23:51Z</dcterms:created>
  <dcterms:modified xsi:type="dcterms:W3CDTF">2024-07-25T21:08:00Z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Notes">
    <vt:i4>1</vt:i4>
  </property>
  <property fmtid="{D5CDD505-2E9C-101B-9397-08002B2CF9AE}" pid="4" name="PresentationFormat">
    <vt:lpwstr>Presentación en pantalla (4:3)</vt:lpwstr>
  </property>
  <property fmtid="{D5CDD505-2E9C-101B-9397-08002B2CF9AE}" pid="5" name="Slides">
    <vt:i4>6</vt:i4>
  </property>
  <property fmtid="{D5CDD505-2E9C-101B-9397-08002B2CF9AE}" pid="6" name="_dlc_DocIdItemGuid">
    <vt:lpwstr>ff3071cc-31fe-4e2e-ba50-35888c96d637</vt:lpwstr>
  </property>
</Properties>
</file>