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2" r:id="rId2"/>
    <p:sldId id="266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s-SV" sz="2000" b="0" strike="noStrike" spc="-1">
                <a:solidFill>
                  <a:srgbClr val="000000"/>
                </a:solidFill>
                <a:latin typeface="Arial"/>
              </a:rPr>
              <a:t>Pulse para editar el formato de las notas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&lt;cabecera&gt;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&lt;fecha/hora&gt;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388FF09-B6A3-484B-9031-1C3C76B7D10F}" type="slidenum"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EB4FEA-4047-4AF8-9AF7-B1E27037801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E17E92C-8040-408E-A708-575271F800B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15E75E-765C-4B5D-9799-68605E821A8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4C2E2D-851A-4676-A269-2FF72082811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A72207-07E4-4613-9E0B-12EA0EDFA39A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295F842-482D-4672-B6AF-2C99DDD181C9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05C2B7-948F-4ED7-9B9B-0069FC10108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DD0179-6A14-4A99-AE05-83FF67AEDA8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292028-48A9-4984-B048-A60F56DB565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126DD5-368D-46D4-8574-AD885FDBBF16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19C3E7-39C0-4D1E-AE60-529BFDC2BE1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E63ADD-5373-4CE1-8584-AF5EAFC7852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9322200" cy="68558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28AA3DF-B690-4CD7-A6C7-092D3CA8465C}" type="slidenum">
              <a:rPr lang="es-SV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600" dirty="0">
                <a:latin typeface="Bembo Std" panose="02020605060306020A03" pitchFamily="18" charset="0"/>
              </a:rPr>
              <a:t>Informe estadístico de la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Unidad de Acceso a la Información Pública </a:t>
            </a:r>
            <a:r>
              <a:rPr lang="es-SV" sz="3600" spc="-1" dirty="0">
                <a:solidFill>
                  <a:srgbClr val="000000"/>
                </a:solidFill>
                <a:latin typeface="Bembo Std" panose="02020605060306020A03" pitchFamily="18" charset="0"/>
                <a:ea typeface="Calibri"/>
              </a:rPr>
              <a:t>Tercer T</a:t>
            </a:r>
            <a:r>
              <a:rPr lang="es-SV" sz="3600" strike="noStrike" spc="-1" dirty="0">
                <a:solidFill>
                  <a:srgbClr val="000000"/>
                </a:solidFill>
                <a:latin typeface="Bembo Std" panose="02020605060306020A03" pitchFamily="18" charset="0"/>
                <a:ea typeface="Calibri"/>
              </a:rPr>
              <a:t>rimestre</a:t>
            </a:r>
            <a:r>
              <a:rPr lang="es-SV" sz="3600" spc="-1" dirty="0">
                <a:solidFill>
                  <a:srgbClr val="000000"/>
                </a:solidFill>
                <a:latin typeface="Bembo Std" panose="02020605060306020A03" pitchFamily="18" charset="0"/>
              </a:rPr>
              <a:t>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9108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6" name="Tabla 8">
            <a:extLst>
              <a:ext uri="{FF2B5EF4-FFF2-40B4-BE49-F238E27FC236}">
                <a16:creationId xmlns:a16="http://schemas.microsoft.com/office/drawing/2014/main" id="{4324B07F-09F5-47ED-8E7E-4D2894D53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213992"/>
              </p:ext>
            </p:extLst>
          </p:nvPr>
        </p:nvGraphicFramePr>
        <p:xfrm>
          <a:off x="899595" y="2018002"/>
          <a:ext cx="7064823" cy="128106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540089">
                  <a:extLst>
                    <a:ext uri="{9D8B030D-6E8A-4147-A177-3AD203B41FA5}">
                      <a16:colId xmlns:a16="http://schemas.microsoft.com/office/drawing/2014/main" val="1944968083"/>
                    </a:ext>
                  </a:extLst>
                </a:gridCol>
                <a:gridCol w="2524734">
                  <a:extLst>
                    <a:ext uri="{9D8B030D-6E8A-4147-A177-3AD203B41FA5}">
                      <a16:colId xmlns:a16="http://schemas.microsoft.com/office/drawing/2014/main" val="282521340"/>
                    </a:ext>
                  </a:extLst>
                </a:gridCol>
              </a:tblGrid>
              <a:tr h="31972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b="1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Solicitudes presentadas</a:t>
                      </a:r>
                      <a:endParaRPr lang="es-SV" sz="1600" b="1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1" marR="44451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11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50" charset="0"/>
                        </a:rPr>
                        <a:t>Solicitudes realizadas de manera presencial</a:t>
                      </a:r>
                      <a:endParaRPr lang="es-SV" sz="1600" dirty="0">
                        <a:effectLst/>
                        <a:latin typeface="Museo Sans 1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50" charset="0"/>
                        </a:rPr>
                        <a:t> 0</a:t>
                      </a:r>
                      <a:endParaRPr lang="es-SV" sz="1600" dirty="0">
                        <a:effectLst/>
                        <a:latin typeface="Museo Sans 1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395737"/>
                  </a:ext>
                </a:extLst>
              </a:tr>
              <a:tr h="3441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50" charset="0"/>
                        </a:rPr>
                        <a:t>Solicitudes remitidas por correo electrónico.</a:t>
                      </a:r>
                      <a:endParaRPr lang="es-SV" sz="1600" dirty="0">
                        <a:effectLst/>
                        <a:latin typeface="Museo Sans 1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33365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  <a:endParaRPr lang="es-SV" sz="1600" dirty="0">
                        <a:effectLst/>
                        <a:latin typeface="Museo Sans 1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Museo Sans 1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SV" sz="1600" dirty="0">
                        <a:effectLst/>
                        <a:latin typeface="Museo Sans 1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73832"/>
                  </a:ext>
                </a:extLst>
              </a:tr>
            </a:tbl>
          </a:graphicData>
        </a:graphic>
      </p:graphicFrame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79D98C56-02F7-4F4E-ADF0-9CA26D959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35879"/>
              </p:ext>
            </p:extLst>
          </p:nvPr>
        </p:nvGraphicFramePr>
        <p:xfrm>
          <a:off x="879603" y="3605785"/>
          <a:ext cx="7064823" cy="1854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81420579"/>
                    </a:ext>
                  </a:extLst>
                </a:gridCol>
                <a:gridCol w="2384303">
                  <a:extLst>
                    <a:ext uri="{9D8B030D-6E8A-4147-A177-3AD203B41FA5}">
                      <a16:colId xmlns:a16="http://schemas.microsoft.com/office/drawing/2014/main" val="400750872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600" b="1" kern="1200" dirty="0">
                          <a:solidFill>
                            <a:schemeClr val="lt1"/>
                          </a:solidFill>
                          <a:effectLst/>
                          <a:latin typeface="Museo Sans 100" panose="02000000000000000000" pitchFamily="50" charset="0"/>
                        </a:rPr>
                        <a:t>plazo </a:t>
                      </a:r>
                      <a:r>
                        <a:rPr lang="es-SV" sz="1600" b="1" kern="1200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promedio de respuesta a sus solicitudes</a:t>
                      </a:r>
                      <a:endParaRPr lang="es-SV" sz="1600" dirty="0">
                        <a:solidFill>
                          <a:schemeClr val="bg1"/>
                        </a:solidFill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98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600" dirty="0">
                          <a:latin typeface="Museo Sans 100" panose="02000000000000000000" pitchFamily="50" charset="0"/>
                        </a:rPr>
                        <a:t>1 a 5 días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766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600" dirty="0">
                          <a:latin typeface="Museo Sans 100" panose="02000000000000000000" pitchFamily="50" charset="0"/>
                        </a:rPr>
                        <a:t>6 a 10 días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668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10 a 15 días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59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Total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50" charset="0"/>
                        </a:rPr>
                        <a:t>3</a:t>
                      </a:r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532972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3680479D-2DB3-4A88-8F2B-54B6F2A93D80}"/>
              </a:ext>
            </a:extLst>
          </p:cNvPr>
          <p:cNvSpPr txBox="1"/>
          <p:nvPr/>
        </p:nvSpPr>
        <p:spPr>
          <a:xfrm>
            <a:off x="461809" y="1162084"/>
            <a:ext cx="8409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latin typeface="Museo Sans 100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Estadísticas de solicitudes de acceso a la información recibidas de julio a septiembre del año 2024</a:t>
            </a:r>
          </a:p>
        </p:txBody>
      </p:sp>
    </p:spTree>
    <p:extLst>
      <p:ext uri="{BB962C8B-B14F-4D97-AF65-F5344CB8AC3E}">
        <p14:creationId xmlns:p14="http://schemas.microsoft.com/office/powerpoint/2010/main" val="109158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680479D-2DB3-4A88-8F2B-54B6F2A93D80}"/>
              </a:ext>
            </a:extLst>
          </p:cNvPr>
          <p:cNvSpPr txBox="1"/>
          <p:nvPr/>
        </p:nvSpPr>
        <p:spPr>
          <a:xfrm>
            <a:off x="461809" y="1162084"/>
            <a:ext cx="8409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latin typeface="Museo Sans 100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Estadísticas de solicitudes de acceso a la información recibidas de julio a septiembre del año 2024</a:t>
            </a:r>
          </a:p>
        </p:txBody>
      </p:sp>
      <p:graphicFrame>
        <p:nvGraphicFramePr>
          <p:cNvPr id="8" name="Tabla 2">
            <a:extLst>
              <a:ext uri="{FF2B5EF4-FFF2-40B4-BE49-F238E27FC236}">
                <a16:creationId xmlns:a16="http://schemas.microsoft.com/office/drawing/2014/main" id="{ED0D3924-96A2-4D77-8809-273C87FAA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129206"/>
              </p:ext>
            </p:extLst>
          </p:nvPr>
        </p:nvGraphicFramePr>
        <p:xfrm>
          <a:off x="1043608" y="1886784"/>
          <a:ext cx="6912770" cy="378374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06063">
                  <a:extLst>
                    <a:ext uri="{9D8B030D-6E8A-4147-A177-3AD203B41FA5}">
                      <a16:colId xmlns:a16="http://schemas.microsoft.com/office/drawing/2014/main" val="3598663095"/>
                    </a:ext>
                  </a:extLst>
                </a:gridCol>
                <a:gridCol w="1006707">
                  <a:extLst>
                    <a:ext uri="{9D8B030D-6E8A-4147-A177-3AD203B41FA5}">
                      <a16:colId xmlns:a16="http://schemas.microsoft.com/office/drawing/2014/main" val="2462171012"/>
                    </a:ext>
                  </a:extLst>
                </a:gridCol>
              </a:tblGrid>
              <a:tr h="369317">
                <a:tc gridSpan="2">
                  <a:txBody>
                    <a:bodyPr/>
                    <a:lstStyle/>
                    <a:p>
                      <a:pPr algn="ctr"/>
                      <a:r>
                        <a:rPr lang="es-SV" sz="1600" dirty="0">
                          <a:solidFill>
                            <a:schemeClr val="bg1"/>
                          </a:solidFill>
                          <a:latin typeface="Museo Sans 100" panose="02000000000000000000" pitchFamily="50" charset="0"/>
                        </a:rPr>
                        <a:t>Solicitudes por unidad administrativa 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02392"/>
                  </a:ext>
                </a:extLst>
              </a:tr>
              <a:tr h="369317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Departamento Inscripción y Registro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50" charset="0"/>
                        </a:rPr>
                        <a:t>2</a:t>
                      </a:r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461852"/>
                  </a:ext>
                </a:extLst>
              </a:tr>
              <a:tr h="369317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Departamento Revisión de Practica Profesional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801392"/>
                  </a:ext>
                </a:extLst>
              </a:tr>
              <a:tr h="369317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Departamento Jurídico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50" charset="0"/>
                        </a:rPr>
                        <a:t>0</a:t>
                      </a:r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577511"/>
                  </a:ext>
                </a:extLst>
              </a:tr>
              <a:tr h="364259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Departamento Educación Continuada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407800"/>
                  </a:ext>
                </a:extLst>
              </a:tr>
              <a:tr h="369317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Unidad Financiera Institucional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414170"/>
                  </a:ext>
                </a:extLst>
              </a:tr>
              <a:tr h="369317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Unidad de Adquisición y Contratación Institucional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50" charset="0"/>
                        </a:rPr>
                        <a:t>0</a:t>
                      </a:r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440595"/>
                  </a:ext>
                </a:extLst>
              </a:tr>
              <a:tr h="369317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Departamento Administrativo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50" charset="0"/>
                        </a:rPr>
                        <a:t>0</a:t>
                      </a:r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557340"/>
                  </a:ext>
                </a:extLst>
              </a:tr>
              <a:tr h="464946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Gerencia General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50" charset="0"/>
                        </a:rPr>
                        <a:t>0</a:t>
                      </a:r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321558"/>
                  </a:ext>
                </a:extLst>
              </a:tr>
              <a:tr h="369317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50" charset="0"/>
                        </a:rPr>
                        <a:t>Total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50" charset="0"/>
                        </a:rPr>
                        <a:t>3</a:t>
                      </a:r>
                      <a:endParaRPr lang="es-SV" sz="1600" dirty="0">
                        <a:latin typeface="Museo Sans 100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51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07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680479D-2DB3-4A88-8F2B-54B6F2A93D80}"/>
              </a:ext>
            </a:extLst>
          </p:cNvPr>
          <p:cNvSpPr txBox="1"/>
          <p:nvPr/>
        </p:nvSpPr>
        <p:spPr>
          <a:xfrm>
            <a:off x="461809" y="1162084"/>
            <a:ext cx="8409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latin typeface="Museo Sans 100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Estadísticas de solicitudes de acceso a la información recibidas de julio a septiembre del año 2024</a:t>
            </a:r>
          </a:p>
        </p:txBody>
      </p:sp>
      <p:graphicFrame>
        <p:nvGraphicFramePr>
          <p:cNvPr id="7" name="Tabla 2">
            <a:extLst>
              <a:ext uri="{FF2B5EF4-FFF2-40B4-BE49-F238E27FC236}">
                <a16:creationId xmlns:a16="http://schemas.microsoft.com/office/drawing/2014/main" id="{0113C4CC-85AE-4841-9B69-C967CA659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67393"/>
              </p:ext>
            </p:extLst>
          </p:nvPr>
        </p:nvGraphicFramePr>
        <p:xfrm>
          <a:off x="1648004" y="2207396"/>
          <a:ext cx="5847992" cy="24432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405209">
                  <a:extLst>
                    <a:ext uri="{9D8B030D-6E8A-4147-A177-3AD203B41FA5}">
                      <a16:colId xmlns:a16="http://schemas.microsoft.com/office/drawing/2014/main" val="3050906345"/>
                    </a:ext>
                  </a:extLst>
                </a:gridCol>
                <a:gridCol w="2442783">
                  <a:extLst>
                    <a:ext uri="{9D8B030D-6E8A-4147-A177-3AD203B41FA5}">
                      <a16:colId xmlns:a16="http://schemas.microsoft.com/office/drawing/2014/main" val="3593752926"/>
                    </a:ext>
                  </a:extLst>
                </a:gridCol>
              </a:tblGrid>
              <a:tr h="349031">
                <a:tc gridSpan="2">
                  <a:txBody>
                    <a:bodyPr/>
                    <a:lstStyle/>
                    <a:p>
                      <a:pPr algn="ctr"/>
                      <a:r>
                        <a:rPr lang="es-SV" sz="1600" b="1" kern="1200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2" charset="77"/>
                        </a:rPr>
                        <a:t>Perfil de solicitante de información </a:t>
                      </a:r>
                      <a:endParaRPr lang="es-SV" sz="1600" dirty="0">
                        <a:solidFill>
                          <a:schemeClr val="bg1"/>
                        </a:solidFill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492191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2" charset="77"/>
                        </a:rPr>
                        <a:t>Estudiante</a:t>
                      </a:r>
                      <a:endParaRPr lang="es-SV" sz="1600" dirty="0">
                        <a:effectLst/>
                        <a:latin typeface="Museo Sans 100" panose="02000000000000000000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2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542958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2" charset="77"/>
                        </a:rPr>
                        <a:t>Investigador</a:t>
                      </a:r>
                      <a:endParaRPr lang="es-SV" sz="1600" dirty="0">
                        <a:effectLst/>
                        <a:latin typeface="Museo Sans 100" panose="02000000000000000000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2" charset="77"/>
                        </a:rPr>
                        <a:t>1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15092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2" charset="77"/>
                        </a:rPr>
                        <a:t>Consultor</a:t>
                      </a:r>
                      <a:endParaRPr lang="es-SV" sz="1600" dirty="0">
                        <a:effectLst/>
                        <a:latin typeface="Museo Sans 100" panose="02000000000000000000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2" charset="77"/>
                        </a:rPr>
                        <a:t>0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722952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2" charset="77"/>
                        </a:rPr>
                        <a:t>Sindicatos</a:t>
                      </a:r>
                      <a:endParaRPr lang="es-SV" sz="1600" dirty="0">
                        <a:effectLst/>
                        <a:latin typeface="Museo Sans 100" panose="02000000000000000000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033686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2" charset="77"/>
                        </a:rPr>
                        <a:t>Sin determinar</a:t>
                      </a:r>
                      <a:endParaRPr lang="es-SV" sz="1600" dirty="0">
                        <a:effectLst/>
                        <a:latin typeface="Museo Sans 100" panose="02000000000000000000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0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639134"/>
                  </a:ext>
                </a:extLst>
              </a:tr>
              <a:tr h="3490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SV" sz="1600" dirty="0">
                          <a:effectLst/>
                          <a:latin typeface="Museo Sans 100" panose="02000000000000000000" pitchFamily="2" charset="77"/>
                        </a:rPr>
                        <a:t>Total</a:t>
                      </a:r>
                      <a:endParaRPr lang="es-SV" sz="1600" dirty="0">
                        <a:effectLst/>
                        <a:latin typeface="Museo Sans 100" panose="02000000000000000000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2" charset="77"/>
                        </a:rPr>
                        <a:t>3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10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51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680479D-2DB3-4A88-8F2B-54B6F2A93D80}"/>
              </a:ext>
            </a:extLst>
          </p:cNvPr>
          <p:cNvSpPr txBox="1"/>
          <p:nvPr/>
        </p:nvSpPr>
        <p:spPr>
          <a:xfrm>
            <a:off x="461809" y="1162084"/>
            <a:ext cx="8409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latin typeface="Museo Sans 100" panose="02000000000000000000" pitchFamily="50" charset="0"/>
                <a:ea typeface="Tahoma" panose="020B0604030504040204" pitchFamily="34" charset="0"/>
                <a:cs typeface="Tahoma" panose="020B0604030504040204" pitchFamily="34" charset="0"/>
              </a:rPr>
              <a:t>Estadísticas de solicitudes de acceso a la información recibidas de julio a septiembre del año 2024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9EBE1715-7ACA-4B90-9FB1-033A84B37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9009"/>
              </p:ext>
            </p:extLst>
          </p:nvPr>
        </p:nvGraphicFramePr>
        <p:xfrm>
          <a:off x="701999" y="2338995"/>
          <a:ext cx="7740001" cy="323620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338265">
                  <a:extLst>
                    <a:ext uri="{9D8B030D-6E8A-4147-A177-3AD203B41FA5}">
                      <a16:colId xmlns:a16="http://schemas.microsoft.com/office/drawing/2014/main" val="3279978008"/>
                    </a:ext>
                  </a:extLst>
                </a:gridCol>
                <a:gridCol w="2401736">
                  <a:extLst>
                    <a:ext uri="{9D8B030D-6E8A-4147-A177-3AD203B41FA5}">
                      <a16:colId xmlns:a16="http://schemas.microsoft.com/office/drawing/2014/main" val="1882056646"/>
                    </a:ext>
                  </a:extLst>
                </a:gridCol>
              </a:tblGrid>
              <a:tr h="359578">
                <a:tc gridSpan="2">
                  <a:txBody>
                    <a:bodyPr/>
                    <a:lstStyle/>
                    <a:p>
                      <a:pPr algn="ctr"/>
                      <a:r>
                        <a:rPr lang="es-SV" sz="1600" dirty="0">
                          <a:solidFill>
                            <a:schemeClr val="bg1"/>
                          </a:solidFill>
                          <a:latin typeface="Museo Sans 100" panose="02000000000000000000" pitchFamily="2" charset="77"/>
                        </a:rPr>
                        <a:t>Tipo de respuesta de solicitudes 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851486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Solicitudes que se entrego la información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3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939258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Solicitudes que se denegó la información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0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33498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Solicitudes que se declaro inexistencia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2" charset="77"/>
                        </a:rPr>
                        <a:t>0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807441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Solicitudes de incompetencia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Museo Sans 100" panose="02000000000000000000" pitchFamily="2" charset="77"/>
                        </a:rPr>
                        <a:t>0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70754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Solicitud de inadmisibilidad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0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965094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Solicitudes de desistimiento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0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652379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Solicitudes que se subsano las observaciones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00156"/>
                  </a:ext>
                </a:extLst>
              </a:tr>
              <a:tr h="359578">
                <a:tc>
                  <a:txBody>
                    <a:bodyPr/>
                    <a:lstStyle/>
                    <a:p>
                      <a:r>
                        <a:rPr lang="es-SV" sz="1600" dirty="0">
                          <a:latin typeface="Museo Sans 100" panose="02000000000000000000" pitchFamily="2" charset="77"/>
                        </a:rPr>
                        <a:t>Total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>
                          <a:latin typeface="Museo Sans 100" panose="02000000000000000000" pitchFamily="2" charset="77"/>
                        </a:rPr>
                        <a:t>3</a:t>
                      </a:r>
                      <a:endParaRPr lang="es-SV" sz="1600" dirty="0">
                        <a:latin typeface="Museo Sans 100" panose="02000000000000000000" pitchFamily="2" charset="7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800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739435"/>
      </p:ext>
    </p:extLst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16154</TotalTime>
  <Words>227</Words>
  <Application>Microsoft Office PowerPoint</Application>
  <PresentationFormat>Presentación en pantalla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Bembo Std</vt:lpstr>
      <vt:lpstr>Calibri</vt:lpstr>
      <vt:lpstr>Museo Sans 100</vt:lpstr>
      <vt:lpstr>Symbol</vt:lpstr>
      <vt:lpstr>Times New Roman</vt:lpstr>
      <vt:lpstr>Wingdings</vt:lpstr>
      <vt:lpstr>PropuestaFinal2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141</cp:revision>
  <dcterms:created xsi:type="dcterms:W3CDTF">2020-02-10T03:23:51Z</dcterms:created>
  <dcterms:modified xsi:type="dcterms:W3CDTF">2024-10-15T14:40:47Z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Notes">
    <vt:i4>1</vt:i4>
  </property>
  <property fmtid="{D5CDD505-2E9C-101B-9397-08002B2CF9AE}" pid="4" name="PresentationFormat">
    <vt:lpwstr>Presentación en pantalla (4:3)</vt:lpwstr>
  </property>
  <property fmtid="{D5CDD505-2E9C-101B-9397-08002B2CF9AE}" pid="5" name="Slides">
    <vt:i4>6</vt:i4>
  </property>
  <property fmtid="{D5CDD505-2E9C-101B-9397-08002B2CF9AE}" pid="6" name="_dlc_DocIdItemGuid">
    <vt:lpwstr>ff3071cc-31fe-4e2e-ba50-35888c96d637</vt:lpwstr>
  </property>
</Properties>
</file>