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67" r:id="rId3"/>
    <p:sldId id="257" r:id="rId4"/>
    <p:sldId id="263" r:id="rId5"/>
    <p:sldId id="258" r:id="rId6"/>
    <p:sldId id="273" r:id="rId7"/>
    <p:sldId id="275" r:id="rId8"/>
    <p:sldId id="278" r:id="rId9"/>
    <p:sldId id="279" r:id="rId10"/>
    <p:sldId id="280" r:id="rId11"/>
    <p:sldId id="264" r:id="rId12"/>
    <p:sldId id="259" r:id="rId13"/>
    <p:sldId id="260" r:id="rId14"/>
    <p:sldId id="265" r:id="rId15"/>
    <p:sldId id="261" r:id="rId16"/>
    <p:sldId id="272" r:id="rId17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4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s-MX" sz="1800" b="0" strike="noStrike" spc="-1">
                <a:solidFill>
                  <a:srgbClr val="000000"/>
                </a:solidFill>
                <a:latin typeface="Arial"/>
              </a:rPr>
              <a:t>Pulse para desplazar la diapositiva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es-SV" sz="2000" b="0" strike="noStrike" spc="-1">
                <a:solidFill>
                  <a:srgbClr val="000000"/>
                </a:solidFill>
                <a:latin typeface="Arial"/>
              </a:rPr>
              <a:t>Pulse para editar el formato de las notas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es-SV" sz="1400" b="0" strike="noStrike" spc="-1">
                <a:solidFill>
                  <a:srgbClr val="000000"/>
                </a:solidFill>
                <a:latin typeface="Times New Roman"/>
              </a:rPr>
              <a:t>&lt;cabecera&gt;</a:t>
            </a:r>
          </a:p>
        </p:txBody>
      </p:sp>
      <p:sp>
        <p:nvSpPr>
          <p:cNvPr id="45" name="PlaceHolder 4"/>
          <p:cNvSpPr>
            <a:spLocks noGrp="1"/>
          </p:cNvSpPr>
          <p:nvPr>
            <p:ph type="dt" idx="4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es-SV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es-SV" sz="1400" b="0" strike="noStrike" spc="-1">
                <a:solidFill>
                  <a:srgbClr val="000000"/>
                </a:solidFill>
                <a:latin typeface="Times New Roman"/>
              </a:rPr>
              <a:t>&lt;fecha/hora&gt;</a:t>
            </a:r>
          </a:p>
        </p:txBody>
      </p:sp>
      <p:sp>
        <p:nvSpPr>
          <p:cNvPr id="46" name="PlaceHolder 5"/>
          <p:cNvSpPr>
            <a:spLocks noGrp="1"/>
          </p:cNvSpPr>
          <p:nvPr>
            <p:ph type="ftr" idx="5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es-SV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s-SV" sz="1400" b="0" strike="noStrike" spc="-1">
                <a:solidFill>
                  <a:srgbClr val="000000"/>
                </a:solidFill>
                <a:latin typeface="Times New Roman"/>
              </a:rPr>
              <a:t>&lt;pie de página&gt;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sldNum" idx="6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es-SV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5388FF09-B6A3-484B-9031-1C3C76B7D10F}" type="slidenum">
              <a:rPr lang="es-SV" sz="1400" b="0" strike="noStrike" spc="-1">
                <a:solidFill>
                  <a:srgbClr val="000000"/>
                </a:solidFill>
                <a:latin typeface="Times New Roman"/>
              </a:rPr>
              <a:t>‹Nº›</a:t>
            </a:fld>
            <a:endParaRPr lang="es-SV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ln w="0">
            <a:noFill/>
          </a:ln>
        </p:spPr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es-SV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sldNum" idx="7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s-SV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C738A3AE-0FDD-484A-A67D-DABCD12FF61A}" type="slidenum">
              <a:rPr lang="es-SV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12</a:t>
            </a:fld>
            <a:endParaRPr lang="es-SV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8EB4FEA-4047-4AF8-9AF7-B1E270378018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E17E92C-8040-408E-A708-575271F800B8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615E75E-765C-4B5D-9799-68605E821A8A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24C2E2D-851A-4676-A269-2FF72082811D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SV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EA72207-07E4-4613-9E0B-12EA0EDFA39A}" type="slidenum">
              <a:t>‹Nº›</a:t>
            </a:fld>
            <a:endParaRPr/>
          </a:p>
        </p:txBody>
      </p:sp>
      <p:sp>
        <p:nvSpPr>
          <p:cNvPr id="2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295F842-482D-4672-B6AF-2C99DDD181C9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705C2B7-948F-4ED7-9B9B-0069FC101080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FDD0179-6A14-4A99-AE05-83FF67AEDA8C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s-SV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2292028-48A9-4984-B048-A60F56DB5659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E126DD5-368D-46D4-8574-AD885FDBBF16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B19C3E7-39C0-4D1E-AE60-529BFDC2BE12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5E63ADD-5373-4CE1-8584-AF5EAFC7852C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6 Imagen"/>
          <p:cNvPicPr/>
          <p:nvPr/>
        </p:nvPicPr>
        <p:blipFill>
          <a:blip r:embed="rId14"/>
          <a:stretch/>
        </p:blipFill>
        <p:spPr>
          <a:xfrm>
            <a:off x="0" y="0"/>
            <a:ext cx="9322200" cy="685584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ftr" idx="1"/>
          </p:nvPr>
        </p:nvSpPr>
        <p:spPr>
          <a:xfrm>
            <a:off x="3124080" y="6356520"/>
            <a:ext cx="2893320" cy="36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es-SV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s-SV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es-SV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ldNum" idx="2"/>
          </p:nvPr>
        </p:nvSpPr>
        <p:spPr>
          <a:xfrm>
            <a:off x="6553080" y="6356520"/>
            <a:ext cx="2131560" cy="36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s-SV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928AA3DF-B690-4CD7-A6C7-092D3CA8465C}" type="slidenum">
              <a:rPr lang="es-SV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‹Nº›</a:t>
            </a:fld>
            <a:endParaRPr lang="es-SV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3"/>
          </p:nvPr>
        </p:nvSpPr>
        <p:spPr>
          <a:xfrm>
            <a:off x="457200" y="6356520"/>
            <a:ext cx="2131560" cy="36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es-SV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s-SV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s-MX" sz="1800" b="0" strike="noStrike" spc="-1">
                <a:solidFill>
                  <a:srgbClr val="000000"/>
                </a:solidFill>
                <a:latin typeface="Arial"/>
              </a:rPr>
              <a:t>Pulse para editar el formato del texto de título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800" b="0" strike="noStrike" spc="-1">
                <a:solidFill>
                  <a:srgbClr val="000000"/>
                </a:solidFill>
                <a:latin typeface="Arial"/>
              </a:rPr>
              <a:t>Pulse para editar el formato de texto del esquema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MX" sz="2000" b="0" strike="noStrike" spc="-1">
                <a:solidFill>
                  <a:srgbClr val="000000"/>
                </a:solidFill>
                <a:latin typeface="Arial"/>
              </a:rPr>
              <a:t>Segundo nivel del esquema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1800" b="0" strike="noStrike" spc="-1">
                <a:solidFill>
                  <a:srgbClr val="000000"/>
                </a:solidFill>
                <a:latin typeface="Arial"/>
              </a:rPr>
              <a:t>Tercer nivel del esquema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MX" sz="1800" b="0" strike="noStrike" spc="-1">
                <a:solidFill>
                  <a:srgbClr val="000000"/>
                </a:solidFill>
                <a:latin typeface="Arial"/>
              </a:rPr>
              <a:t>Cuarto nivel del esquema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latin typeface="Arial"/>
              </a:rPr>
              <a:t>Quinto nivel del esquema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latin typeface="Arial"/>
              </a:rPr>
              <a:t>Sexto nivel del esquema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49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0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51" name="Rectángulo 1"/>
          <p:cNvSpPr/>
          <p:nvPr/>
        </p:nvSpPr>
        <p:spPr>
          <a:xfrm>
            <a:off x="1289520" y="1893240"/>
            <a:ext cx="6550560" cy="23150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15000"/>
              </a:lnSpc>
              <a:spcAft>
                <a:spcPts val="1001"/>
              </a:spcAft>
              <a:tabLst>
                <a:tab pos="3762360" algn="l"/>
              </a:tabLst>
            </a:pPr>
            <a:r>
              <a:rPr lang="es-SV" sz="3200" b="1" strike="noStrike" spc="-1" dirty="0">
                <a:solidFill>
                  <a:srgbClr val="000000"/>
                </a:solidFill>
                <a:latin typeface="Museo Sans 100"/>
                <a:ea typeface="Calibri"/>
              </a:rPr>
              <a:t>Información estadística del Consejo de Vigilancia de la Profesión de Contaduría Pública y Auditoria </a:t>
            </a:r>
            <a:r>
              <a:rPr lang="es-SV" sz="3200" b="1" spc="-1" dirty="0">
                <a:solidFill>
                  <a:srgbClr val="000000"/>
                </a:solidFill>
                <a:latin typeface="Museo Sans 100"/>
                <a:ea typeface="Calibri"/>
              </a:rPr>
              <a:t>T</a:t>
            </a:r>
            <a:r>
              <a:rPr lang="es-SV" sz="3200" b="1" strike="noStrike" spc="-1" dirty="0">
                <a:solidFill>
                  <a:srgbClr val="000000"/>
                </a:solidFill>
                <a:latin typeface="Museo Sans 100"/>
                <a:ea typeface="Calibri"/>
              </a:rPr>
              <a:t>ercer</a:t>
            </a:r>
            <a:r>
              <a:rPr lang="es-SV" sz="3200" b="1" spc="-1" dirty="0">
                <a:solidFill>
                  <a:srgbClr val="000000"/>
                </a:solidFill>
                <a:latin typeface="Museo Sans 100"/>
              </a:rPr>
              <a:t> Trimestre 2024</a:t>
            </a:r>
            <a:endParaRPr lang="es-SV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ángulo 7"/>
          <p:cNvSpPr/>
          <p:nvPr/>
        </p:nvSpPr>
        <p:spPr>
          <a:xfrm>
            <a:off x="-27000" y="6443016"/>
            <a:ext cx="9171000" cy="31238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9" name="Imagen 12"/>
          <p:cNvPicPr/>
          <p:nvPr/>
        </p:nvPicPr>
        <p:blipFill>
          <a:blip r:embed="rId2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61" name="PlaceHolder 1"/>
          <p:cNvSpPr/>
          <p:nvPr/>
        </p:nvSpPr>
        <p:spPr>
          <a:xfrm>
            <a:off x="1030123" y="1089681"/>
            <a:ext cx="7055280" cy="884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377">
              <a:lnSpc>
                <a:spcPct val="150000"/>
              </a:lnSpc>
              <a:buClr>
                <a:srgbClr val="000000"/>
              </a:buClr>
              <a:buSzPts val="1100"/>
              <a:defRPr/>
            </a:pPr>
            <a:r>
              <a:rPr lang="es-ES_tradnl" sz="1400" b="1" dirty="0">
                <a:latin typeface="Museo Sans 300" panose="02000000000000000000" pitchFamily="50" charset="0"/>
              </a:rPr>
              <a:t>“RIESGOS E IMPACTO MEDIO AMBIENTAL”</a:t>
            </a:r>
            <a:r>
              <a:rPr lang="es-SV" sz="1400" b="1" dirty="0">
                <a:latin typeface="Museo Sans 300" panose="02000000000000000000" pitchFamily="50" charset="0"/>
              </a:rPr>
              <a:t>, </a:t>
            </a:r>
            <a:r>
              <a:rPr lang="es-SV" sz="1400" dirty="0">
                <a:latin typeface="Museo Sans 300" panose="02000000000000000000" pitchFamily="50" charset="0"/>
              </a:rPr>
              <a:t>desarrollado el día jueves 26 de septiembre de 2024, por plataforma YouTube Live </a:t>
            </a:r>
            <a:r>
              <a:rPr lang="es-SV" sz="1400" dirty="0" err="1">
                <a:latin typeface="Museo Sans 300" panose="02000000000000000000" pitchFamily="50" charset="0"/>
              </a:rPr>
              <a:t>Stream</a:t>
            </a:r>
            <a:r>
              <a:rPr lang="es-SV" sz="1400" dirty="0">
                <a:latin typeface="Museo Sans 300" panose="02000000000000000000" pitchFamily="50" charset="0"/>
              </a:rPr>
              <a:t>, en el horario de 8:30 a 11:30 am, con una participación de 2,436 inscritos, los cuales se detallan:</a:t>
            </a:r>
            <a:endParaRPr lang="es-SV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CBFD534F-40D6-4C47-8741-0E3442F711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163023"/>
              </p:ext>
            </p:extLst>
          </p:nvPr>
        </p:nvGraphicFramePr>
        <p:xfrm>
          <a:off x="715999" y="2099160"/>
          <a:ext cx="7699647" cy="3699434"/>
        </p:xfrm>
        <a:graphic>
          <a:graphicData uri="http://schemas.openxmlformats.org/drawingml/2006/table">
            <a:tbl>
              <a:tblPr/>
              <a:tblGrid>
                <a:gridCol w="1580793">
                  <a:extLst>
                    <a:ext uri="{9D8B030D-6E8A-4147-A177-3AD203B41FA5}">
                      <a16:colId xmlns:a16="http://schemas.microsoft.com/office/drawing/2014/main" val="3499540007"/>
                    </a:ext>
                  </a:extLst>
                </a:gridCol>
                <a:gridCol w="1268936">
                  <a:extLst>
                    <a:ext uri="{9D8B030D-6E8A-4147-A177-3AD203B41FA5}">
                      <a16:colId xmlns:a16="http://schemas.microsoft.com/office/drawing/2014/main" val="1298889593"/>
                    </a:ext>
                  </a:extLst>
                </a:gridCol>
                <a:gridCol w="1193661">
                  <a:extLst>
                    <a:ext uri="{9D8B030D-6E8A-4147-A177-3AD203B41FA5}">
                      <a16:colId xmlns:a16="http://schemas.microsoft.com/office/drawing/2014/main" val="2551425415"/>
                    </a:ext>
                  </a:extLst>
                </a:gridCol>
                <a:gridCol w="1215168">
                  <a:extLst>
                    <a:ext uri="{9D8B030D-6E8A-4147-A177-3AD203B41FA5}">
                      <a16:colId xmlns:a16="http://schemas.microsoft.com/office/drawing/2014/main" val="3483670337"/>
                    </a:ext>
                  </a:extLst>
                </a:gridCol>
                <a:gridCol w="1204414">
                  <a:extLst>
                    <a:ext uri="{9D8B030D-6E8A-4147-A177-3AD203B41FA5}">
                      <a16:colId xmlns:a16="http://schemas.microsoft.com/office/drawing/2014/main" val="788151027"/>
                    </a:ext>
                  </a:extLst>
                </a:gridCol>
                <a:gridCol w="1236675">
                  <a:extLst>
                    <a:ext uri="{9D8B030D-6E8A-4147-A177-3AD203B41FA5}">
                      <a16:colId xmlns:a16="http://schemas.microsoft.com/office/drawing/2014/main" val="3154347689"/>
                    </a:ext>
                  </a:extLst>
                </a:gridCol>
              </a:tblGrid>
              <a:tr h="43129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SECTOR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AUDITOR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CONTADOR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INHABILITADO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PÚBLICO EN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038220"/>
                  </a:ext>
                </a:extLst>
              </a:tr>
              <a:tr h="22463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Femenino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354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821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1223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262868"/>
                  </a:ext>
                </a:extLst>
              </a:tr>
              <a:tr h="22463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Estudiante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728384"/>
                  </a:ext>
                </a:extLst>
              </a:tr>
              <a:tr h="22463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535117"/>
                  </a:ext>
                </a:extLst>
              </a:tr>
              <a:tr h="22463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Independiente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1856307"/>
                  </a:ext>
                </a:extLst>
              </a:tr>
              <a:tr h="22463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ONGs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946390"/>
                  </a:ext>
                </a:extLst>
              </a:tr>
              <a:tr h="22463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Privado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634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820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7045788"/>
                  </a:ext>
                </a:extLst>
              </a:tr>
              <a:tr h="22463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Masculino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746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1,213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135730"/>
                  </a:ext>
                </a:extLst>
              </a:tr>
              <a:tr h="22463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Estudiante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7357440"/>
                  </a:ext>
                </a:extLst>
              </a:tr>
              <a:tr h="22463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95126"/>
                  </a:ext>
                </a:extLst>
              </a:tr>
              <a:tr h="22463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Independiente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6571450"/>
                  </a:ext>
                </a:extLst>
              </a:tr>
              <a:tr h="22463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ONGs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315711"/>
                  </a:ext>
                </a:extLst>
              </a:tr>
              <a:tr h="22463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Privado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580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787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6304561"/>
                  </a:ext>
                </a:extLst>
              </a:tr>
              <a:tr h="22617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783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1,567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2,436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751511"/>
                  </a:ext>
                </a:extLst>
              </a:tr>
              <a:tr h="34143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PARTICIPACIÓN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32.14%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64.33%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0.04%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3.49%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624816"/>
                  </a:ext>
                </a:extLst>
              </a:tr>
            </a:tbl>
          </a:graphicData>
        </a:graphic>
      </p:graphicFrame>
      <p:pic>
        <p:nvPicPr>
          <p:cNvPr id="57" name="Imagen 5"/>
          <p:cNvPicPr/>
          <p:nvPr/>
        </p:nvPicPr>
        <p:blipFill>
          <a:blip r:embed="rId3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840216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3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4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8" name="Google Shape;342;p50">
            <a:extLst>
              <a:ext uri="{FF2B5EF4-FFF2-40B4-BE49-F238E27FC236}">
                <a16:creationId xmlns:a16="http://schemas.microsoft.com/office/drawing/2014/main" id="{C1A3225A-4A4C-4EFB-9390-54B77850CA71}"/>
              </a:ext>
            </a:extLst>
          </p:cNvPr>
          <p:cNvSpPr txBox="1">
            <a:spLocks/>
          </p:cNvSpPr>
          <p:nvPr/>
        </p:nvSpPr>
        <p:spPr>
          <a:xfrm>
            <a:off x="817419" y="2573786"/>
            <a:ext cx="7763874" cy="211075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2800" b="1" dirty="0">
                <a:latin typeface="Museo Sans 100" panose="02000000000000000000" pitchFamily="50" charset="0"/>
              </a:rPr>
              <a:t>Informe estadístico</a:t>
            </a:r>
            <a:br>
              <a:rPr lang="es-ES_tradnl" sz="2800" b="1" dirty="0">
                <a:latin typeface="Museo Sans 100" panose="02000000000000000000" pitchFamily="50" charset="0"/>
              </a:rPr>
            </a:br>
            <a:r>
              <a:rPr lang="es-ES_tradnl" sz="2800" b="1" dirty="0">
                <a:latin typeface="Museo Sans 100" panose="02000000000000000000" pitchFamily="50" charset="0"/>
              </a:rPr>
              <a:t>Departamento de </a:t>
            </a:r>
            <a:r>
              <a:rPr lang="es-SV" sz="2800" b="1" strike="noStrike" spc="-1" dirty="0">
                <a:solidFill>
                  <a:srgbClr val="000000"/>
                </a:solidFill>
                <a:latin typeface="Museo Sans 100" panose="02000000000000000000" pitchFamily="50" charset="0"/>
                <a:ea typeface="Microsoft YaHei"/>
              </a:rPr>
              <a:t>de Resultados de Revisiones de Práctica Tercer Trimestre 2024</a:t>
            </a: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r>
              <a:rPr lang="es-ES_tradnl" sz="3600" dirty="0">
                <a:latin typeface="Bembo Std" panose="02020605060306020A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4747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Imagen 5"/>
          <p:cNvPicPr/>
          <p:nvPr/>
        </p:nvPicPr>
        <p:blipFill>
          <a:blip r:embed="rId3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64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65" name="Imagen 12"/>
          <p:cNvPicPr/>
          <p:nvPr/>
        </p:nvPicPr>
        <p:blipFill>
          <a:blip r:embed="rId4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67" name="CuadroTexto 5"/>
          <p:cNvSpPr/>
          <p:nvPr/>
        </p:nvSpPr>
        <p:spPr>
          <a:xfrm>
            <a:off x="642938" y="1075638"/>
            <a:ext cx="7308022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SV" sz="2000" b="1" strike="noStrike" spc="-1" dirty="0">
                <a:solidFill>
                  <a:srgbClr val="000000"/>
                </a:solidFill>
                <a:latin typeface="Museo Sans 100"/>
                <a:ea typeface="Microsoft YaHei"/>
              </a:rPr>
              <a:t>Estadísticas de Resultados de Revisiones de Práctica Profesional </a:t>
            </a:r>
            <a:r>
              <a:rPr lang="es-SV" sz="2000" b="1" spc="-1" dirty="0">
                <a:solidFill>
                  <a:srgbClr val="000000"/>
                </a:solidFill>
                <a:latin typeface="Museo Sans 100"/>
                <a:ea typeface="Microsoft YaHei"/>
              </a:rPr>
              <a:t>aprobados en julio, agosto y septiembre de 2024</a:t>
            </a:r>
            <a:endParaRPr lang="es-SV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0ECB334-A581-45F4-B44C-D61EF849E7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966877"/>
              </p:ext>
            </p:extLst>
          </p:nvPr>
        </p:nvGraphicFramePr>
        <p:xfrm>
          <a:off x="425036" y="1921072"/>
          <a:ext cx="7743825" cy="26103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9056">
                  <a:extLst>
                    <a:ext uri="{9D8B030D-6E8A-4147-A177-3AD203B41FA5}">
                      <a16:colId xmlns:a16="http://schemas.microsoft.com/office/drawing/2014/main" val="342689274"/>
                    </a:ext>
                  </a:extLst>
                </a:gridCol>
                <a:gridCol w="884769">
                  <a:extLst>
                    <a:ext uri="{9D8B030D-6E8A-4147-A177-3AD203B41FA5}">
                      <a16:colId xmlns:a16="http://schemas.microsoft.com/office/drawing/2014/main" val="1894873443"/>
                    </a:ext>
                  </a:extLst>
                </a:gridCol>
              </a:tblGrid>
              <a:tr h="27015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303000000000000" pitchFamily="2" charset="0"/>
                        </a:rPr>
                        <a:t>Resultados aprobados en el periodo del 01 de julio al 30 de septiembre de 2024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  <a:endParaRPr lang="es-SV" sz="1400" b="0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766797"/>
                  </a:ext>
                </a:extLst>
              </a:tr>
              <a:tr h="27015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Museo Sans 100" panose="02000000000000000000" pitchFamily="50" charset="0"/>
                        </a:rPr>
                        <a:t>Concepto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 err="1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Museo Sans 100" panose="02000000000000000000" pitchFamily="50" charset="0"/>
                        </a:rPr>
                        <a:t>Cant</a:t>
                      </a:r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Museo Sans 100" panose="02000000000000000000" pitchFamily="50" charset="0"/>
                        </a:rPr>
                        <a:t>.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458331"/>
                  </a:ext>
                </a:extLst>
              </a:tr>
              <a:tr h="27015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Firmas que han dado cumplimiento a los requerimientos legales de LREC.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292100"/>
                  </a:ext>
                </a:extLst>
              </a:tr>
              <a:tr h="27015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Firmas que poseen incumplimiento de presentación extemporánea de actualización de datos, según art. 7 de la LREC.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778581"/>
                  </a:ext>
                </a:extLst>
              </a:tr>
              <a:tr h="27015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Firmas que poseen incumplimientos arts. 7 y 12 de la LREC.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863195"/>
                  </a:ext>
                </a:extLst>
              </a:tr>
              <a:tr h="27015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cumplimiento a la normativa técnica y LREC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693124"/>
                  </a:ext>
                </a:extLst>
              </a:tr>
              <a:tr h="27015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oportunidades de mejora sobre el cumplimiento a la normativa técnica y LREC.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660169"/>
                  </a:ext>
                </a:extLst>
              </a:tr>
              <a:tr h="27015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observaciones sustantivas sobre incumplimientos a la normativa técnica y LREC.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058004"/>
                  </a:ext>
                </a:extLst>
              </a:tr>
              <a:tr h="283018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effectLst/>
                          <a:latin typeface="Museo Sans 100" panose="02000000000000000000" pitchFamily="50" charset="0"/>
                        </a:rPr>
                        <a:t>Total</a:t>
                      </a:r>
                      <a:endParaRPr lang="es-SV" sz="1400" b="1" i="1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73257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69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70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71" name="Tabla 4"/>
          <p:cNvGraphicFramePr/>
          <p:nvPr>
            <p:extLst>
              <p:ext uri="{D42A27DB-BD31-4B8C-83A1-F6EECF244321}">
                <p14:modId xmlns:p14="http://schemas.microsoft.com/office/powerpoint/2010/main" val="3500486161"/>
              </p:ext>
            </p:extLst>
          </p:nvPr>
        </p:nvGraphicFramePr>
        <p:xfrm>
          <a:off x="1167480" y="1931040"/>
          <a:ext cx="6095160" cy="2153760"/>
        </p:xfrm>
        <a:graphic>
          <a:graphicData uri="http://schemas.openxmlformats.org/drawingml/2006/table">
            <a:tbl>
              <a:tblPr/>
              <a:tblGrid>
                <a:gridCol w="370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0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1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SV" sz="1600" b="1" strike="noStrike" spc="-1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Estadística por género</a:t>
                      </a:r>
                      <a:r>
                        <a:rPr lang="es-SV" sz="1600" b="0" strike="noStrike" spc="-1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 </a:t>
                      </a:r>
                      <a:endParaRPr lang="es-SV" sz="16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 dirty="0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Estadística por género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520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Cantidad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Hombres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69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Mujeres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Sociedades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Total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114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3" name="Tabla 6"/>
          <p:cNvGraphicFramePr/>
          <p:nvPr>
            <p:extLst>
              <p:ext uri="{D42A27DB-BD31-4B8C-83A1-F6EECF244321}">
                <p14:modId xmlns:p14="http://schemas.microsoft.com/office/powerpoint/2010/main" val="3264896605"/>
              </p:ext>
            </p:extLst>
          </p:nvPr>
        </p:nvGraphicFramePr>
        <p:xfrm>
          <a:off x="1167120" y="4253040"/>
          <a:ext cx="6095160" cy="1392480"/>
        </p:xfrm>
        <a:graphic>
          <a:graphicData uri="http://schemas.openxmlformats.org/drawingml/2006/table">
            <a:tbl>
              <a:tblPr/>
              <a:tblGrid>
                <a:gridCol w="5451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6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SV" sz="1600" b="1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Procesos resolutivos de revisiones de practica profesional</a:t>
                      </a:r>
                      <a:endParaRPr lang="es-SV" sz="16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Museo Sans 100" panose="02000000000000000000" pitchFamily="50" charset="0"/>
                        </a:rPr>
                        <a:t>Inicio de proceso administrativo sancionatorio simplificado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Museo Sans 100" panose="02000000000000000000" pitchFamily="50" charset="0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200">
                      <a:solidFill>
                        <a:srgbClr val="000000"/>
                      </a:solidFill>
                    </a:lnT>
                    <a:lnB w="25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550558"/>
                  </a:ext>
                </a:extLst>
              </a:tr>
              <a:tr h="1934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 dirty="0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Firmas que han sido multadas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5200">
                      <a:solidFill>
                        <a:srgbClr val="000000"/>
                      </a:solidFill>
                    </a:lnT>
                    <a:lnB w="25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4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 dirty="0">
                          <a:solidFill>
                            <a:srgbClr val="000000"/>
                          </a:solidFill>
                          <a:latin typeface="Museo Sans 100" panose="02000000000000000000" pitchFamily="50" charset="0"/>
                        </a:rPr>
                        <a:t>Inicio de proceso administrativo sancionatorio ordinario</a:t>
                      </a: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20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SV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360" marR="936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143738"/>
                  </a:ext>
                </a:extLst>
              </a:tr>
            </a:tbl>
          </a:graphicData>
        </a:graphic>
      </p:graphicFrame>
      <p:sp>
        <p:nvSpPr>
          <p:cNvPr id="8" name="CuadroTexto 5">
            <a:extLst>
              <a:ext uri="{FF2B5EF4-FFF2-40B4-BE49-F238E27FC236}">
                <a16:creationId xmlns:a16="http://schemas.microsoft.com/office/drawing/2014/main" id="{4B93393C-A326-4357-8019-3C19D018BC50}"/>
              </a:ext>
            </a:extLst>
          </p:cNvPr>
          <p:cNvSpPr/>
          <p:nvPr/>
        </p:nvSpPr>
        <p:spPr>
          <a:xfrm>
            <a:off x="788467" y="1078984"/>
            <a:ext cx="7552665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SV" sz="2000" b="1" strike="noStrike" spc="-1" dirty="0">
                <a:solidFill>
                  <a:srgbClr val="000000"/>
                </a:solidFill>
                <a:latin typeface="Museo Sans 100"/>
                <a:ea typeface="Microsoft YaHei"/>
              </a:rPr>
              <a:t>Estadísticas de Resultados de Revisiones de Práctica Profesional </a:t>
            </a:r>
            <a:r>
              <a:rPr lang="es-SV" sz="2000" b="1" spc="-1" dirty="0">
                <a:solidFill>
                  <a:srgbClr val="000000"/>
                </a:solidFill>
                <a:latin typeface="Museo Sans 100"/>
                <a:ea typeface="Microsoft YaHei"/>
              </a:rPr>
              <a:t>aprobados en julio, agosto y septiembre de 2024</a:t>
            </a:r>
            <a:endParaRPr lang="es-SV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3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4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8" name="Google Shape;342;p50">
            <a:extLst>
              <a:ext uri="{FF2B5EF4-FFF2-40B4-BE49-F238E27FC236}">
                <a16:creationId xmlns:a16="http://schemas.microsoft.com/office/drawing/2014/main" id="{C1A3225A-4A4C-4EFB-9390-54B77850CA71}"/>
              </a:ext>
            </a:extLst>
          </p:cNvPr>
          <p:cNvSpPr txBox="1">
            <a:spLocks/>
          </p:cNvSpPr>
          <p:nvPr/>
        </p:nvSpPr>
        <p:spPr>
          <a:xfrm>
            <a:off x="817419" y="2573786"/>
            <a:ext cx="7763874" cy="211075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2800" b="1" dirty="0">
                <a:latin typeface="Museo Sans 100" panose="02000000000000000000" pitchFamily="50" charset="0"/>
              </a:rPr>
              <a:t>Informe estadístico</a:t>
            </a:r>
            <a:br>
              <a:rPr lang="es-ES_tradnl" sz="2800" b="1" dirty="0">
                <a:latin typeface="Museo Sans 100" panose="02000000000000000000" pitchFamily="50" charset="0"/>
              </a:rPr>
            </a:br>
            <a:r>
              <a:rPr lang="es-ES_tradnl" sz="2800" b="1" dirty="0">
                <a:latin typeface="Museo Sans 100" panose="02000000000000000000" pitchFamily="50" charset="0"/>
              </a:rPr>
              <a:t>Departamento de </a:t>
            </a:r>
            <a:r>
              <a:rPr lang="es-SV" sz="2800" b="1" strike="noStrike" spc="-1" dirty="0">
                <a:solidFill>
                  <a:srgbClr val="000000"/>
                </a:solidFill>
                <a:latin typeface="Museo Sans 100" panose="02000000000000000000" pitchFamily="50" charset="0"/>
                <a:ea typeface="Microsoft YaHei"/>
              </a:rPr>
              <a:t>de Resultados </a:t>
            </a:r>
            <a:r>
              <a:rPr lang="es-SV" sz="2800" b="1" spc="-1" dirty="0">
                <a:solidFill>
                  <a:srgbClr val="000000"/>
                </a:solidFill>
                <a:latin typeface="Museo Sans 100" panose="02000000000000000000" pitchFamily="50" charset="0"/>
                <a:ea typeface="Microsoft YaHei"/>
              </a:rPr>
              <a:t>Jurídico Tercer T</a:t>
            </a:r>
            <a:r>
              <a:rPr lang="es-SV" sz="2800" b="1" strike="noStrike" spc="-1" dirty="0">
                <a:solidFill>
                  <a:srgbClr val="000000"/>
                </a:solidFill>
                <a:latin typeface="Museo Sans 100" panose="02000000000000000000" pitchFamily="50" charset="0"/>
                <a:ea typeface="Microsoft YaHei"/>
              </a:rPr>
              <a:t>rimestre 2024</a:t>
            </a: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r>
              <a:rPr lang="es-ES_tradnl" sz="3600" dirty="0">
                <a:latin typeface="Bembo Std" panose="02020605060306020A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5504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Imagen 5"/>
          <p:cNvPicPr/>
          <p:nvPr/>
        </p:nvPicPr>
        <p:blipFill>
          <a:blip r:embed="rId2"/>
          <a:stretch/>
        </p:blipFill>
        <p:spPr>
          <a:xfrm>
            <a:off x="7130160" y="1083600"/>
            <a:ext cx="3521520" cy="3585600"/>
          </a:xfrm>
          <a:prstGeom prst="rect">
            <a:avLst/>
          </a:prstGeom>
          <a:ln w="0">
            <a:noFill/>
          </a:ln>
        </p:spPr>
      </p:pic>
      <p:pic>
        <p:nvPicPr>
          <p:cNvPr id="75" name="Imagen 12"/>
          <p:cNvPicPr/>
          <p:nvPr/>
        </p:nvPicPr>
        <p:blipFill>
          <a:blip r:embed="rId3"/>
          <a:stretch/>
        </p:blipFill>
        <p:spPr>
          <a:xfrm>
            <a:off x="45000" y="7560"/>
            <a:ext cx="2652480" cy="1098720"/>
          </a:xfrm>
          <a:prstGeom prst="rect">
            <a:avLst/>
          </a:prstGeom>
          <a:ln w="0">
            <a:noFill/>
          </a:ln>
        </p:spPr>
      </p:pic>
      <p:sp>
        <p:nvSpPr>
          <p:cNvPr id="76" name="CuadroTexto 6"/>
          <p:cNvSpPr/>
          <p:nvPr/>
        </p:nvSpPr>
        <p:spPr>
          <a:xfrm>
            <a:off x="1167300" y="1106280"/>
            <a:ext cx="6795000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SV" sz="1800" b="1" strike="noStrike" spc="-1" dirty="0">
                <a:solidFill>
                  <a:srgbClr val="000000"/>
                </a:solidFill>
                <a:latin typeface="Museo Sans 100"/>
                <a:ea typeface="DejaVu Sans"/>
              </a:rPr>
              <a:t>Estadísticas generadas por el departamento jurídico de resoluciones ejecutorias de </a:t>
            </a:r>
            <a:r>
              <a:rPr lang="es-SV" sz="1800" b="1" spc="-1" dirty="0">
                <a:solidFill>
                  <a:srgbClr val="000000"/>
                </a:solidFill>
                <a:latin typeface="Museo Sans 100"/>
                <a:ea typeface="Microsoft YaHei"/>
              </a:rPr>
              <a:t>abril, mayo y junio</a:t>
            </a:r>
            <a:r>
              <a:rPr lang="es-SV" b="1" spc="-1" dirty="0">
                <a:solidFill>
                  <a:srgbClr val="000000"/>
                </a:solidFill>
                <a:latin typeface="Museo Sans 100"/>
                <a:ea typeface="DejaVu Sans"/>
              </a:rPr>
              <a:t> de </a:t>
            </a:r>
            <a:r>
              <a:rPr lang="es-SV" sz="1800" b="1" strike="noStrike" spc="-1" dirty="0">
                <a:solidFill>
                  <a:srgbClr val="000000"/>
                </a:solidFill>
                <a:latin typeface="Museo Sans 100"/>
                <a:ea typeface="DejaVu Sans"/>
              </a:rPr>
              <a:t>2024</a:t>
            </a: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ángulo 7">
            <a:extLst>
              <a:ext uri="{FF2B5EF4-FFF2-40B4-BE49-F238E27FC236}">
                <a16:creationId xmlns:a16="http://schemas.microsoft.com/office/drawing/2014/main" id="{86485A53-2B2D-4A51-9EC0-C6EDB10AA892}"/>
              </a:ext>
            </a:extLst>
          </p:cNvPr>
          <p:cNvSpPr/>
          <p:nvPr/>
        </p:nvSpPr>
        <p:spPr>
          <a:xfrm>
            <a:off x="-12240" y="6457320"/>
            <a:ext cx="9154080" cy="3985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1A14A439-0D44-42B2-90E9-1EF4ED5009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278376"/>
              </p:ext>
            </p:extLst>
          </p:nvPr>
        </p:nvGraphicFramePr>
        <p:xfrm>
          <a:off x="1371240" y="2085001"/>
          <a:ext cx="5340112" cy="14973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6974">
                  <a:extLst>
                    <a:ext uri="{9D8B030D-6E8A-4147-A177-3AD203B41FA5}">
                      <a16:colId xmlns:a16="http://schemas.microsoft.com/office/drawing/2014/main" val="4158617474"/>
                    </a:ext>
                  </a:extLst>
                </a:gridCol>
                <a:gridCol w="1713138">
                  <a:extLst>
                    <a:ext uri="{9D8B030D-6E8A-4147-A177-3AD203B41FA5}">
                      <a16:colId xmlns:a16="http://schemas.microsoft.com/office/drawing/2014/main" val="2265514041"/>
                    </a:ext>
                  </a:extLst>
                </a:gridCol>
              </a:tblGrid>
              <a:tr h="468591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Concepto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000000000000000" pitchFamily="50" charset="0"/>
                        </a:rPr>
                        <a:t>Inscripción y Registro</a:t>
                      </a:r>
                      <a:endParaRPr lang="es-SV" sz="1200" b="0" i="0" u="none" strike="noStrike" dirty="0">
                        <a:solidFill>
                          <a:schemeClr val="bg1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038491"/>
                  </a:ext>
                </a:extLst>
              </a:tr>
              <a:tr h="23925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Auditor denegado 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86864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Auditores aprobados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23436"/>
                  </a:ext>
                </a:extLst>
              </a:tr>
              <a:tr h="9225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Contadores aprobados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927045"/>
                  </a:ext>
                </a:extLst>
              </a:tr>
              <a:tr h="343736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000000000000000" pitchFamily="50" charset="0"/>
                        </a:rPr>
                        <a:t>Total general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000000000000000" pitchFamily="50" charset="0"/>
                        </a:rPr>
                        <a:t>8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46036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Imagen 5"/>
          <p:cNvPicPr/>
          <p:nvPr/>
        </p:nvPicPr>
        <p:blipFill>
          <a:blip r:embed="rId2"/>
          <a:stretch/>
        </p:blipFill>
        <p:spPr>
          <a:xfrm>
            <a:off x="7130160" y="1083600"/>
            <a:ext cx="3521520" cy="3585600"/>
          </a:xfrm>
          <a:prstGeom prst="rect">
            <a:avLst/>
          </a:prstGeom>
          <a:ln w="0">
            <a:noFill/>
          </a:ln>
        </p:spPr>
      </p:pic>
      <p:pic>
        <p:nvPicPr>
          <p:cNvPr id="75" name="Imagen 12"/>
          <p:cNvPicPr/>
          <p:nvPr/>
        </p:nvPicPr>
        <p:blipFill>
          <a:blip r:embed="rId3"/>
          <a:stretch/>
        </p:blipFill>
        <p:spPr>
          <a:xfrm>
            <a:off x="45000" y="7560"/>
            <a:ext cx="2652480" cy="1098720"/>
          </a:xfrm>
          <a:prstGeom prst="rect">
            <a:avLst/>
          </a:prstGeom>
          <a:ln w="0">
            <a:noFill/>
          </a:ln>
        </p:spPr>
      </p:pic>
      <p:sp>
        <p:nvSpPr>
          <p:cNvPr id="76" name="CuadroTexto 6"/>
          <p:cNvSpPr/>
          <p:nvPr/>
        </p:nvSpPr>
        <p:spPr>
          <a:xfrm>
            <a:off x="1516320" y="968552"/>
            <a:ext cx="6795000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SV" sz="1800" b="1" strike="noStrike" spc="-1" dirty="0">
                <a:solidFill>
                  <a:srgbClr val="000000"/>
                </a:solidFill>
                <a:latin typeface="Museo Sans 100"/>
                <a:ea typeface="DejaVu Sans"/>
              </a:rPr>
              <a:t>Estadísticas generadas por el departamento jurídico de resoluciones ejecutorias de </a:t>
            </a:r>
            <a:r>
              <a:rPr lang="es-SV" sz="1800" b="1" spc="-1" dirty="0">
                <a:solidFill>
                  <a:srgbClr val="000000"/>
                </a:solidFill>
                <a:latin typeface="Museo Sans 100"/>
                <a:ea typeface="Microsoft YaHei"/>
              </a:rPr>
              <a:t>abril, mayo y junio </a:t>
            </a:r>
            <a:r>
              <a:rPr lang="es-SV" sz="1800" b="1" strike="noStrike" spc="-1" dirty="0">
                <a:solidFill>
                  <a:srgbClr val="000000"/>
                </a:solidFill>
                <a:latin typeface="Museo Sans 100"/>
                <a:ea typeface="DejaVu Sans"/>
              </a:rPr>
              <a:t>de 2024</a:t>
            </a: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ángulo 7">
            <a:extLst>
              <a:ext uri="{FF2B5EF4-FFF2-40B4-BE49-F238E27FC236}">
                <a16:creationId xmlns:a16="http://schemas.microsoft.com/office/drawing/2014/main" id="{86485A53-2B2D-4A51-9EC0-C6EDB10AA892}"/>
              </a:ext>
            </a:extLst>
          </p:cNvPr>
          <p:cNvSpPr/>
          <p:nvPr/>
        </p:nvSpPr>
        <p:spPr>
          <a:xfrm>
            <a:off x="-12240" y="6457320"/>
            <a:ext cx="9154080" cy="3985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07FEF53-0313-BEE5-24E0-57F10C07E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264910"/>
              </p:ext>
            </p:extLst>
          </p:nvPr>
        </p:nvGraphicFramePr>
        <p:xfrm>
          <a:off x="1131795" y="1951186"/>
          <a:ext cx="7179525" cy="2665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97121">
                  <a:extLst>
                    <a:ext uri="{9D8B030D-6E8A-4147-A177-3AD203B41FA5}">
                      <a16:colId xmlns:a16="http://schemas.microsoft.com/office/drawing/2014/main" val="479975248"/>
                    </a:ext>
                  </a:extLst>
                </a:gridCol>
                <a:gridCol w="2182404">
                  <a:extLst>
                    <a:ext uri="{9D8B030D-6E8A-4147-A177-3AD203B41FA5}">
                      <a16:colId xmlns:a16="http://schemas.microsoft.com/office/drawing/2014/main" val="3068868927"/>
                    </a:ext>
                  </a:extLst>
                </a:gridCol>
              </a:tblGrid>
              <a:tr h="328392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303000000000000" pitchFamily="2" charset="0"/>
                        </a:rPr>
                        <a:t>Concepto</a:t>
                      </a:r>
                    </a:p>
                  </a:txBody>
                  <a:tcPr marL="8250" marR="8250" marT="82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303000000000000" pitchFamily="2" charset="0"/>
                        </a:rPr>
                        <a:t>Revisión de Práctica Profesional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101456"/>
                  </a:ext>
                </a:extLst>
              </a:tr>
              <a:tr h="17309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Amonestación escrita por infracciones leves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324895"/>
                  </a:ext>
                </a:extLst>
              </a:tr>
              <a:tr h="173095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Cierre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631606"/>
                  </a:ext>
                </a:extLst>
              </a:tr>
              <a:tr h="16749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Inicio Simplificado por infracciones leves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266022"/>
                  </a:ext>
                </a:extLst>
              </a:tr>
              <a:tr h="173095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Inicio Simplificado por no permitir la revisión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236057"/>
                  </a:ext>
                </a:extLst>
              </a:tr>
              <a:tr h="173095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Inadmisible</a:t>
                      </a:r>
                    </a:p>
                  </a:txBody>
                  <a:tcPr marL="171450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633939"/>
                  </a:ext>
                </a:extLst>
              </a:tr>
              <a:tr h="17309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No ha lugar recurso de reconsideración</a:t>
                      </a:r>
                    </a:p>
                  </a:txBody>
                  <a:tcPr marL="171450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588473"/>
                  </a:ext>
                </a:extLst>
              </a:tr>
              <a:tr h="17309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Amonestación escrita por infracciones leves</a:t>
                      </a:r>
                    </a:p>
                  </a:txBody>
                  <a:tcPr marL="171450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609080"/>
                  </a:ext>
                </a:extLst>
              </a:tr>
              <a:tr h="173095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Inicio Ordinario de proceso administrativo sancionatorio</a:t>
                      </a:r>
                    </a:p>
                  </a:txBody>
                  <a:tcPr marL="171450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5197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Se notifique resolución de inicio a través de tablero</a:t>
                      </a:r>
                    </a:p>
                  </a:txBody>
                  <a:tcPr marL="171450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631522"/>
                  </a:ext>
                </a:extLst>
              </a:tr>
              <a:tr h="181749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303000000000000" pitchFamily="2" charset="0"/>
                        </a:rPr>
                        <a:t>Total general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8250" marR="8250" marT="82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303000000000000" pitchFamily="2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16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631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3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4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8" name="Google Shape;342;p50">
            <a:extLst>
              <a:ext uri="{FF2B5EF4-FFF2-40B4-BE49-F238E27FC236}">
                <a16:creationId xmlns:a16="http://schemas.microsoft.com/office/drawing/2014/main" id="{C1A3225A-4A4C-4EFB-9390-54B77850CA71}"/>
              </a:ext>
            </a:extLst>
          </p:cNvPr>
          <p:cNvSpPr txBox="1">
            <a:spLocks/>
          </p:cNvSpPr>
          <p:nvPr/>
        </p:nvSpPr>
        <p:spPr>
          <a:xfrm>
            <a:off x="817419" y="2573786"/>
            <a:ext cx="7763874" cy="211075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3600" dirty="0">
                <a:latin typeface="Bembo Std" panose="02020605060306020A03" pitchFamily="18" charset="0"/>
              </a:rPr>
              <a:t>Informe estadístico</a:t>
            </a:r>
            <a:br>
              <a:rPr lang="es-ES_tradnl" sz="3600" dirty="0">
                <a:latin typeface="Bembo Std" panose="02020605060306020A03" pitchFamily="18" charset="0"/>
              </a:rPr>
            </a:br>
            <a:r>
              <a:rPr lang="es-ES_tradnl" sz="3600" dirty="0">
                <a:latin typeface="Bembo Std" panose="02020605060306020A03" pitchFamily="18" charset="0"/>
              </a:rPr>
              <a:t>Departamento de Inscripción y Registro</a:t>
            </a:r>
            <a:br>
              <a:rPr lang="es-ES_tradnl" sz="3600" dirty="0">
                <a:latin typeface="Bembo Std" panose="02020605060306020A03" pitchFamily="18" charset="0"/>
              </a:rPr>
            </a:br>
            <a:r>
              <a:rPr lang="es-ES_tradnl" sz="3600" dirty="0">
                <a:latin typeface="Bembo Std" panose="02020605060306020A03" pitchFamily="18" charset="0"/>
              </a:rPr>
              <a:t>Tercer Trimestre 2024</a:t>
            </a: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r>
              <a:rPr lang="es-ES_tradnl" sz="3600" dirty="0">
                <a:latin typeface="Bembo Std" panose="02020605060306020A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9451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3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4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55" name="CuadroTexto 3"/>
          <p:cNvSpPr/>
          <p:nvPr/>
        </p:nvSpPr>
        <p:spPr>
          <a:xfrm>
            <a:off x="1437120" y="1149480"/>
            <a:ext cx="6649560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SV" sz="2000" b="1" strike="noStrike" spc="-1" dirty="0">
                <a:solidFill>
                  <a:srgbClr val="000000"/>
                </a:solidFill>
                <a:latin typeface="Museo Sans 100"/>
                <a:ea typeface="DejaVu Sans"/>
              </a:rPr>
              <a:t>Estadísticas de profesionales personas naturales y jurídicas para ejercer la auditoría y contaduría</a:t>
            </a:r>
            <a:endParaRPr lang="es-SV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56" name="Tabla 5"/>
          <p:cNvGraphicFramePr/>
          <p:nvPr>
            <p:extLst>
              <p:ext uri="{D42A27DB-BD31-4B8C-83A1-F6EECF244321}">
                <p14:modId xmlns:p14="http://schemas.microsoft.com/office/powerpoint/2010/main" val="2417767660"/>
              </p:ext>
            </p:extLst>
          </p:nvPr>
        </p:nvGraphicFramePr>
        <p:xfrm>
          <a:off x="1259640" y="2421000"/>
          <a:ext cx="6824520" cy="2953440"/>
        </p:xfrm>
        <a:graphic>
          <a:graphicData uri="http://schemas.openxmlformats.org/drawingml/2006/table">
            <a:tbl>
              <a:tblPr/>
              <a:tblGrid>
                <a:gridCol w="3392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1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SV" sz="1600" b="1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Inscripciones de contador y auditor personas naturales y jurídicas 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SV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8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Personas </a:t>
                      </a:r>
                      <a:r>
                        <a:rPr lang="es-SV" sz="1600" b="0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naturales autorizados</a:t>
                      </a:r>
                      <a:r>
                        <a:rPr lang="en-US" sz="1600" b="0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 </a:t>
                      </a:r>
                      <a:r>
                        <a:rPr lang="es-MX" sz="1600" b="0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de Julio a Septiembre </a:t>
                      </a:r>
                      <a:r>
                        <a:rPr lang="es-SV" sz="1600" b="0" strike="noStrike" spc="-1" noProof="0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d</a:t>
                      </a:r>
                      <a:r>
                        <a:rPr lang="en-US" sz="1600" b="0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e 2024</a:t>
                      </a:r>
                      <a:endParaRPr lang="es-SV" sz="16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520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 dirty="0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Auditores 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 dirty="0">
                          <a:solidFill>
                            <a:srgbClr val="000000"/>
                          </a:solidFill>
                          <a:latin typeface="Museo Sans 100"/>
                        </a:rPr>
                        <a:t>51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Contadores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 dirty="0">
                          <a:solidFill>
                            <a:srgbClr val="000000"/>
                          </a:solidFill>
                          <a:latin typeface="Museo Sans 100"/>
                        </a:rPr>
                        <a:t>208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7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SV" sz="1600" b="0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Personas jurídicas autorizadas de </a:t>
                      </a:r>
                      <a:r>
                        <a:rPr lang="es-MX" sz="1600" b="0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+mn-ea"/>
                        </a:rPr>
                        <a:t>Julio a Septiembre </a:t>
                      </a:r>
                      <a:r>
                        <a:rPr lang="es-SV" sz="1600" b="0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de 2024</a:t>
                      </a:r>
                      <a:endParaRPr lang="es-SV" sz="16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Sociedades de Auditoría 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Museo Sans 100"/>
                        </a:rPr>
                        <a:t>5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Sociedades de Contaduría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Museo Sans 100"/>
                        </a:rPr>
                        <a:t>4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3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4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8" name="Google Shape;342;p50">
            <a:extLst>
              <a:ext uri="{FF2B5EF4-FFF2-40B4-BE49-F238E27FC236}">
                <a16:creationId xmlns:a16="http://schemas.microsoft.com/office/drawing/2014/main" id="{C1A3225A-4A4C-4EFB-9390-54B77850CA71}"/>
              </a:ext>
            </a:extLst>
          </p:cNvPr>
          <p:cNvSpPr txBox="1">
            <a:spLocks/>
          </p:cNvSpPr>
          <p:nvPr/>
        </p:nvSpPr>
        <p:spPr>
          <a:xfrm>
            <a:off x="817419" y="2573786"/>
            <a:ext cx="7763874" cy="211075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2800" b="1" dirty="0">
                <a:latin typeface="Museo Sans 100" panose="02000000000000000000" pitchFamily="50" charset="0"/>
              </a:rPr>
              <a:t>Informe estadístico</a:t>
            </a:r>
            <a:br>
              <a:rPr lang="es-ES_tradnl" sz="2800" b="1" dirty="0">
                <a:latin typeface="Museo Sans 100" panose="02000000000000000000" pitchFamily="50" charset="0"/>
              </a:rPr>
            </a:br>
            <a:r>
              <a:rPr lang="es-ES_tradnl" sz="2800" b="1" dirty="0">
                <a:latin typeface="Museo Sans 100" panose="02000000000000000000" pitchFamily="50" charset="0"/>
              </a:rPr>
              <a:t>Departamento de Educación Continuada </a:t>
            </a:r>
            <a:r>
              <a:rPr lang="es-SV" sz="2800" b="1" strike="noStrike" spc="-1" dirty="0">
                <a:solidFill>
                  <a:srgbClr val="000000"/>
                </a:solidFill>
                <a:latin typeface="Museo Sans 100" panose="02000000000000000000" pitchFamily="50" charset="0"/>
                <a:ea typeface="Microsoft YaHei"/>
              </a:rPr>
              <a:t>Tercer Trimestre 2024</a:t>
            </a:r>
            <a:br>
              <a:rPr lang="es-ES_tradnl" sz="3200" b="1" dirty="0">
                <a:latin typeface="Museo Sans 100" panose="02000000000000000000" pitchFamily="50" charset="0"/>
              </a:rPr>
            </a:br>
            <a:br>
              <a:rPr lang="es-ES_tradnl" sz="3200" b="1" dirty="0">
                <a:latin typeface="Museo Sans 100" panose="02000000000000000000" pitchFamily="50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r>
              <a:rPr lang="es-ES_tradnl" sz="3600" dirty="0">
                <a:latin typeface="Bembo Std" panose="02020605060306020A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6129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ángulo 7"/>
          <p:cNvSpPr/>
          <p:nvPr/>
        </p:nvSpPr>
        <p:spPr>
          <a:xfrm>
            <a:off x="-27000" y="6443016"/>
            <a:ext cx="9171000" cy="31238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9" name="Imagen 12"/>
          <p:cNvPicPr/>
          <p:nvPr/>
        </p:nvPicPr>
        <p:blipFill>
          <a:blip r:embed="rId2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61" name="PlaceHolder 1"/>
          <p:cNvSpPr/>
          <p:nvPr/>
        </p:nvSpPr>
        <p:spPr>
          <a:xfrm>
            <a:off x="832219" y="701364"/>
            <a:ext cx="7055280" cy="884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es-ES_tradnl" sz="2400" dirty="0">
                <a:latin typeface="Bembo Std" panose="02020605060306020A03" pitchFamily="18" charset="0"/>
              </a:rPr>
              <a:t>Participantes de capacitaciones gratuitas</a:t>
            </a:r>
            <a:endParaRPr lang="es-SV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5A9F4DA4-68E4-4006-8A5C-92BA46FFAB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859253"/>
              </p:ext>
            </p:extLst>
          </p:nvPr>
        </p:nvGraphicFramePr>
        <p:xfrm>
          <a:off x="454491" y="1652164"/>
          <a:ext cx="8235018" cy="4446270"/>
        </p:xfrm>
        <a:graphic>
          <a:graphicData uri="http://schemas.openxmlformats.org/drawingml/2006/table">
            <a:tbl>
              <a:tblPr/>
              <a:tblGrid>
                <a:gridCol w="367698">
                  <a:extLst>
                    <a:ext uri="{9D8B030D-6E8A-4147-A177-3AD203B41FA5}">
                      <a16:colId xmlns:a16="http://schemas.microsoft.com/office/drawing/2014/main" val="1992566346"/>
                    </a:ext>
                  </a:extLst>
                </a:gridCol>
                <a:gridCol w="2844970">
                  <a:extLst>
                    <a:ext uri="{9D8B030D-6E8A-4147-A177-3AD203B41FA5}">
                      <a16:colId xmlns:a16="http://schemas.microsoft.com/office/drawing/2014/main" val="4230852045"/>
                    </a:ext>
                  </a:extLst>
                </a:gridCol>
                <a:gridCol w="1462054">
                  <a:extLst>
                    <a:ext uri="{9D8B030D-6E8A-4147-A177-3AD203B41FA5}">
                      <a16:colId xmlns:a16="http://schemas.microsoft.com/office/drawing/2014/main" val="124494034"/>
                    </a:ext>
                  </a:extLst>
                </a:gridCol>
                <a:gridCol w="1255476">
                  <a:extLst>
                    <a:ext uri="{9D8B030D-6E8A-4147-A177-3AD203B41FA5}">
                      <a16:colId xmlns:a16="http://schemas.microsoft.com/office/drawing/2014/main" val="2785369183"/>
                    </a:ext>
                  </a:extLst>
                </a:gridCol>
                <a:gridCol w="1034946">
                  <a:extLst>
                    <a:ext uri="{9D8B030D-6E8A-4147-A177-3AD203B41FA5}">
                      <a16:colId xmlns:a16="http://schemas.microsoft.com/office/drawing/2014/main" val="250316467"/>
                    </a:ext>
                  </a:extLst>
                </a:gridCol>
                <a:gridCol w="1269874">
                  <a:extLst>
                    <a:ext uri="{9D8B030D-6E8A-4147-A177-3AD203B41FA5}">
                      <a16:colId xmlns:a16="http://schemas.microsoft.com/office/drawing/2014/main" val="538487756"/>
                    </a:ext>
                  </a:extLst>
                </a:gridCol>
              </a:tblGrid>
              <a:tr h="64105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No.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Nombre del evento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fecha de ejecución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Horas de acreditación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Participación de Auditores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Participación de Contadores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233666"/>
                  </a:ext>
                </a:extLst>
              </a:tr>
              <a:tr h="43011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Normas de Sostenibilidad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15 de agosto de 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1,026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834456"/>
                  </a:ext>
                </a:extLst>
              </a:tr>
              <a:tr h="106293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Requisitos formales para la emisión de los Documentos Tributarios Electrónicos (DTE) ¿Incumplirlos conlleva a la imposición de Mutas?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20 de agosto de 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694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1,433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597396"/>
                  </a:ext>
                </a:extLst>
              </a:tr>
              <a:tr h="43011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Gestión de Calidad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22 de agosto de 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680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1,293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877618"/>
                  </a:ext>
                </a:extLst>
              </a:tr>
              <a:tr h="43011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Derecho Laboral para Auditores y Contadores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19 de septiembre de 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633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1,266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863763"/>
                  </a:ext>
                </a:extLst>
              </a:tr>
              <a:tr h="43011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Riesgos e Impacto Medio Ambiental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26 de septiembre de 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1,124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512765"/>
                  </a:ext>
                </a:extLst>
              </a:tr>
            </a:tbl>
          </a:graphicData>
        </a:graphic>
      </p:graphicFrame>
      <p:pic>
        <p:nvPicPr>
          <p:cNvPr id="57" name="Imagen 5"/>
          <p:cNvPicPr/>
          <p:nvPr/>
        </p:nvPicPr>
        <p:blipFill>
          <a:blip r:embed="rId3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ángulo 7"/>
          <p:cNvSpPr/>
          <p:nvPr/>
        </p:nvSpPr>
        <p:spPr>
          <a:xfrm>
            <a:off x="-27000" y="6443016"/>
            <a:ext cx="9171000" cy="31238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9" name="Imagen 12"/>
          <p:cNvPicPr/>
          <p:nvPr/>
        </p:nvPicPr>
        <p:blipFill>
          <a:blip r:embed="rId2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61" name="PlaceHolder 1"/>
          <p:cNvSpPr/>
          <p:nvPr/>
        </p:nvSpPr>
        <p:spPr>
          <a:xfrm>
            <a:off x="1030860" y="1030282"/>
            <a:ext cx="7055280" cy="884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377">
              <a:lnSpc>
                <a:spcPct val="150000"/>
              </a:lnSpc>
              <a:buClr>
                <a:srgbClr val="000000"/>
              </a:buClr>
              <a:buSzPts val="1100"/>
              <a:defRPr/>
            </a:pPr>
            <a:r>
              <a:rPr lang="es-ES_tradnl" sz="1200" b="1" dirty="0">
                <a:latin typeface="Museo Sans 300" panose="02000000000000000000" pitchFamily="50" charset="0"/>
              </a:rPr>
              <a:t>“NORMAS DE SOSTENIBILIDAD”</a:t>
            </a:r>
            <a:r>
              <a:rPr lang="es-SV" sz="1200" b="1" dirty="0">
                <a:latin typeface="Museo Sans 300" panose="02000000000000000000" pitchFamily="50" charset="0"/>
              </a:rPr>
              <a:t>, </a:t>
            </a:r>
            <a:r>
              <a:rPr lang="es-SV" sz="1200" dirty="0">
                <a:latin typeface="Museo Sans 300" panose="02000000000000000000" pitchFamily="50" charset="0"/>
              </a:rPr>
              <a:t>desarrollado el día jueves 15 de agosto de 2024, por plataforma YouTube Live </a:t>
            </a:r>
            <a:r>
              <a:rPr lang="es-SV" sz="1200" dirty="0" err="1">
                <a:latin typeface="Museo Sans 300" panose="02000000000000000000" pitchFamily="50" charset="0"/>
              </a:rPr>
              <a:t>Stream</a:t>
            </a:r>
            <a:r>
              <a:rPr lang="es-SV" sz="1200" dirty="0">
                <a:latin typeface="Museo Sans 300" panose="02000000000000000000" pitchFamily="50" charset="0"/>
              </a:rPr>
              <a:t>, en el horario de 8:30 a 11:30 am, con una participación de 2,731 inscritos, los cuales se detallan:</a:t>
            </a: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3CA3CD41-E13E-45AB-99EC-5638A0F0A4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012491"/>
              </p:ext>
            </p:extLst>
          </p:nvPr>
        </p:nvGraphicFramePr>
        <p:xfrm>
          <a:off x="481315" y="1914802"/>
          <a:ext cx="7951852" cy="3807730"/>
        </p:xfrm>
        <a:graphic>
          <a:graphicData uri="http://schemas.openxmlformats.org/drawingml/2006/table">
            <a:tbl>
              <a:tblPr/>
              <a:tblGrid>
                <a:gridCol w="1483404">
                  <a:extLst>
                    <a:ext uri="{9D8B030D-6E8A-4147-A177-3AD203B41FA5}">
                      <a16:colId xmlns:a16="http://schemas.microsoft.com/office/drawing/2014/main" val="1672529137"/>
                    </a:ext>
                  </a:extLst>
                </a:gridCol>
                <a:gridCol w="1203373">
                  <a:extLst>
                    <a:ext uri="{9D8B030D-6E8A-4147-A177-3AD203B41FA5}">
                      <a16:colId xmlns:a16="http://schemas.microsoft.com/office/drawing/2014/main" val="362116704"/>
                    </a:ext>
                  </a:extLst>
                </a:gridCol>
                <a:gridCol w="1354741">
                  <a:extLst>
                    <a:ext uri="{9D8B030D-6E8A-4147-A177-3AD203B41FA5}">
                      <a16:colId xmlns:a16="http://schemas.microsoft.com/office/drawing/2014/main" val="1601738192"/>
                    </a:ext>
                  </a:extLst>
                </a:gridCol>
                <a:gridCol w="1473313">
                  <a:extLst>
                    <a:ext uri="{9D8B030D-6E8A-4147-A177-3AD203B41FA5}">
                      <a16:colId xmlns:a16="http://schemas.microsoft.com/office/drawing/2014/main" val="3804530143"/>
                    </a:ext>
                  </a:extLst>
                </a:gridCol>
                <a:gridCol w="1294194">
                  <a:extLst>
                    <a:ext uri="{9D8B030D-6E8A-4147-A177-3AD203B41FA5}">
                      <a16:colId xmlns:a16="http://schemas.microsoft.com/office/drawing/2014/main" val="1657972174"/>
                    </a:ext>
                  </a:extLst>
                </a:gridCol>
                <a:gridCol w="1142827">
                  <a:extLst>
                    <a:ext uri="{9D8B030D-6E8A-4147-A177-3AD203B41FA5}">
                      <a16:colId xmlns:a16="http://schemas.microsoft.com/office/drawing/2014/main" val="1158414130"/>
                    </a:ext>
                  </a:extLst>
                </a:gridCol>
              </a:tblGrid>
              <a:tr h="52924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SECTOR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AUDITOR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CONTADOR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PÚBLICO EN GENERAL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INHABILITADO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TOTAL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369295"/>
                  </a:ext>
                </a:extLst>
              </a:tr>
              <a:tr h="21276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Femenino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414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832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87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1,333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347147"/>
                  </a:ext>
                </a:extLst>
              </a:tr>
              <a:tr h="21276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Estudiante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6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3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4367416"/>
                  </a:ext>
                </a:extLst>
              </a:tr>
              <a:tr h="21276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Gobierno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132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56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26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214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491018"/>
                  </a:ext>
                </a:extLst>
              </a:tr>
              <a:tr h="21276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Independiente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77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95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7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179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3147062"/>
                  </a:ext>
                </a:extLst>
              </a:tr>
              <a:tr h="21276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ONGs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6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28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3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37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157436"/>
                  </a:ext>
                </a:extLst>
              </a:tr>
              <a:tr h="21276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Privado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197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647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48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892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688666"/>
                  </a:ext>
                </a:extLst>
              </a:tr>
              <a:tr h="21276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Masculino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500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825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72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1,398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060925"/>
                  </a:ext>
                </a:extLst>
              </a:tr>
              <a:tr h="21276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Estudiante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5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9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0020983"/>
                  </a:ext>
                </a:extLst>
              </a:tr>
              <a:tr h="21276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Gobierno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111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41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14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166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306430"/>
                  </a:ext>
                </a:extLst>
              </a:tr>
              <a:tr h="21276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Independiente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141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100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7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248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398402"/>
                  </a:ext>
                </a:extLst>
              </a:tr>
              <a:tr h="21276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ONGs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3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25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29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303127"/>
                  </a:ext>
                </a:extLst>
              </a:tr>
              <a:tr h="21276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Privado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245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655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45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946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0940193"/>
                  </a:ext>
                </a:extLst>
              </a:tr>
              <a:tr h="29575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TOTAL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914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1,657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159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2,731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253836"/>
                  </a:ext>
                </a:extLst>
              </a:tr>
              <a:tr h="3113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PARTICIPACIÓN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33.47%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60.67%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5.82%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0.04%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100%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381639"/>
                  </a:ext>
                </a:extLst>
              </a:tr>
            </a:tbl>
          </a:graphicData>
        </a:graphic>
      </p:graphicFrame>
      <p:pic>
        <p:nvPicPr>
          <p:cNvPr id="57" name="Imagen 5"/>
          <p:cNvPicPr/>
          <p:nvPr/>
        </p:nvPicPr>
        <p:blipFill>
          <a:blip r:embed="rId3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296636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ángulo 7"/>
          <p:cNvSpPr/>
          <p:nvPr/>
        </p:nvSpPr>
        <p:spPr>
          <a:xfrm>
            <a:off x="-27000" y="6443016"/>
            <a:ext cx="9171000" cy="31238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9" name="Imagen 12"/>
          <p:cNvPicPr/>
          <p:nvPr/>
        </p:nvPicPr>
        <p:blipFill>
          <a:blip r:embed="rId2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61" name="PlaceHolder 1"/>
          <p:cNvSpPr/>
          <p:nvPr/>
        </p:nvSpPr>
        <p:spPr>
          <a:xfrm>
            <a:off x="1044360" y="1063019"/>
            <a:ext cx="7055280" cy="884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377">
              <a:lnSpc>
                <a:spcPct val="150000"/>
              </a:lnSpc>
              <a:buClr>
                <a:srgbClr val="000000"/>
              </a:buClr>
              <a:buSzPts val="1100"/>
              <a:defRPr/>
            </a:pPr>
            <a:r>
              <a:rPr lang="es-ES_tradnl" sz="1400" b="1" dirty="0">
                <a:latin typeface="Museo Sans 300" panose="02000000000000000000" pitchFamily="50" charset="0"/>
              </a:rPr>
              <a:t>“</a:t>
            </a:r>
            <a:r>
              <a:rPr lang="es-SV" sz="1400" b="1" dirty="0">
                <a:latin typeface="Museo Sans 300" panose="02000000000000000000" pitchFamily="50" charset="0"/>
              </a:rPr>
              <a:t>REQUISITOS FORMALES PARA LA EMISIÓN DE LOS DOCUMENTOS TRIBUTARIOS ELECTRÓNICOS (DTE) ¿Incumplirlos conlleva a imposición de Multas? ”</a:t>
            </a:r>
            <a:r>
              <a:rPr lang="es-ES" sz="1400" b="1" kern="0" dirty="0">
                <a:latin typeface="Museo Sans 300" panose="02000000000000000000" pitchFamily="50" charset="0"/>
                <a:cs typeface="Arial"/>
                <a:sym typeface="Arial"/>
              </a:rPr>
              <a:t>, </a:t>
            </a:r>
            <a:r>
              <a:rPr lang="es-SV" sz="1400" dirty="0">
                <a:latin typeface="Museo Sans 300" panose="02000000000000000000" pitchFamily="50" charset="0"/>
              </a:rPr>
              <a:t>desarrollado el día martes 20 de agosto de 2024, por plataforma YouTube Live </a:t>
            </a:r>
            <a:r>
              <a:rPr lang="es-SV" sz="1400" dirty="0" err="1">
                <a:latin typeface="Museo Sans 300" panose="02000000000000000000" pitchFamily="50" charset="0"/>
              </a:rPr>
              <a:t>Stream</a:t>
            </a:r>
            <a:r>
              <a:rPr lang="es-SV" sz="1400" dirty="0">
                <a:latin typeface="Museo Sans 300" panose="02000000000000000000" pitchFamily="50" charset="0"/>
              </a:rPr>
              <a:t>, en el horario de 8:30 a 10:30 am, con una participación de 2,383 inscritos, los cuales se detallan:</a:t>
            </a: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AC0478D7-21D2-4B17-AE39-96EEEC5507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63979"/>
              </p:ext>
            </p:extLst>
          </p:nvPr>
        </p:nvGraphicFramePr>
        <p:xfrm>
          <a:off x="713370" y="2391264"/>
          <a:ext cx="7577575" cy="3602743"/>
        </p:xfrm>
        <a:graphic>
          <a:graphicData uri="http://schemas.openxmlformats.org/drawingml/2006/table">
            <a:tbl>
              <a:tblPr/>
              <a:tblGrid>
                <a:gridCol w="1561699">
                  <a:extLst>
                    <a:ext uri="{9D8B030D-6E8A-4147-A177-3AD203B41FA5}">
                      <a16:colId xmlns:a16="http://schemas.microsoft.com/office/drawing/2014/main" val="1729272397"/>
                    </a:ext>
                  </a:extLst>
                </a:gridCol>
                <a:gridCol w="1171275">
                  <a:extLst>
                    <a:ext uri="{9D8B030D-6E8A-4147-A177-3AD203B41FA5}">
                      <a16:colId xmlns:a16="http://schemas.microsoft.com/office/drawing/2014/main" val="2851384575"/>
                    </a:ext>
                  </a:extLst>
                </a:gridCol>
                <a:gridCol w="1221268">
                  <a:extLst>
                    <a:ext uri="{9D8B030D-6E8A-4147-A177-3AD203B41FA5}">
                      <a16:colId xmlns:a16="http://schemas.microsoft.com/office/drawing/2014/main" val="175981427"/>
                    </a:ext>
                  </a:extLst>
                </a:gridCol>
                <a:gridCol w="1295068">
                  <a:extLst>
                    <a:ext uri="{9D8B030D-6E8A-4147-A177-3AD203B41FA5}">
                      <a16:colId xmlns:a16="http://schemas.microsoft.com/office/drawing/2014/main" val="3490023484"/>
                    </a:ext>
                  </a:extLst>
                </a:gridCol>
                <a:gridCol w="1278403">
                  <a:extLst>
                    <a:ext uri="{9D8B030D-6E8A-4147-A177-3AD203B41FA5}">
                      <a16:colId xmlns:a16="http://schemas.microsoft.com/office/drawing/2014/main" val="1279831030"/>
                    </a:ext>
                  </a:extLst>
                </a:gridCol>
                <a:gridCol w="1049862">
                  <a:extLst>
                    <a:ext uri="{9D8B030D-6E8A-4147-A177-3AD203B41FA5}">
                      <a16:colId xmlns:a16="http://schemas.microsoft.com/office/drawing/2014/main" val="3549259022"/>
                    </a:ext>
                  </a:extLst>
                </a:gridCol>
              </a:tblGrid>
              <a:tr h="40348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SECTOR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AUDITOR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CONTADOR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INHABILITADO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PÚBLICO EN GENERAL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837174"/>
                  </a:ext>
                </a:extLst>
              </a:tr>
              <a:tr h="20174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Femenino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282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724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1,141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158410"/>
                  </a:ext>
                </a:extLst>
              </a:tr>
              <a:tr h="20174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Estudiante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5980723"/>
                  </a:ext>
                </a:extLst>
              </a:tr>
              <a:tr h="20174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Gobierno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048728"/>
                  </a:ext>
                </a:extLst>
              </a:tr>
              <a:tr h="20174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Independiente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305258"/>
                  </a:ext>
                </a:extLst>
              </a:tr>
              <a:tr h="20174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ONGs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177828"/>
                  </a:ext>
                </a:extLst>
              </a:tr>
              <a:tr h="20174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555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798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5292344"/>
                  </a:ext>
                </a:extLst>
              </a:tr>
              <a:tr h="20174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Masculino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412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709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1,242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153221"/>
                  </a:ext>
                </a:extLst>
              </a:tr>
              <a:tr h="20174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Estudiante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0525134"/>
                  </a:ext>
                </a:extLst>
              </a:tr>
              <a:tr h="20174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Gobierno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195915"/>
                  </a:ext>
                </a:extLst>
              </a:tr>
              <a:tr h="20174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Independiente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6644819"/>
                  </a:ext>
                </a:extLst>
              </a:tr>
              <a:tr h="20174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ONGs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0573368"/>
                  </a:ext>
                </a:extLst>
              </a:tr>
              <a:tr h="20174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557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858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3621361"/>
                  </a:ext>
                </a:extLst>
              </a:tr>
              <a:tr h="20174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694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1,433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255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2,383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635091"/>
                  </a:ext>
                </a:extLst>
              </a:tr>
              <a:tr h="268993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PARTICIPACIÓN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29.12%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60.13%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0.04%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10.70%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240973"/>
                  </a:ext>
                </a:extLst>
              </a:tr>
            </a:tbl>
          </a:graphicData>
        </a:graphic>
      </p:graphicFrame>
      <p:pic>
        <p:nvPicPr>
          <p:cNvPr id="57" name="Imagen 5"/>
          <p:cNvPicPr/>
          <p:nvPr/>
        </p:nvPicPr>
        <p:blipFill>
          <a:blip r:embed="rId3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2623035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ángulo 7"/>
          <p:cNvSpPr/>
          <p:nvPr/>
        </p:nvSpPr>
        <p:spPr>
          <a:xfrm>
            <a:off x="-27000" y="6443016"/>
            <a:ext cx="9171000" cy="31238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9" name="Imagen 12"/>
          <p:cNvPicPr/>
          <p:nvPr/>
        </p:nvPicPr>
        <p:blipFill>
          <a:blip r:embed="rId2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61" name="PlaceHolder 1"/>
          <p:cNvSpPr/>
          <p:nvPr/>
        </p:nvSpPr>
        <p:spPr>
          <a:xfrm>
            <a:off x="1030123" y="1089681"/>
            <a:ext cx="7055280" cy="884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377">
              <a:lnSpc>
                <a:spcPct val="150000"/>
              </a:lnSpc>
              <a:buClr>
                <a:srgbClr val="000000"/>
              </a:buClr>
              <a:buSzPts val="1100"/>
              <a:defRPr/>
            </a:pPr>
            <a:r>
              <a:rPr lang="es-ES_tradnl" sz="1400" b="1" dirty="0">
                <a:latin typeface="Museo Sans 300" panose="02000000000000000000" pitchFamily="50" charset="0"/>
              </a:rPr>
              <a:t>“GESTIÓN DE CALIDAD”</a:t>
            </a:r>
            <a:r>
              <a:rPr lang="es-SV" sz="1400" b="1" dirty="0">
                <a:latin typeface="Museo Sans 300" panose="02000000000000000000" pitchFamily="50" charset="0"/>
              </a:rPr>
              <a:t>, </a:t>
            </a:r>
            <a:r>
              <a:rPr lang="es-SV" sz="1400" dirty="0">
                <a:latin typeface="Museo Sans 300" panose="02000000000000000000" pitchFamily="50" charset="0"/>
              </a:rPr>
              <a:t>desarrollado el día jueves 22 de agosto de 2024, por plataforma YouTube Live </a:t>
            </a:r>
            <a:r>
              <a:rPr lang="es-SV" sz="1400" dirty="0" err="1">
                <a:latin typeface="Museo Sans 300" panose="02000000000000000000" pitchFamily="50" charset="0"/>
              </a:rPr>
              <a:t>Stream</a:t>
            </a:r>
            <a:r>
              <a:rPr lang="es-SV" sz="1400" dirty="0">
                <a:latin typeface="Museo Sans 300" panose="02000000000000000000" pitchFamily="50" charset="0"/>
              </a:rPr>
              <a:t>, en el horario de 8:30 a 11:30 am, con una participación de 3,352 inscritos, los cuales se detallan: :</a:t>
            </a:r>
            <a:endParaRPr lang="es-SV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7951E6FA-EEBD-4294-B00B-6AB2044E41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32599"/>
              </p:ext>
            </p:extLst>
          </p:nvPr>
        </p:nvGraphicFramePr>
        <p:xfrm>
          <a:off x="797726" y="2240832"/>
          <a:ext cx="7520073" cy="3577616"/>
        </p:xfrm>
        <a:graphic>
          <a:graphicData uri="http://schemas.openxmlformats.org/drawingml/2006/table">
            <a:tbl>
              <a:tblPr/>
              <a:tblGrid>
                <a:gridCol w="1868145">
                  <a:extLst>
                    <a:ext uri="{9D8B030D-6E8A-4147-A177-3AD203B41FA5}">
                      <a16:colId xmlns:a16="http://schemas.microsoft.com/office/drawing/2014/main" val="1146462522"/>
                    </a:ext>
                  </a:extLst>
                </a:gridCol>
                <a:gridCol w="1424856">
                  <a:extLst>
                    <a:ext uri="{9D8B030D-6E8A-4147-A177-3AD203B41FA5}">
                      <a16:colId xmlns:a16="http://schemas.microsoft.com/office/drawing/2014/main" val="1410030483"/>
                    </a:ext>
                  </a:extLst>
                </a:gridCol>
                <a:gridCol w="1353613">
                  <a:extLst>
                    <a:ext uri="{9D8B030D-6E8A-4147-A177-3AD203B41FA5}">
                      <a16:colId xmlns:a16="http://schemas.microsoft.com/office/drawing/2014/main" val="4239305886"/>
                    </a:ext>
                  </a:extLst>
                </a:gridCol>
                <a:gridCol w="1480266">
                  <a:extLst>
                    <a:ext uri="{9D8B030D-6E8A-4147-A177-3AD203B41FA5}">
                      <a16:colId xmlns:a16="http://schemas.microsoft.com/office/drawing/2014/main" val="162051081"/>
                    </a:ext>
                  </a:extLst>
                </a:gridCol>
                <a:gridCol w="1393193">
                  <a:extLst>
                    <a:ext uri="{9D8B030D-6E8A-4147-A177-3AD203B41FA5}">
                      <a16:colId xmlns:a16="http://schemas.microsoft.com/office/drawing/2014/main" val="1121820891"/>
                    </a:ext>
                  </a:extLst>
                </a:gridCol>
              </a:tblGrid>
              <a:tr h="40751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SECTOR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AUDITOR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CONTADOR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PÚBLICO EN GENERAL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TOTAL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857759"/>
                  </a:ext>
                </a:extLst>
              </a:tr>
              <a:tr h="20375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Femenino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502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1059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120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1,681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420375"/>
                  </a:ext>
                </a:extLst>
              </a:tr>
              <a:tr h="20375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Estudiante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8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7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16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1838573"/>
                  </a:ext>
                </a:extLst>
              </a:tr>
              <a:tr h="20375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Gobierno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154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72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22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248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351296"/>
                  </a:ext>
                </a:extLst>
              </a:tr>
              <a:tr h="20375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Independiente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104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131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7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242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2286177"/>
                  </a:ext>
                </a:extLst>
              </a:tr>
              <a:tr h="20375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ONGs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8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41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2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51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372693"/>
                  </a:ext>
                </a:extLst>
              </a:tr>
              <a:tr h="20375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Privado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235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807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82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1124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2233732"/>
                  </a:ext>
                </a:extLst>
              </a:tr>
              <a:tr h="20375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Masculino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600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964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107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1,671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692438"/>
                  </a:ext>
                </a:extLst>
              </a:tr>
              <a:tr h="20375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Estudiante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6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8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5511991"/>
                  </a:ext>
                </a:extLst>
              </a:tr>
              <a:tr h="20375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Gobierno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130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55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20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205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985265"/>
                  </a:ext>
                </a:extLst>
              </a:tr>
              <a:tr h="20375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Independiente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182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114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7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303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1779942"/>
                  </a:ext>
                </a:extLst>
              </a:tr>
              <a:tr h="20375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ONGs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3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25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29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435836"/>
                  </a:ext>
                </a:extLst>
              </a:tr>
              <a:tr h="20375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Privado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285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768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73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1,126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9376036"/>
                  </a:ext>
                </a:extLst>
              </a:tr>
              <a:tr h="20375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TOTAL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1,102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2,023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227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3,352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524012"/>
                  </a:ext>
                </a:extLst>
              </a:tr>
              <a:tr h="25634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PARTICIPACIÓN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32.88%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60.35%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6.77%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100%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365948"/>
                  </a:ext>
                </a:extLst>
              </a:tr>
            </a:tbl>
          </a:graphicData>
        </a:graphic>
      </p:graphicFrame>
      <p:pic>
        <p:nvPicPr>
          <p:cNvPr id="57" name="Imagen 5"/>
          <p:cNvPicPr/>
          <p:nvPr/>
        </p:nvPicPr>
        <p:blipFill>
          <a:blip r:embed="rId3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2902174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ángulo 7"/>
          <p:cNvSpPr/>
          <p:nvPr/>
        </p:nvSpPr>
        <p:spPr>
          <a:xfrm>
            <a:off x="-27000" y="6443016"/>
            <a:ext cx="9171000" cy="31238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9" name="Imagen 12"/>
          <p:cNvPicPr/>
          <p:nvPr/>
        </p:nvPicPr>
        <p:blipFill>
          <a:blip r:embed="rId2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61" name="PlaceHolder 1"/>
          <p:cNvSpPr/>
          <p:nvPr/>
        </p:nvSpPr>
        <p:spPr>
          <a:xfrm>
            <a:off x="1030123" y="1089681"/>
            <a:ext cx="7055280" cy="884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377">
              <a:lnSpc>
                <a:spcPct val="150000"/>
              </a:lnSpc>
              <a:buClr>
                <a:srgbClr val="000000"/>
              </a:buClr>
              <a:buSzPts val="1100"/>
              <a:defRPr/>
            </a:pPr>
            <a:r>
              <a:rPr lang="es-ES_tradnl" sz="1400" b="1" dirty="0">
                <a:latin typeface="Museo Sans 300" panose="02000000000000000000" pitchFamily="50" charset="0"/>
              </a:rPr>
              <a:t>“DERECHO LABORAL PARA AUDITORES Y CONTADORES”</a:t>
            </a:r>
            <a:r>
              <a:rPr lang="es-SV" sz="1400" b="1" dirty="0">
                <a:latin typeface="Museo Sans 300" panose="02000000000000000000" pitchFamily="50" charset="0"/>
              </a:rPr>
              <a:t>, </a:t>
            </a:r>
            <a:r>
              <a:rPr lang="es-SV" sz="1400" dirty="0">
                <a:latin typeface="Museo Sans 300" panose="02000000000000000000" pitchFamily="50" charset="0"/>
              </a:rPr>
              <a:t>desarrollado el día jueves 19 de septiembre de 2024, por plataforma YouTube Live </a:t>
            </a:r>
            <a:r>
              <a:rPr lang="es-SV" sz="1400" dirty="0" err="1">
                <a:latin typeface="Museo Sans 300" panose="02000000000000000000" pitchFamily="50" charset="0"/>
              </a:rPr>
              <a:t>Stream</a:t>
            </a:r>
            <a:r>
              <a:rPr lang="es-SV" sz="1400" dirty="0">
                <a:latin typeface="Museo Sans 300" panose="02000000000000000000" pitchFamily="50" charset="0"/>
              </a:rPr>
              <a:t>, en el horario de 8:30 a 11:30 am, con una participación de 3,090 inscritos, los cuales se detallan:</a:t>
            </a:r>
            <a:endParaRPr lang="es-SV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F67510E3-CCB9-402D-AB2A-0BAAABFF5E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195248"/>
              </p:ext>
            </p:extLst>
          </p:nvPr>
        </p:nvGraphicFramePr>
        <p:xfrm>
          <a:off x="709522" y="2099160"/>
          <a:ext cx="7724956" cy="3609321"/>
        </p:xfrm>
        <a:graphic>
          <a:graphicData uri="http://schemas.openxmlformats.org/drawingml/2006/table">
            <a:tbl>
              <a:tblPr/>
              <a:tblGrid>
                <a:gridCol w="1667415">
                  <a:extLst>
                    <a:ext uri="{9D8B030D-6E8A-4147-A177-3AD203B41FA5}">
                      <a16:colId xmlns:a16="http://schemas.microsoft.com/office/drawing/2014/main" val="4265149407"/>
                    </a:ext>
                  </a:extLst>
                </a:gridCol>
                <a:gridCol w="1087126">
                  <a:extLst>
                    <a:ext uri="{9D8B030D-6E8A-4147-A177-3AD203B41FA5}">
                      <a16:colId xmlns:a16="http://schemas.microsoft.com/office/drawing/2014/main" val="2232571001"/>
                    </a:ext>
                  </a:extLst>
                </a:gridCol>
                <a:gridCol w="1165477">
                  <a:extLst>
                    <a:ext uri="{9D8B030D-6E8A-4147-A177-3AD203B41FA5}">
                      <a16:colId xmlns:a16="http://schemas.microsoft.com/office/drawing/2014/main" val="3815141338"/>
                    </a:ext>
                  </a:extLst>
                </a:gridCol>
                <a:gridCol w="1226688">
                  <a:extLst>
                    <a:ext uri="{9D8B030D-6E8A-4147-A177-3AD203B41FA5}">
                      <a16:colId xmlns:a16="http://schemas.microsoft.com/office/drawing/2014/main" val="1064520524"/>
                    </a:ext>
                  </a:extLst>
                </a:gridCol>
                <a:gridCol w="1285452">
                  <a:extLst>
                    <a:ext uri="{9D8B030D-6E8A-4147-A177-3AD203B41FA5}">
                      <a16:colId xmlns:a16="http://schemas.microsoft.com/office/drawing/2014/main" val="3394526615"/>
                    </a:ext>
                  </a:extLst>
                </a:gridCol>
                <a:gridCol w="1292798">
                  <a:extLst>
                    <a:ext uri="{9D8B030D-6E8A-4147-A177-3AD203B41FA5}">
                      <a16:colId xmlns:a16="http://schemas.microsoft.com/office/drawing/2014/main" val="2180593920"/>
                    </a:ext>
                  </a:extLst>
                </a:gridCol>
              </a:tblGrid>
              <a:tr h="36294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SECTOR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AUDITOR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CONTADOR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PÚBLICO EN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INHABILITADO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188528"/>
                  </a:ext>
                </a:extLst>
              </a:tr>
              <a:tr h="18147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Femenino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1,033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1,574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040047"/>
                  </a:ext>
                </a:extLst>
              </a:tr>
              <a:tr h="18147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Estudiante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0998961"/>
                  </a:ext>
                </a:extLst>
              </a:tr>
              <a:tr h="18147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950368"/>
                  </a:ext>
                </a:extLst>
              </a:tr>
              <a:tr h="18147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Independiente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2821585"/>
                  </a:ext>
                </a:extLst>
              </a:tr>
              <a:tr h="18147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ONGs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185521"/>
                  </a:ext>
                </a:extLst>
              </a:tr>
              <a:tr h="18147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Privado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785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1,068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0331250"/>
                  </a:ext>
                </a:extLst>
              </a:tr>
              <a:tr h="18147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Masculino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516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922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1,516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194153"/>
                  </a:ext>
                </a:extLst>
              </a:tr>
              <a:tr h="18147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Estudiante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158923"/>
                  </a:ext>
                </a:extLst>
              </a:tr>
              <a:tr h="18147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743352"/>
                  </a:ext>
                </a:extLst>
              </a:tr>
              <a:tr h="18147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Independiente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8138990"/>
                  </a:ext>
                </a:extLst>
              </a:tr>
              <a:tr h="18147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ONGs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487695"/>
                  </a:ext>
                </a:extLst>
              </a:tr>
              <a:tr h="18147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Privado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712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982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6296901"/>
                  </a:ext>
                </a:extLst>
              </a:tr>
              <a:tr h="18147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952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1,955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3,090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061808"/>
                  </a:ext>
                </a:extLst>
              </a:tr>
              <a:tr h="27557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PARTICIPACIÓN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30.81%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63.27%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5.89%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0.03%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806836"/>
                  </a:ext>
                </a:extLst>
              </a:tr>
            </a:tbl>
          </a:graphicData>
        </a:graphic>
      </p:graphicFrame>
      <p:pic>
        <p:nvPicPr>
          <p:cNvPr id="57" name="Imagen 5"/>
          <p:cNvPicPr/>
          <p:nvPr/>
        </p:nvPicPr>
        <p:blipFill>
          <a:blip r:embed="rId3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609800387"/>
      </p:ext>
    </p:extLst>
  </p:cSld>
  <p:clrMapOvr>
    <a:masterClrMapping/>
  </p:clrMapOvr>
</p:sld>
</file>

<file path=ppt/theme/theme1.xml><?xml version="1.0" encoding="utf-8"?>
<a:theme xmlns:a="http://schemas.openxmlformats.org/drawingml/2006/main" name="PropuestaFinal2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Plantilla-PPT-CVPCPA</Template>
  <TotalTime>16622</TotalTime>
  <Words>1227</Words>
  <Application>Microsoft Office PowerPoint</Application>
  <PresentationFormat>Presentación en pantalla (4:3)</PresentationFormat>
  <Paragraphs>553</Paragraphs>
  <Slides>16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5" baseType="lpstr">
      <vt:lpstr>Arial</vt:lpstr>
      <vt:lpstr>Bembo Std</vt:lpstr>
      <vt:lpstr>Calibri</vt:lpstr>
      <vt:lpstr>Museo Sans 100</vt:lpstr>
      <vt:lpstr>Museo Sans 300</vt:lpstr>
      <vt:lpstr>Symbol</vt:lpstr>
      <vt:lpstr>Times New Roman</vt:lpstr>
      <vt:lpstr>Wingdings</vt:lpstr>
      <vt:lpstr>PropuestaFinal2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Enma Hernandez</dc:creator>
  <dc:description/>
  <cp:lastModifiedBy>Oficial de Información</cp:lastModifiedBy>
  <cp:revision>155</cp:revision>
  <dcterms:created xsi:type="dcterms:W3CDTF">2020-02-10T03:23:51Z</dcterms:created>
  <dcterms:modified xsi:type="dcterms:W3CDTF">2024-10-24T16:18:48Z</dcterms:modified>
  <dc:language>es-SV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0x010100D837F2CC488FFB428594C34164CC56F6</vt:lpwstr>
  </property>
  <property fmtid="{D5CDD505-2E9C-101B-9397-08002B2CF9AE}" pid="3" name="Notes">
    <vt:i4>1</vt:i4>
  </property>
  <property fmtid="{D5CDD505-2E9C-101B-9397-08002B2CF9AE}" pid="4" name="PresentationFormat">
    <vt:lpwstr>Presentación en pantalla (4:3)</vt:lpwstr>
  </property>
  <property fmtid="{D5CDD505-2E9C-101B-9397-08002B2CF9AE}" pid="5" name="Slides">
    <vt:i4>6</vt:i4>
  </property>
  <property fmtid="{D5CDD505-2E9C-101B-9397-08002B2CF9AE}" pid="6" name="_dlc_DocIdItemGuid">
    <vt:lpwstr>ff3071cc-31fe-4e2e-ba50-35888c96d637</vt:lpwstr>
  </property>
</Properties>
</file>