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267" r:id="rId3"/>
    <p:sldId id="257" r:id="rId4"/>
    <p:sldId id="263" r:id="rId5"/>
    <p:sldId id="258" r:id="rId6"/>
    <p:sldId id="273" r:id="rId7"/>
    <p:sldId id="275" r:id="rId8"/>
    <p:sldId id="264" r:id="rId9"/>
    <p:sldId id="259" r:id="rId10"/>
    <p:sldId id="260" r:id="rId11"/>
    <p:sldId id="265" r:id="rId12"/>
    <p:sldId id="261" r:id="rId13"/>
    <p:sldId id="272" r:id="rId14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4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s-MX" sz="1800" b="0" strike="noStrike" spc="-1">
                <a:solidFill>
                  <a:srgbClr val="000000"/>
                </a:solidFill>
                <a:latin typeface="Arial"/>
              </a:rPr>
              <a:t>Pulse para desplazar la diapositiva</a:t>
            </a: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es-SV" sz="2000" b="0" strike="noStrike" spc="-1">
                <a:solidFill>
                  <a:srgbClr val="000000"/>
                </a:solidFill>
                <a:latin typeface="Arial"/>
              </a:rPr>
              <a:t>Pulse para editar el formato de las notas</a:t>
            </a:r>
          </a:p>
        </p:txBody>
      </p:sp>
      <p:sp>
        <p:nvSpPr>
          <p:cNvPr id="4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es-SV" sz="1400" b="0" strike="noStrike" spc="-1">
                <a:solidFill>
                  <a:srgbClr val="000000"/>
                </a:solidFill>
                <a:latin typeface="Times New Roman"/>
              </a:rPr>
              <a:t>&lt;cabecera&gt;</a:t>
            </a:r>
          </a:p>
        </p:txBody>
      </p:sp>
      <p:sp>
        <p:nvSpPr>
          <p:cNvPr id="45" name="PlaceHolder 4"/>
          <p:cNvSpPr>
            <a:spLocks noGrp="1"/>
          </p:cNvSpPr>
          <p:nvPr>
            <p:ph type="dt" idx="4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es-SV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es-SV" sz="1400" b="0" strike="noStrike" spc="-1">
                <a:solidFill>
                  <a:srgbClr val="000000"/>
                </a:solidFill>
                <a:latin typeface="Times New Roman"/>
              </a:rPr>
              <a:t>&lt;fecha/hora&gt;</a:t>
            </a:r>
          </a:p>
        </p:txBody>
      </p:sp>
      <p:sp>
        <p:nvSpPr>
          <p:cNvPr id="46" name="PlaceHolder 5"/>
          <p:cNvSpPr>
            <a:spLocks noGrp="1"/>
          </p:cNvSpPr>
          <p:nvPr>
            <p:ph type="ftr" idx="5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es-SV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s-SV" sz="1400" b="0" strike="noStrike" spc="-1">
                <a:solidFill>
                  <a:srgbClr val="000000"/>
                </a:solidFill>
                <a:latin typeface="Times New Roman"/>
              </a:rPr>
              <a:t>&lt;pie de página&gt;</a:t>
            </a:r>
          </a:p>
        </p:txBody>
      </p:sp>
      <p:sp>
        <p:nvSpPr>
          <p:cNvPr id="47" name="PlaceHolder 6"/>
          <p:cNvSpPr>
            <a:spLocks noGrp="1"/>
          </p:cNvSpPr>
          <p:nvPr>
            <p:ph type="sldNum" idx="6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es-SV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5388FF09-B6A3-484B-9031-1C3C76B7D10F}" type="slidenum">
              <a:rPr lang="es-SV" sz="1400" b="0" strike="noStrike" spc="-1">
                <a:solidFill>
                  <a:srgbClr val="000000"/>
                </a:solidFill>
                <a:latin typeface="Times New Roman"/>
              </a:rPr>
              <a:t>‹Nº›</a:t>
            </a:fld>
            <a:endParaRPr lang="es-SV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ln w="0">
            <a:noFill/>
          </a:ln>
        </p:spPr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4240" cy="3598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endParaRPr lang="es-SV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sldNum" idx="7"/>
          </p:nvPr>
        </p:nvSpPr>
        <p:spPr>
          <a:xfrm>
            <a:off x="3884760" y="8685360"/>
            <a:ext cx="2969640" cy="456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s-SV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C738A3AE-0FDD-484A-A67D-DABCD12FF61A}" type="slidenum">
              <a:rPr lang="es-SV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9</a:t>
            </a:fld>
            <a:endParaRPr lang="es-SV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8EB4FEA-4047-4AF8-9AF7-B1E270378018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E17E92C-8040-408E-A708-575271F800B8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615E75E-765C-4B5D-9799-68605E821A8A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24C2E2D-851A-4676-A269-2FF72082811D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s-SV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EA72207-07E4-4613-9E0B-12EA0EDFA39A}" type="slidenum">
              <a:t>‹Nº›</a:t>
            </a:fld>
            <a:endParaRPr/>
          </a:p>
        </p:txBody>
      </p:sp>
      <p:sp>
        <p:nvSpPr>
          <p:cNvPr id="2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C295F842-482D-4672-B6AF-2C99DDD181C9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705C2B7-948F-4ED7-9B9B-0069FC101080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FDD0179-6A14-4A99-AE05-83FF67AEDA8C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s-SV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2292028-48A9-4984-B048-A60F56DB5659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E126DD5-368D-46D4-8574-AD885FDBBF16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B19C3E7-39C0-4D1E-AE60-529BFDC2BE12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MX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MX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5E63ADD-5373-4CE1-8584-AF5EAFC7852C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6 Imagen"/>
          <p:cNvPicPr/>
          <p:nvPr/>
        </p:nvPicPr>
        <p:blipFill>
          <a:blip r:embed="rId14"/>
          <a:stretch/>
        </p:blipFill>
        <p:spPr>
          <a:xfrm>
            <a:off x="0" y="0"/>
            <a:ext cx="9322200" cy="6855840"/>
          </a:xfrm>
          <a:prstGeom prst="rect">
            <a:avLst/>
          </a:prstGeom>
          <a:ln w="0"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ftr" idx="1"/>
          </p:nvPr>
        </p:nvSpPr>
        <p:spPr>
          <a:xfrm>
            <a:off x="3124080" y="6356520"/>
            <a:ext cx="2893320" cy="3628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es-SV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s-SV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lang="es-SV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sldNum" idx="2"/>
          </p:nvPr>
        </p:nvSpPr>
        <p:spPr>
          <a:xfrm>
            <a:off x="6553080" y="6356520"/>
            <a:ext cx="2131560" cy="3628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s-SV" sz="1200" b="0" strike="noStrike" spc="-1">
                <a:solidFill>
                  <a:srgbClr val="8B8B8B"/>
                </a:solidFill>
                <a:latin typeface="Calibri"/>
                <a:ea typeface="DejaVu Sans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928AA3DF-B690-4CD7-A6C7-092D3CA8465C}" type="slidenum">
              <a:rPr lang="es-SV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‹Nº›</a:t>
            </a:fld>
            <a:endParaRPr lang="es-SV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dt" idx="3"/>
          </p:nvPr>
        </p:nvSpPr>
        <p:spPr>
          <a:xfrm>
            <a:off x="457200" y="6356520"/>
            <a:ext cx="2131560" cy="3628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es-SV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s-SV" sz="1400" b="0" strike="noStrike" spc="-1">
                <a:solidFill>
                  <a:srgbClr val="000000"/>
                </a:solidFill>
                <a:latin typeface="Times New Roman"/>
              </a:rPr>
              <a:t> </a:t>
            </a:r>
          </a:p>
        </p:txBody>
      </p:sp>
      <p:sp>
        <p:nvSpPr>
          <p:cNvPr id="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s-MX" sz="1800" b="0" strike="noStrike" spc="-1">
                <a:solidFill>
                  <a:srgbClr val="000000"/>
                </a:solidFill>
                <a:latin typeface="Arial"/>
              </a:rPr>
              <a:t>Pulse para editar el formato del texto de título</a:t>
            </a:r>
          </a:p>
        </p:txBody>
      </p:sp>
      <p:sp>
        <p:nvSpPr>
          <p:cNvPr id="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2800" b="0" strike="noStrike" spc="-1">
                <a:solidFill>
                  <a:srgbClr val="000000"/>
                </a:solidFill>
                <a:latin typeface="Arial"/>
              </a:rPr>
              <a:t>Pulse para editar el formato de texto del esquema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MX" sz="2000" b="0" strike="noStrike" spc="-1">
                <a:solidFill>
                  <a:srgbClr val="000000"/>
                </a:solidFill>
                <a:latin typeface="Arial"/>
              </a:rPr>
              <a:t>Segundo nivel del esquema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1800" b="0" strike="noStrike" spc="-1">
                <a:solidFill>
                  <a:srgbClr val="000000"/>
                </a:solidFill>
                <a:latin typeface="Arial"/>
              </a:rPr>
              <a:t>Tercer nivel del esquema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MX" sz="1800" b="0" strike="noStrike" spc="-1">
                <a:solidFill>
                  <a:srgbClr val="000000"/>
                </a:solidFill>
                <a:latin typeface="Arial"/>
              </a:rPr>
              <a:t>Cuarto nivel del esquema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2000" b="0" strike="noStrike" spc="-1">
                <a:solidFill>
                  <a:srgbClr val="000000"/>
                </a:solidFill>
                <a:latin typeface="Arial"/>
              </a:rPr>
              <a:t>Quinto nivel del esquema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2000" b="0" strike="noStrike" spc="-1">
                <a:solidFill>
                  <a:srgbClr val="000000"/>
                </a:solidFill>
                <a:latin typeface="Arial"/>
              </a:rPr>
              <a:t>Sexto nivel del esquema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2000" b="0" strike="noStrike" spc="-1">
                <a:solidFill>
                  <a:srgbClr val="000000"/>
                </a:solidFill>
                <a:latin typeface="Arial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49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0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51" name="Rectángulo 1"/>
          <p:cNvSpPr/>
          <p:nvPr/>
        </p:nvSpPr>
        <p:spPr>
          <a:xfrm>
            <a:off x="1289520" y="1893240"/>
            <a:ext cx="6550560" cy="23150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15000"/>
              </a:lnSpc>
              <a:spcAft>
                <a:spcPts val="1001"/>
              </a:spcAft>
              <a:tabLst>
                <a:tab pos="3762360" algn="l"/>
              </a:tabLst>
            </a:pPr>
            <a:r>
              <a:rPr lang="es-SV" sz="3200" b="1" strike="noStrike" spc="-1" dirty="0">
                <a:solidFill>
                  <a:srgbClr val="000000"/>
                </a:solidFill>
                <a:latin typeface="Museo Sans 100"/>
                <a:ea typeface="Calibri"/>
              </a:rPr>
              <a:t>Información estadística del Consejo de Vigilancia de la Profesión de Contaduría Pública y Auditoria Cuarto</a:t>
            </a:r>
            <a:r>
              <a:rPr lang="es-SV" sz="3200" b="1" spc="-1" dirty="0">
                <a:solidFill>
                  <a:srgbClr val="000000"/>
                </a:solidFill>
                <a:latin typeface="Museo Sans 100"/>
              </a:rPr>
              <a:t> Trimestre 2024</a:t>
            </a:r>
            <a:endParaRPr lang="es-SV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69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70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71" name="Tabla 4"/>
          <p:cNvGraphicFramePr/>
          <p:nvPr>
            <p:extLst>
              <p:ext uri="{D42A27DB-BD31-4B8C-83A1-F6EECF244321}">
                <p14:modId xmlns:p14="http://schemas.microsoft.com/office/powerpoint/2010/main" val="1140125720"/>
              </p:ext>
            </p:extLst>
          </p:nvPr>
        </p:nvGraphicFramePr>
        <p:xfrm>
          <a:off x="1167480" y="1931040"/>
          <a:ext cx="6095160" cy="2153760"/>
        </p:xfrm>
        <a:graphic>
          <a:graphicData uri="http://schemas.openxmlformats.org/drawingml/2006/table">
            <a:tbl>
              <a:tblPr/>
              <a:tblGrid>
                <a:gridCol w="370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0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16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s-SV" sz="1600" b="1" strike="noStrike" spc="-1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Estadística por género</a:t>
                      </a:r>
                      <a:r>
                        <a:rPr lang="es-SV" sz="1600" b="0" strike="noStrike" spc="-1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 </a:t>
                      </a:r>
                      <a:endParaRPr lang="es-SV" sz="1600" b="0" strike="noStrike" spc="-1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 dirty="0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Estadística por género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520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SV" sz="1600" b="0" strike="noStrike" spc="-1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Cantidad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Hombres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56</a:t>
                      </a: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Mujeres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Sociedades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Total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97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3" name="Tabla 6"/>
          <p:cNvGraphicFramePr/>
          <p:nvPr>
            <p:extLst>
              <p:ext uri="{D42A27DB-BD31-4B8C-83A1-F6EECF244321}">
                <p14:modId xmlns:p14="http://schemas.microsoft.com/office/powerpoint/2010/main" val="334614461"/>
              </p:ext>
            </p:extLst>
          </p:nvPr>
        </p:nvGraphicFramePr>
        <p:xfrm>
          <a:off x="1167120" y="4253040"/>
          <a:ext cx="6095160" cy="1392480"/>
        </p:xfrm>
        <a:graphic>
          <a:graphicData uri="http://schemas.openxmlformats.org/drawingml/2006/table">
            <a:tbl>
              <a:tblPr/>
              <a:tblGrid>
                <a:gridCol w="5451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37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664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s-SV" sz="1600" b="1" strike="noStrike" spc="-1" dirty="0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Procesos resolutivos de revisiones de practica profesional</a:t>
                      </a:r>
                      <a:endParaRPr lang="es-SV" sz="16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Museo Sans 100" panose="02000000000000000000" pitchFamily="50" charset="0"/>
                        </a:rPr>
                        <a:t>Inicio de proceso administrativo sancionatorio simplificado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Museo Sans 100" panose="02000000000000000000" pitchFamily="50" charset="0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200">
                      <a:solidFill>
                        <a:srgbClr val="000000"/>
                      </a:solidFill>
                    </a:lnT>
                    <a:lnB w="25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550558"/>
                  </a:ext>
                </a:extLst>
              </a:tr>
              <a:tr h="1934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 dirty="0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Firmas que han sido multadas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5200">
                      <a:solidFill>
                        <a:srgbClr val="000000"/>
                      </a:solidFill>
                    </a:lnT>
                    <a:lnB w="25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4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 dirty="0">
                          <a:solidFill>
                            <a:srgbClr val="000000"/>
                          </a:solidFill>
                          <a:latin typeface="Museo Sans 100" panose="02000000000000000000" pitchFamily="50" charset="0"/>
                        </a:rPr>
                        <a:t>Inicio de proceso administrativo sancionatorio ordinario</a:t>
                      </a:r>
                    </a:p>
                  </a:txBody>
                  <a:tcPr marL="9360" marR="9360" anchor="ctr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20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SV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9360" marR="936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143738"/>
                  </a:ext>
                </a:extLst>
              </a:tr>
            </a:tbl>
          </a:graphicData>
        </a:graphic>
      </p:graphicFrame>
      <p:sp>
        <p:nvSpPr>
          <p:cNvPr id="8" name="CuadroTexto 5">
            <a:extLst>
              <a:ext uri="{FF2B5EF4-FFF2-40B4-BE49-F238E27FC236}">
                <a16:creationId xmlns:a16="http://schemas.microsoft.com/office/drawing/2014/main" id="{4B93393C-A326-4357-8019-3C19D018BC50}"/>
              </a:ext>
            </a:extLst>
          </p:cNvPr>
          <p:cNvSpPr/>
          <p:nvPr/>
        </p:nvSpPr>
        <p:spPr>
          <a:xfrm>
            <a:off x="788467" y="1078984"/>
            <a:ext cx="7552665" cy="7064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SV" sz="2000" b="1" strike="noStrike" spc="-1" dirty="0">
                <a:solidFill>
                  <a:srgbClr val="000000"/>
                </a:solidFill>
                <a:latin typeface="Museo Sans 100"/>
                <a:ea typeface="Microsoft YaHei"/>
              </a:rPr>
              <a:t>Estadísticas de Resultados de Revisiones de Práctica Profesional </a:t>
            </a:r>
            <a:r>
              <a:rPr lang="es-SV" sz="2000" b="1" spc="-1" dirty="0">
                <a:solidFill>
                  <a:srgbClr val="000000"/>
                </a:solidFill>
                <a:latin typeface="Museo Sans 100"/>
                <a:ea typeface="Microsoft YaHei"/>
              </a:rPr>
              <a:t>aprobados en julio, agosto y septiembre de 2024</a:t>
            </a:r>
            <a:endParaRPr lang="es-SV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53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4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8" name="Google Shape;342;p50">
            <a:extLst>
              <a:ext uri="{FF2B5EF4-FFF2-40B4-BE49-F238E27FC236}">
                <a16:creationId xmlns:a16="http://schemas.microsoft.com/office/drawing/2014/main" id="{C1A3225A-4A4C-4EFB-9390-54B77850CA71}"/>
              </a:ext>
            </a:extLst>
          </p:cNvPr>
          <p:cNvSpPr txBox="1">
            <a:spLocks/>
          </p:cNvSpPr>
          <p:nvPr/>
        </p:nvSpPr>
        <p:spPr>
          <a:xfrm>
            <a:off x="817419" y="2573786"/>
            <a:ext cx="7763874" cy="211075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_tradnl" sz="2800" b="1" dirty="0">
                <a:latin typeface="Museo Sans 100" panose="02000000000000000000" pitchFamily="50" charset="0"/>
              </a:rPr>
              <a:t>Informe estadístico</a:t>
            </a:r>
            <a:br>
              <a:rPr lang="es-ES_tradnl" sz="2800" b="1" dirty="0">
                <a:latin typeface="Museo Sans 100" panose="02000000000000000000" pitchFamily="50" charset="0"/>
              </a:rPr>
            </a:br>
            <a:r>
              <a:rPr lang="es-ES_tradnl" sz="2800" b="1" dirty="0">
                <a:latin typeface="Museo Sans 100" panose="02000000000000000000" pitchFamily="50" charset="0"/>
              </a:rPr>
              <a:t>Departamento de </a:t>
            </a:r>
            <a:r>
              <a:rPr lang="es-SV" sz="2800" b="1" strike="noStrike" spc="-1" dirty="0">
                <a:solidFill>
                  <a:srgbClr val="000000"/>
                </a:solidFill>
                <a:latin typeface="Museo Sans 100" panose="02000000000000000000" pitchFamily="50" charset="0"/>
                <a:ea typeface="Microsoft YaHei"/>
              </a:rPr>
              <a:t>de Resultados </a:t>
            </a:r>
            <a:r>
              <a:rPr lang="es-SV" sz="2800" b="1" spc="-1" dirty="0">
                <a:solidFill>
                  <a:srgbClr val="000000"/>
                </a:solidFill>
                <a:latin typeface="Museo Sans 100" panose="02000000000000000000" pitchFamily="50" charset="0"/>
                <a:ea typeface="Microsoft YaHei"/>
              </a:rPr>
              <a:t>Jurídico Cuarto T</a:t>
            </a:r>
            <a:r>
              <a:rPr lang="es-SV" sz="2800" b="1" strike="noStrike" spc="-1" dirty="0">
                <a:solidFill>
                  <a:srgbClr val="000000"/>
                </a:solidFill>
                <a:latin typeface="Museo Sans 100" panose="02000000000000000000" pitchFamily="50" charset="0"/>
                <a:ea typeface="Microsoft YaHei"/>
              </a:rPr>
              <a:t>rimestre 2024</a:t>
            </a: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r>
              <a:rPr lang="es-ES_tradnl" sz="3600" dirty="0">
                <a:latin typeface="Bembo Std" panose="02020605060306020A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35504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Imagen 5"/>
          <p:cNvPicPr/>
          <p:nvPr/>
        </p:nvPicPr>
        <p:blipFill>
          <a:blip r:embed="rId2"/>
          <a:stretch/>
        </p:blipFill>
        <p:spPr>
          <a:xfrm>
            <a:off x="7130160" y="1083600"/>
            <a:ext cx="3521520" cy="3585600"/>
          </a:xfrm>
          <a:prstGeom prst="rect">
            <a:avLst/>
          </a:prstGeom>
          <a:ln w="0">
            <a:noFill/>
          </a:ln>
        </p:spPr>
      </p:pic>
      <p:pic>
        <p:nvPicPr>
          <p:cNvPr id="75" name="Imagen 12"/>
          <p:cNvPicPr/>
          <p:nvPr/>
        </p:nvPicPr>
        <p:blipFill>
          <a:blip r:embed="rId3"/>
          <a:stretch/>
        </p:blipFill>
        <p:spPr>
          <a:xfrm>
            <a:off x="45000" y="7560"/>
            <a:ext cx="2652480" cy="1098720"/>
          </a:xfrm>
          <a:prstGeom prst="rect">
            <a:avLst/>
          </a:prstGeom>
          <a:ln w="0">
            <a:noFill/>
          </a:ln>
        </p:spPr>
      </p:pic>
      <p:sp>
        <p:nvSpPr>
          <p:cNvPr id="76" name="CuadroTexto 6"/>
          <p:cNvSpPr/>
          <p:nvPr/>
        </p:nvSpPr>
        <p:spPr>
          <a:xfrm>
            <a:off x="1167300" y="1106280"/>
            <a:ext cx="6795000" cy="64487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SV" sz="1800" b="1" strike="noStrike" spc="-1" dirty="0">
                <a:solidFill>
                  <a:srgbClr val="000000"/>
                </a:solidFill>
                <a:latin typeface="Museo Sans 100"/>
                <a:ea typeface="DejaVu Sans"/>
              </a:rPr>
              <a:t>Estadísticas generadas por el departamento jurídico de resoluciones ejecutorias de </a:t>
            </a:r>
            <a:r>
              <a:rPr lang="es-SV" sz="1800" b="1" spc="-1" dirty="0">
                <a:solidFill>
                  <a:srgbClr val="000000"/>
                </a:solidFill>
                <a:latin typeface="Museo Sans 100"/>
                <a:ea typeface="Microsoft YaHei"/>
              </a:rPr>
              <a:t>abril, mayo y junio</a:t>
            </a:r>
            <a:r>
              <a:rPr lang="es-SV" b="1" spc="-1" dirty="0">
                <a:solidFill>
                  <a:srgbClr val="000000"/>
                </a:solidFill>
                <a:latin typeface="Museo Sans 100"/>
                <a:ea typeface="DejaVu Sans"/>
              </a:rPr>
              <a:t> de </a:t>
            </a:r>
            <a:r>
              <a:rPr lang="es-SV" sz="1800" b="1" strike="noStrike" spc="-1" dirty="0">
                <a:solidFill>
                  <a:srgbClr val="000000"/>
                </a:solidFill>
                <a:latin typeface="Museo Sans 100"/>
                <a:ea typeface="DejaVu Sans"/>
              </a:rPr>
              <a:t>2024</a:t>
            </a: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ángulo 7">
            <a:extLst>
              <a:ext uri="{FF2B5EF4-FFF2-40B4-BE49-F238E27FC236}">
                <a16:creationId xmlns:a16="http://schemas.microsoft.com/office/drawing/2014/main" id="{86485A53-2B2D-4A51-9EC0-C6EDB10AA892}"/>
              </a:ext>
            </a:extLst>
          </p:cNvPr>
          <p:cNvSpPr/>
          <p:nvPr/>
        </p:nvSpPr>
        <p:spPr>
          <a:xfrm>
            <a:off x="-12240" y="6457320"/>
            <a:ext cx="9154080" cy="3985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1A14A439-0D44-42B2-90E9-1EF4ED5009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026777"/>
              </p:ext>
            </p:extLst>
          </p:nvPr>
        </p:nvGraphicFramePr>
        <p:xfrm>
          <a:off x="1371240" y="2085001"/>
          <a:ext cx="5340112" cy="14973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6974">
                  <a:extLst>
                    <a:ext uri="{9D8B030D-6E8A-4147-A177-3AD203B41FA5}">
                      <a16:colId xmlns:a16="http://schemas.microsoft.com/office/drawing/2014/main" val="4158617474"/>
                    </a:ext>
                  </a:extLst>
                </a:gridCol>
                <a:gridCol w="1713138">
                  <a:extLst>
                    <a:ext uri="{9D8B030D-6E8A-4147-A177-3AD203B41FA5}">
                      <a16:colId xmlns:a16="http://schemas.microsoft.com/office/drawing/2014/main" val="2265514041"/>
                    </a:ext>
                  </a:extLst>
                </a:gridCol>
              </a:tblGrid>
              <a:tr h="468591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Concepto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000000000000000" pitchFamily="50" charset="0"/>
                        </a:rPr>
                        <a:t>Inscripción y Registro</a:t>
                      </a:r>
                      <a:endParaRPr lang="es-SV" sz="1200" b="0" i="0" u="none" strike="noStrike" dirty="0">
                        <a:solidFill>
                          <a:schemeClr val="bg1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038491"/>
                  </a:ext>
                </a:extLst>
              </a:tr>
              <a:tr h="239254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Auditor denegado 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86864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Auditores aprobados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23436"/>
                  </a:ext>
                </a:extLst>
              </a:tr>
              <a:tr h="92254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Contadores aprobados</a:t>
                      </a:r>
                    </a:p>
                  </a:txBody>
                  <a:tcPr marL="857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927045"/>
                  </a:ext>
                </a:extLst>
              </a:tr>
              <a:tr h="343736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000000000000000" pitchFamily="50" charset="0"/>
                        </a:rPr>
                        <a:t>Total general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000000000000000" pitchFamily="50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46036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Imagen 5"/>
          <p:cNvPicPr/>
          <p:nvPr/>
        </p:nvPicPr>
        <p:blipFill>
          <a:blip r:embed="rId2"/>
          <a:stretch/>
        </p:blipFill>
        <p:spPr>
          <a:xfrm>
            <a:off x="7130160" y="1083600"/>
            <a:ext cx="3521520" cy="3585600"/>
          </a:xfrm>
          <a:prstGeom prst="rect">
            <a:avLst/>
          </a:prstGeom>
          <a:ln w="0">
            <a:noFill/>
          </a:ln>
        </p:spPr>
      </p:pic>
      <p:pic>
        <p:nvPicPr>
          <p:cNvPr id="75" name="Imagen 12"/>
          <p:cNvPicPr/>
          <p:nvPr/>
        </p:nvPicPr>
        <p:blipFill>
          <a:blip r:embed="rId3"/>
          <a:stretch/>
        </p:blipFill>
        <p:spPr>
          <a:xfrm>
            <a:off x="45000" y="7560"/>
            <a:ext cx="2652480" cy="1098720"/>
          </a:xfrm>
          <a:prstGeom prst="rect">
            <a:avLst/>
          </a:prstGeom>
          <a:ln w="0">
            <a:noFill/>
          </a:ln>
        </p:spPr>
      </p:pic>
      <p:sp>
        <p:nvSpPr>
          <p:cNvPr id="76" name="CuadroTexto 6"/>
          <p:cNvSpPr/>
          <p:nvPr/>
        </p:nvSpPr>
        <p:spPr>
          <a:xfrm>
            <a:off x="1516320" y="968552"/>
            <a:ext cx="6795000" cy="64487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SV" sz="1800" b="1" strike="noStrike" spc="-1" dirty="0">
                <a:solidFill>
                  <a:srgbClr val="000000"/>
                </a:solidFill>
                <a:latin typeface="Museo Sans 100"/>
                <a:ea typeface="DejaVu Sans"/>
              </a:rPr>
              <a:t>Estadísticas generadas por el departamento jurídico de resoluciones ejecutorias de </a:t>
            </a:r>
            <a:r>
              <a:rPr lang="es-SV" sz="1800" b="1" spc="-1" dirty="0">
                <a:solidFill>
                  <a:srgbClr val="000000"/>
                </a:solidFill>
                <a:latin typeface="Museo Sans 100"/>
                <a:ea typeface="Microsoft YaHei"/>
              </a:rPr>
              <a:t>octubre a diciembre </a:t>
            </a:r>
            <a:r>
              <a:rPr lang="es-SV" sz="1800" b="1" strike="noStrike" spc="-1" dirty="0">
                <a:solidFill>
                  <a:srgbClr val="000000"/>
                </a:solidFill>
                <a:latin typeface="Museo Sans 100"/>
                <a:ea typeface="DejaVu Sans"/>
              </a:rPr>
              <a:t>de 2024</a:t>
            </a: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Rectángulo 7">
            <a:extLst>
              <a:ext uri="{FF2B5EF4-FFF2-40B4-BE49-F238E27FC236}">
                <a16:creationId xmlns:a16="http://schemas.microsoft.com/office/drawing/2014/main" id="{86485A53-2B2D-4A51-9EC0-C6EDB10AA892}"/>
              </a:ext>
            </a:extLst>
          </p:cNvPr>
          <p:cNvSpPr/>
          <p:nvPr/>
        </p:nvSpPr>
        <p:spPr>
          <a:xfrm>
            <a:off x="-12240" y="6457320"/>
            <a:ext cx="9154080" cy="3985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07FEF53-0313-BEE5-24E0-57F10C07E1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5190982"/>
              </p:ext>
            </p:extLst>
          </p:nvPr>
        </p:nvGraphicFramePr>
        <p:xfrm>
          <a:off x="1131795" y="1951186"/>
          <a:ext cx="7179525" cy="2219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97121">
                  <a:extLst>
                    <a:ext uri="{9D8B030D-6E8A-4147-A177-3AD203B41FA5}">
                      <a16:colId xmlns:a16="http://schemas.microsoft.com/office/drawing/2014/main" val="479975248"/>
                    </a:ext>
                  </a:extLst>
                </a:gridCol>
                <a:gridCol w="2182404">
                  <a:extLst>
                    <a:ext uri="{9D8B030D-6E8A-4147-A177-3AD203B41FA5}">
                      <a16:colId xmlns:a16="http://schemas.microsoft.com/office/drawing/2014/main" val="3068868927"/>
                    </a:ext>
                  </a:extLst>
                </a:gridCol>
              </a:tblGrid>
              <a:tr h="328392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303000000000000" pitchFamily="2" charset="0"/>
                        </a:rPr>
                        <a:t>Concepto</a:t>
                      </a:r>
                    </a:p>
                  </a:txBody>
                  <a:tcPr marL="8250" marR="8250" marT="82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303000000000000" pitchFamily="2" charset="0"/>
                        </a:rPr>
                        <a:t>Revisión de Práctica Profesional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101456"/>
                  </a:ext>
                </a:extLst>
              </a:tr>
              <a:tr h="17309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Se tiene por recibido el escrito y se previene al denunciante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324895"/>
                  </a:ext>
                </a:extLst>
              </a:tr>
              <a:tr h="173095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Inicio de Proceso Administrativo Sancionatorio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631606"/>
                  </a:ext>
                </a:extLst>
              </a:tr>
              <a:tr h="16749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Inicio Simplificado por infracciones leves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266022"/>
                  </a:ext>
                </a:extLst>
              </a:tr>
              <a:tr h="173095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Inicio Simplificado por no permitir la revisión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236057"/>
                  </a:ext>
                </a:extLst>
              </a:tr>
              <a:tr h="17309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Inicio Simplificado por infracciones leves</a:t>
                      </a:r>
                    </a:p>
                  </a:txBody>
                  <a:tcPr marL="171450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609080"/>
                  </a:ext>
                </a:extLst>
              </a:tr>
              <a:tr h="173095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Inicio Ordinario de proceso administrativo sancionatorio</a:t>
                      </a:r>
                    </a:p>
                  </a:txBody>
                  <a:tcPr marL="171450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5197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Resolución Final</a:t>
                      </a:r>
                    </a:p>
                  </a:txBody>
                  <a:tcPr marL="171450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631522"/>
                  </a:ext>
                </a:extLst>
              </a:tr>
              <a:tr h="181749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303000000000000" pitchFamily="2" charset="0"/>
                        </a:rPr>
                        <a:t>Total general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effectLst/>
                        <a:latin typeface="Museo Sans 100" panose="02000303000000000000" pitchFamily="2" charset="0"/>
                      </a:endParaRPr>
                    </a:p>
                  </a:txBody>
                  <a:tcPr marL="8250" marR="8250" marT="82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303000000000000" pitchFamily="2" charset="0"/>
                        </a:rPr>
                        <a:t>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16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631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53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4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8" name="Google Shape;342;p50">
            <a:extLst>
              <a:ext uri="{FF2B5EF4-FFF2-40B4-BE49-F238E27FC236}">
                <a16:creationId xmlns:a16="http://schemas.microsoft.com/office/drawing/2014/main" id="{C1A3225A-4A4C-4EFB-9390-54B77850CA71}"/>
              </a:ext>
            </a:extLst>
          </p:cNvPr>
          <p:cNvSpPr txBox="1">
            <a:spLocks/>
          </p:cNvSpPr>
          <p:nvPr/>
        </p:nvSpPr>
        <p:spPr>
          <a:xfrm>
            <a:off x="817419" y="2573786"/>
            <a:ext cx="7763874" cy="211075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_tradnl" sz="3600" dirty="0">
                <a:latin typeface="Bembo Std" panose="02020605060306020A03" pitchFamily="18" charset="0"/>
              </a:rPr>
              <a:t>Informe estadístico</a:t>
            </a:r>
            <a:br>
              <a:rPr lang="es-ES_tradnl" sz="3600" dirty="0">
                <a:latin typeface="Bembo Std" panose="02020605060306020A03" pitchFamily="18" charset="0"/>
              </a:rPr>
            </a:br>
            <a:r>
              <a:rPr lang="es-ES_tradnl" sz="3600" dirty="0">
                <a:latin typeface="Bembo Std" panose="02020605060306020A03" pitchFamily="18" charset="0"/>
              </a:rPr>
              <a:t>Departamento de Inscripción y Registro</a:t>
            </a:r>
            <a:br>
              <a:rPr lang="es-ES_tradnl" sz="3600" dirty="0">
                <a:latin typeface="Bembo Std" panose="02020605060306020A03" pitchFamily="18" charset="0"/>
              </a:rPr>
            </a:br>
            <a:r>
              <a:rPr lang="es-ES_tradnl" sz="3600" dirty="0">
                <a:latin typeface="Bembo Std" panose="02020605060306020A03" pitchFamily="18" charset="0"/>
              </a:rPr>
              <a:t>Cuarto Trimestre 2024</a:t>
            </a: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r>
              <a:rPr lang="es-ES_tradnl" sz="3600" dirty="0">
                <a:latin typeface="Bembo Std" panose="02020605060306020A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79451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53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4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55" name="CuadroTexto 3"/>
          <p:cNvSpPr/>
          <p:nvPr/>
        </p:nvSpPr>
        <p:spPr>
          <a:xfrm>
            <a:off x="1437120" y="1149480"/>
            <a:ext cx="6649560" cy="7064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SV" sz="2000" b="1" strike="noStrike" spc="-1" dirty="0">
                <a:solidFill>
                  <a:srgbClr val="000000"/>
                </a:solidFill>
                <a:latin typeface="Museo Sans 100"/>
                <a:ea typeface="DejaVu Sans"/>
              </a:rPr>
              <a:t>Estadísticas de profesionales personas naturales y jurídicas para ejercer la auditoría y contaduría</a:t>
            </a:r>
            <a:endParaRPr lang="es-SV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56" name="Tabla 5"/>
          <p:cNvGraphicFramePr/>
          <p:nvPr>
            <p:extLst>
              <p:ext uri="{D42A27DB-BD31-4B8C-83A1-F6EECF244321}">
                <p14:modId xmlns:p14="http://schemas.microsoft.com/office/powerpoint/2010/main" val="2780028827"/>
              </p:ext>
            </p:extLst>
          </p:nvPr>
        </p:nvGraphicFramePr>
        <p:xfrm>
          <a:off x="1259640" y="2421000"/>
          <a:ext cx="6824520" cy="2953440"/>
        </p:xfrm>
        <a:graphic>
          <a:graphicData uri="http://schemas.openxmlformats.org/drawingml/2006/table">
            <a:tbl>
              <a:tblPr/>
              <a:tblGrid>
                <a:gridCol w="3392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31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4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SV" sz="1600" b="1" strike="noStrike" spc="-1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Inscripciones de contador y auditor personas naturales y jurídicas 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520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SV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8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0" strike="noStrike" spc="-1" dirty="0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Personas </a:t>
                      </a:r>
                      <a:r>
                        <a:rPr lang="es-SV" sz="1600" b="0" strike="noStrike" spc="-1" dirty="0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naturales autorizados</a:t>
                      </a:r>
                      <a:r>
                        <a:rPr lang="en-US" sz="1600" b="0" strike="noStrike" spc="-1" dirty="0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 </a:t>
                      </a:r>
                      <a:r>
                        <a:rPr lang="es-MX" sz="1600" b="0" strike="noStrike" spc="-1" dirty="0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de Octubre a Diciembre </a:t>
                      </a:r>
                      <a:r>
                        <a:rPr lang="es-SV" sz="1600" b="0" strike="noStrike" spc="-1" noProof="0" dirty="0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d</a:t>
                      </a:r>
                      <a:r>
                        <a:rPr lang="en-US" sz="1600" b="0" strike="noStrike" spc="-1" dirty="0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e 2024</a:t>
                      </a:r>
                      <a:endParaRPr lang="es-SV" sz="16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520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 dirty="0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Auditores 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 dirty="0">
                          <a:solidFill>
                            <a:srgbClr val="000000"/>
                          </a:solidFill>
                          <a:latin typeface="Museo Sans 100"/>
                        </a:rPr>
                        <a:t>28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Contadores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 dirty="0">
                          <a:solidFill>
                            <a:srgbClr val="000000"/>
                          </a:solidFill>
                          <a:latin typeface="Museo Sans 100"/>
                        </a:rPr>
                        <a:t>187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76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SV" sz="1600" b="0" strike="noStrike" spc="-1" dirty="0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Personas jurídicas autorizadas de </a:t>
                      </a:r>
                      <a:r>
                        <a:rPr lang="es-MX" sz="1600" b="0" strike="noStrike" spc="-1" dirty="0">
                          <a:solidFill>
                            <a:srgbClr val="FFFFFF"/>
                          </a:solidFill>
                          <a:latin typeface="Museo Sans 100"/>
                          <a:ea typeface="+mn-ea"/>
                        </a:rPr>
                        <a:t>Julio a Septiembre </a:t>
                      </a:r>
                      <a:r>
                        <a:rPr lang="es-SV" sz="1600" b="0" strike="noStrike" spc="-1" dirty="0">
                          <a:solidFill>
                            <a:srgbClr val="FFFFFF"/>
                          </a:solidFill>
                          <a:latin typeface="Museo Sans 100"/>
                          <a:ea typeface="DejaVu Sans"/>
                        </a:rPr>
                        <a:t>de 2024</a:t>
                      </a:r>
                      <a:endParaRPr lang="es-SV" sz="16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Sociedades de Auditoría 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Museo Sans 100"/>
                        </a:rPr>
                        <a:t>2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SV" sz="1600" b="0" strike="noStrike" spc="-1">
                          <a:solidFill>
                            <a:srgbClr val="000000"/>
                          </a:solidFill>
                          <a:latin typeface="Museo Sans 100"/>
                          <a:ea typeface="DejaVu Sans"/>
                        </a:rPr>
                        <a:t>Sociedades de Contaduría</a:t>
                      </a:r>
                      <a:endParaRPr lang="es-SV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MX" sz="1600" b="0" strike="noStrike" spc="-1" dirty="0">
                          <a:solidFill>
                            <a:srgbClr val="000000"/>
                          </a:solidFill>
                          <a:latin typeface="Museo Sans 100"/>
                        </a:rPr>
                        <a:t>1</a:t>
                      </a:r>
                      <a:endParaRPr lang="es-SV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53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4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8" name="Google Shape;342;p50">
            <a:extLst>
              <a:ext uri="{FF2B5EF4-FFF2-40B4-BE49-F238E27FC236}">
                <a16:creationId xmlns:a16="http://schemas.microsoft.com/office/drawing/2014/main" id="{C1A3225A-4A4C-4EFB-9390-54B77850CA71}"/>
              </a:ext>
            </a:extLst>
          </p:cNvPr>
          <p:cNvSpPr txBox="1">
            <a:spLocks/>
          </p:cNvSpPr>
          <p:nvPr/>
        </p:nvSpPr>
        <p:spPr>
          <a:xfrm>
            <a:off x="817419" y="2573786"/>
            <a:ext cx="7763874" cy="211075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_tradnl" sz="2800" b="1" dirty="0">
                <a:latin typeface="Museo Sans 100" panose="02000000000000000000" pitchFamily="50" charset="0"/>
              </a:rPr>
              <a:t>Informe estadístico</a:t>
            </a:r>
            <a:br>
              <a:rPr lang="es-ES_tradnl" sz="2800" b="1" dirty="0">
                <a:latin typeface="Museo Sans 100" panose="02000000000000000000" pitchFamily="50" charset="0"/>
              </a:rPr>
            </a:br>
            <a:r>
              <a:rPr lang="es-ES_tradnl" sz="2800" b="1" dirty="0">
                <a:latin typeface="Museo Sans 100" panose="02000000000000000000" pitchFamily="50" charset="0"/>
              </a:rPr>
              <a:t>Departamento de Educación Continuada </a:t>
            </a:r>
            <a:r>
              <a:rPr lang="es-SV" sz="2800" b="1" strike="noStrike" spc="-1" dirty="0">
                <a:solidFill>
                  <a:srgbClr val="000000"/>
                </a:solidFill>
                <a:latin typeface="Museo Sans 100" panose="02000000000000000000" pitchFamily="50" charset="0"/>
                <a:ea typeface="Microsoft YaHei"/>
              </a:rPr>
              <a:t>Cuarto Trimestre 2024</a:t>
            </a:r>
            <a:br>
              <a:rPr lang="es-ES_tradnl" sz="3200" b="1" dirty="0">
                <a:latin typeface="Museo Sans 100" panose="02000000000000000000" pitchFamily="50" charset="0"/>
              </a:rPr>
            </a:br>
            <a:br>
              <a:rPr lang="es-ES_tradnl" sz="3200" b="1" dirty="0">
                <a:latin typeface="Museo Sans 100" panose="02000000000000000000" pitchFamily="50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r>
              <a:rPr lang="es-ES_tradnl" sz="3600" dirty="0">
                <a:latin typeface="Bembo Std" panose="02020605060306020A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66129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ángulo 7"/>
          <p:cNvSpPr/>
          <p:nvPr/>
        </p:nvSpPr>
        <p:spPr>
          <a:xfrm>
            <a:off x="-27000" y="6443016"/>
            <a:ext cx="9171000" cy="31238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9" name="Imagen 12"/>
          <p:cNvPicPr/>
          <p:nvPr/>
        </p:nvPicPr>
        <p:blipFill>
          <a:blip r:embed="rId2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61" name="PlaceHolder 1"/>
          <p:cNvSpPr/>
          <p:nvPr/>
        </p:nvSpPr>
        <p:spPr>
          <a:xfrm>
            <a:off x="832219" y="701364"/>
            <a:ext cx="7055280" cy="884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/>
            <a:r>
              <a:rPr lang="es-ES_tradnl" sz="2400" dirty="0">
                <a:latin typeface="Bembo Std" panose="02020605060306020A03" pitchFamily="18" charset="0"/>
              </a:rPr>
              <a:t>Participantes de capacitaciones gratuitas</a:t>
            </a:r>
            <a:endParaRPr lang="es-SV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2A1B9DFA-6893-4000-A0F4-0FF4037A24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413122"/>
              </p:ext>
            </p:extLst>
          </p:nvPr>
        </p:nvGraphicFramePr>
        <p:xfrm>
          <a:off x="223898" y="1600939"/>
          <a:ext cx="8696204" cy="3656122"/>
        </p:xfrm>
        <a:graphic>
          <a:graphicData uri="http://schemas.openxmlformats.org/drawingml/2006/table">
            <a:tbl>
              <a:tblPr/>
              <a:tblGrid>
                <a:gridCol w="390248">
                  <a:extLst>
                    <a:ext uri="{9D8B030D-6E8A-4147-A177-3AD203B41FA5}">
                      <a16:colId xmlns:a16="http://schemas.microsoft.com/office/drawing/2014/main" val="1992566346"/>
                    </a:ext>
                  </a:extLst>
                </a:gridCol>
                <a:gridCol w="3019439">
                  <a:extLst>
                    <a:ext uri="{9D8B030D-6E8A-4147-A177-3AD203B41FA5}">
                      <a16:colId xmlns:a16="http://schemas.microsoft.com/office/drawing/2014/main" val="4230852045"/>
                    </a:ext>
                  </a:extLst>
                </a:gridCol>
                <a:gridCol w="1481340">
                  <a:extLst>
                    <a:ext uri="{9D8B030D-6E8A-4147-A177-3AD203B41FA5}">
                      <a16:colId xmlns:a16="http://schemas.microsoft.com/office/drawing/2014/main" val="124494034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2785369183"/>
                    </a:ext>
                  </a:extLst>
                </a:gridCol>
                <a:gridCol w="1320647">
                  <a:extLst>
                    <a:ext uri="{9D8B030D-6E8A-4147-A177-3AD203B41FA5}">
                      <a16:colId xmlns:a16="http://schemas.microsoft.com/office/drawing/2014/main" val="250316467"/>
                    </a:ext>
                  </a:extLst>
                </a:gridCol>
                <a:gridCol w="1227230">
                  <a:extLst>
                    <a:ext uri="{9D8B030D-6E8A-4147-A177-3AD203B41FA5}">
                      <a16:colId xmlns:a16="http://schemas.microsoft.com/office/drawing/2014/main" val="538487756"/>
                    </a:ext>
                  </a:extLst>
                </a:gridCol>
              </a:tblGrid>
              <a:tr h="72176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No.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Nombre del evento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fecha de ejecución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Horas de acreditación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Participación de Auditores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FFFFFF"/>
                          </a:solidFill>
                          <a:effectLst/>
                          <a:latin typeface="Museo Sans 100" panose="02000000000000000000" pitchFamily="50" charset="0"/>
                        </a:rPr>
                        <a:t>Participación de Contadores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233666"/>
                  </a:ext>
                </a:extLst>
              </a:tr>
              <a:tr h="94530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Norma Internacional de Auditoría para Auditoría de EEFF de Entidades menos Complejas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17 de octubre de 2024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573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941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834456"/>
                  </a:ext>
                </a:extLst>
              </a:tr>
              <a:tr h="959263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Diplomado Internacional en PLDA/CFT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Del 01 de octubre de 2024 al 31 de enero de 2025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597396"/>
                  </a:ext>
                </a:extLst>
              </a:tr>
              <a:tr h="95926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3</a:t>
                      </a:r>
                      <a:endParaRPr lang="es-SV" sz="1600" b="0" i="0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Diplomado Anti-Soborno</a:t>
                      </a:r>
                    </a:p>
                    <a:p>
                      <a:pPr marL="0" marR="0" lvl="0" indent="0" algn="ctr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(Capacitación con Inversión)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Del 5 de noviembre al 14 de diciembre de 2024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9877618"/>
                  </a:ext>
                </a:extLst>
              </a:tr>
            </a:tbl>
          </a:graphicData>
        </a:graphic>
      </p:graphicFrame>
      <p:pic>
        <p:nvPicPr>
          <p:cNvPr id="57" name="Imagen 5"/>
          <p:cNvPicPr/>
          <p:nvPr/>
        </p:nvPicPr>
        <p:blipFill>
          <a:blip r:embed="rId3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ángulo 7"/>
          <p:cNvSpPr/>
          <p:nvPr/>
        </p:nvSpPr>
        <p:spPr>
          <a:xfrm>
            <a:off x="-27000" y="6443016"/>
            <a:ext cx="9171000" cy="31238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9" name="Imagen 12"/>
          <p:cNvPicPr/>
          <p:nvPr/>
        </p:nvPicPr>
        <p:blipFill>
          <a:blip r:embed="rId2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61" name="PlaceHolder 1"/>
          <p:cNvSpPr/>
          <p:nvPr/>
        </p:nvSpPr>
        <p:spPr>
          <a:xfrm>
            <a:off x="1030860" y="1087434"/>
            <a:ext cx="7055280" cy="884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just" defTabSz="914377">
              <a:lnSpc>
                <a:spcPct val="150000"/>
              </a:lnSpc>
              <a:buClr>
                <a:srgbClr val="000000"/>
              </a:buClr>
              <a:buSzPts val="1100"/>
              <a:defRPr/>
            </a:pPr>
            <a:r>
              <a:rPr lang="es-ES_tradnl" sz="1200" dirty="0">
                <a:latin typeface="Museo Sans 300" panose="02000000000000000000" pitchFamily="50" charset="0"/>
              </a:rPr>
              <a:t> </a:t>
            </a:r>
            <a:r>
              <a:rPr lang="es-ES_tradnl" sz="1200" b="1" dirty="0">
                <a:latin typeface="Museo Sans 300" panose="02000000000000000000" pitchFamily="50" charset="0"/>
              </a:rPr>
              <a:t>“</a:t>
            </a:r>
            <a:r>
              <a:rPr lang="es-MX" sz="1200" b="1" dirty="0">
                <a:latin typeface="Museo Sans 300" panose="02000000000000000000" pitchFamily="50" charset="0"/>
              </a:rPr>
              <a:t>NORMA INTERNACIONAL DE AUDITORÍA PARA AUDITORÍA DE EEFF DE ENTIDADES MENOS COMPLEJAS</a:t>
            </a:r>
            <a:r>
              <a:rPr lang="es-ES_tradnl" sz="1200" b="1" dirty="0">
                <a:latin typeface="Museo Sans 300" panose="02000000000000000000" pitchFamily="50" charset="0"/>
              </a:rPr>
              <a:t>”</a:t>
            </a:r>
            <a:r>
              <a:rPr lang="es-SV" sz="1200" b="1" dirty="0">
                <a:latin typeface="Museo Sans 300" panose="02000000000000000000" pitchFamily="50" charset="0"/>
              </a:rPr>
              <a:t>, </a:t>
            </a:r>
            <a:r>
              <a:rPr lang="es-SV" sz="1200" dirty="0">
                <a:latin typeface="Museo Sans 300" panose="02000000000000000000" pitchFamily="50" charset="0"/>
              </a:rPr>
              <a:t>desarrollado el día jueves 17 de octubre de 2024, por plataforma YouTube Live </a:t>
            </a:r>
            <a:r>
              <a:rPr lang="es-SV" sz="1200" dirty="0" err="1">
                <a:latin typeface="Museo Sans 300" panose="02000000000000000000" pitchFamily="50" charset="0"/>
              </a:rPr>
              <a:t>Stream</a:t>
            </a:r>
            <a:r>
              <a:rPr lang="es-SV" sz="1200" dirty="0">
                <a:latin typeface="Museo Sans 300" panose="02000000000000000000" pitchFamily="50" charset="0"/>
              </a:rPr>
              <a:t>, en el horario de 8:30 a 11:30 am, con una participación de 2,468 inscritos, los cuales se detallan:</a:t>
            </a:r>
          </a:p>
          <a:p>
            <a:pPr algn="just" defTabSz="914377">
              <a:lnSpc>
                <a:spcPct val="150000"/>
              </a:lnSpc>
              <a:buClr>
                <a:srgbClr val="000000"/>
              </a:buClr>
              <a:buSzPts val="1100"/>
              <a:defRPr/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7" name="Imagen 5"/>
          <p:cNvPicPr/>
          <p:nvPr/>
        </p:nvPicPr>
        <p:blipFill>
          <a:blip r:embed="rId3"/>
          <a:stretch/>
        </p:blipFill>
        <p:spPr>
          <a:xfrm>
            <a:off x="7081785" y="1177200"/>
            <a:ext cx="3521520" cy="358560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DB77A956-A918-4CC6-A8A8-A970C55E2C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627708"/>
              </p:ext>
            </p:extLst>
          </p:nvPr>
        </p:nvGraphicFramePr>
        <p:xfrm>
          <a:off x="192037" y="1971954"/>
          <a:ext cx="8732925" cy="4124213"/>
        </p:xfrm>
        <a:graphic>
          <a:graphicData uri="http://schemas.openxmlformats.org/drawingml/2006/table">
            <a:tbl>
              <a:tblPr/>
              <a:tblGrid>
                <a:gridCol w="1846955">
                  <a:extLst>
                    <a:ext uri="{9D8B030D-6E8A-4147-A177-3AD203B41FA5}">
                      <a16:colId xmlns:a16="http://schemas.microsoft.com/office/drawing/2014/main" val="136430456"/>
                    </a:ext>
                  </a:extLst>
                </a:gridCol>
                <a:gridCol w="1310835">
                  <a:extLst>
                    <a:ext uri="{9D8B030D-6E8A-4147-A177-3AD203B41FA5}">
                      <a16:colId xmlns:a16="http://schemas.microsoft.com/office/drawing/2014/main" val="2149151661"/>
                    </a:ext>
                  </a:extLst>
                </a:gridCol>
                <a:gridCol w="1382895">
                  <a:extLst>
                    <a:ext uri="{9D8B030D-6E8A-4147-A177-3AD203B41FA5}">
                      <a16:colId xmlns:a16="http://schemas.microsoft.com/office/drawing/2014/main" val="3851240425"/>
                    </a:ext>
                  </a:extLst>
                </a:gridCol>
                <a:gridCol w="1473989">
                  <a:extLst>
                    <a:ext uri="{9D8B030D-6E8A-4147-A177-3AD203B41FA5}">
                      <a16:colId xmlns:a16="http://schemas.microsoft.com/office/drawing/2014/main" val="3098692089"/>
                    </a:ext>
                  </a:extLst>
                </a:gridCol>
                <a:gridCol w="1433357">
                  <a:extLst>
                    <a:ext uri="{9D8B030D-6E8A-4147-A177-3AD203B41FA5}">
                      <a16:colId xmlns:a16="http://schemas.microsoft.com/office/drawing/2014/main" val="2656955617"/>
                    </a:ext>
                  </a:extLst>
                </a:gridCol>
                <a:gridCol w="1284894">
                  <a:extLst>
                    <a:ext uri="{9D8B030D-6E8A-4147-A177-3AD203B41FA5}">
                      <a16:colId xmlns:a16="http://schemas.microsoft.com/office/drawing/2014/main" val="4251127012"/>
                    </a:ext>
                  </a:extLst>
                </a:gridCol>
              </a:tblGrid>
              <a:tr h="41323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Sector</a:t>
                      </a:r>
                    </a:p>
                  </a:txBody>
                  <a:tcPr marL="10433" marR="10433" marT="104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Auditor</a:t>
                      </a:r>
                    </a:p>
                  </a:txBody>
                  <a:tcPr marL="10433" marR="10433" marT="104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Contador</a:t>
                      </a:r>
                    </a:p>
                  </a:txBody>
                  <a:tcPr marL="10433" marR="10433" marT="104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Inhabilitado</a:t>
                      </a:r>
                    </a:p>
                  </a:txBody>
                  <a:tcPr marL="10433" marR="10433" marT="104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Público en general</a:t>
                      </a:r>
                    </a:p>
                  </a:txBody>
                  <a:tcPr marL="10433" marR="10433" marT="104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Total</a:t>
                      </a:r>
                    </a:p>
                  </a:txBody>
                  <a:tcPr marL="10433" marR="10433" marT="104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689722"/>
                  </a:ext>
                </a:extLst>
              </a:tr>
              <a:tr h="24999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Femenino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373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749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80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1,202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803395"/>
                  </a:ext>
                </a:extLst>
              </a:tr>
              <a:tr h="24999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Estudiante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14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16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3395536"/>
                  </a:ext>
                </a:extLst>
              </a:tr>
              <a:tr h="24999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Gobierno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115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49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19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183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0211445"/>
                  </a:ext>
                </a:extLst>
              </a:tr>
              <a:tr h="24999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Independiente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84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106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5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195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0805041"/>
                  </a:ext>
                </a:extLst>
              </a:tr>
              <a:tr h="30469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ONGs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8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31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4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43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3436018"/>
                  </a:ext>
                </a:extLst>
              </a:tr>
              <a:tr h="24999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Privado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166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562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37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765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8906035"/>
                  </a:ext>
                </a:extLst>
              </a:tr>
              <a:tr h="24999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Masculino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513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684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68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1266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7244581"/>
                  </a:ext>
                </a:extLst>
              </a:tr>
              <a:tr h="24999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Estudiante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13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15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1791755"/>
                  </a:ext>
                </a:extLst>
              </a:tr>
              <a:tr h="24999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Gobierno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111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33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11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155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9589441"/>
                  </a:ext>
                </a:extLst>
              </a:tr>
              <a:tr h="24999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Independiente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176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98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4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278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1051466"/>
                  </a:ext>
                </a:extLst>
              </a:tr>
              <a:tr h="24999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ONGs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5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27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32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4221895"/>
                  </a:ext>
                </a:extLst>
              </a:tr>
              <a:tr h="24999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Privado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221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524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40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786</a:t>
                      </a:r>
                    </a:p>
                  </a:txBody>
                  <a:tcPr marL="10433" marR="10433" marT="1043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209440"/>
                  </a:ext>
                </a:extLst>
              </a:tr>
              <a:tr h="25666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Total</a:t>
                      </a:r>
                    </a:p>
                  </a:txBody>
                  <a:tcPr marL="10433" marR="10433" marT="104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886</a:t>
                      </a:r>
                    </a:p>
                  </a:txBody>
                  <a:tcPr marL="10433" marR="10433" marT="104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1,434</a:t>
                      </a:r>
                    </a:p>
                  </a:txBody>
                  <a:tcPr marL="10433" marR="10433" marT="104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</a:t>
                      </a:r>
                    </a:p>
                  </a:txBody>
                  <a:tcPr marL="10433" marR="10433" marT="104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147</a:t>
                      </a:r>
                    </a:p>
                  </a:txBody>
                  <a:tcPr marL="10433" marR="10433" marT="104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2,468</a:t>
                      </a:r>
                    </a:p>
                  </a:txBody>
                  <a:tcPr marL="10433" marR="10433" marT="104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737082"/>
                  </a:ext>
                </a:extLst>
              </a:tr>
              <a:tr h="39972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Participación</a:t>
                      </a:r>
                    </a:p>
                  </a:txBody>
                  <a:tcPr marL="10433" marR="10433" marT="104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35.90%</a:t>
                      </a:r>
                    </a:p>
                  </a:txBody>
                  <a:tcPr marL="10433" marR="10433" marT="104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58.10%</a:t>
                      </a:r>
                    </a:p>
                  </a:txBody>
                  <a:tcPr marL="10433" marR="10433" marT="104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0.04%</a:t>
                      </a:r>
                    </a:p>
                  </a:txBody>
                  <a:tcPr marL="10433" marR="10433" marT="104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5.96%</a:t>
                      </a:r>
                    </a:p>
                  </a:txBody>
                  <a:tcPr marL="10433" marR="10433" marT="104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100%</a:t>
                      </a:r>
                    </a:p>
                  </a:txBody>
                  <a:tcPr marL="10433" marR="10433" marT="104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100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6636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ángulo 7"/>
          <p:cNvSpPr/>
          <p:nvPr/>
        </p:nvSpPr>
        <p:spPr>
          <a:xfrm>
            <a:off x="-27000" y="6443016"/>
            <a:ext cx="9171000" cy="31238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9" name="Imagen 12"/>
          <p:cNvPicPr/>
          <p:nvPr/>
        </p:nvPicPr>
        <p:blipFill>
          <a:blip r:embed="rId2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61" name="PlaceHolder 1"/>
          <p:cNvSpPr/>
          <p:nvPr/>
        </p:nvSpPr>
        <p:spPr>
          <a:xfrm>
            <a:off x="471488" y="1205820"/>
            <a:ext cx="8094662" cy="73289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just" defTabSz="914377">
              <a:lnSpc>
                <a:spcPct val="150000"/>
              </a:lnSpc>
              <a:buClr>
                <a:srgbClr val="000000"/>
              </a:buClr>
              <a:buSzPts val="1100"/>
              <a:defRPr/>
            </a:pPr>
            <a:r>
              <a:rPr lang="es-SV" sz="1400" b="1" dirty="0">
                <a:latin typeface="Museo Sans 300" panose="02000000000000000000" pitchFamily="50" charset="0"/>
              </a:rPr>
              <a:t>DIPLOMADO ANTI-SOBORNOS GRUPO 1</a:t>
            </a:r>
            <a:r>
              <a:rPr lang="es-SV" sz="1400" dirty="0">
                <a:latin typeface="Museo Sans 300" panose="02000000000000000000" pitchFamily="50" charset="0"/>
              </a:rPr>
              <a:t>, fecha de ejecución del martes 5 de noviembre al sábado 14 de diciembre de 2024, por plataforma Zoom y Moodle, en el horario martes a jueves de 6:00 a 8:00 pm y sábado de 8:00 am a 12:00 </a:t>
            </a:r>
            <a:r>
              <a:rPr lang="es-SV" sz="1400" dirty="0" err="1">
                <a:latin typeface="Museo Sans 300" panose="02000000000000000000" pitchFamily="50" charset="0"/>
              </a:rPr>
              <a:t>md</a:t>
            </a:r>
            <a:r>
              <a:rPr lang="es-SV" sz="1400" dirty="0">
                <a:latin typeface="Museo Sans 300" panose="02000000000000000000" pitchFamily="50" charset="0"/>
              </a:rPr>
              <a:t>. con una participación de 145 inscritos, los cuales se detallan:</a:t>
            </a:r>
          </a:p>
        </p:txBody>
      </p:sp>
      <p:pic>
        <p:nvPicPr>
          <p:cNvPr id="57" name="Imagen 5"/>
          <p:cNvPicPr/>
          <p:nvPr/>
        </p:nvPicPr>
        <p:blipFill>
          <a:blip r:embed="rId3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709B5028-FB2D-4346-9984-5B73793187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8858"/>
              </p:ext>
            </p:extLst>
          </p:nvPr>
        </p:nvGraphicFramePr>
        <p:xfrm>
          <a:off x="564349" y="2128812"/>
          <a:ext cx="7988301" cy="3429000"/>
        </p:xfrm>
        <a:graphic>
          <a:graphicData uri="http://schemas.openxmlformats.org/drawingml/2006/table">
            <a:tbl>
              <a:tblPr/>
              <a:tblGrid>
                <a:gridCol w="2056583">
                  <a:extLst>
                    <a:ext uri="{9D8B030D-6E8A-4147-A177-3AD203B41FA5}">
                      <a16:colId xmlns:a16="http://schemas.microsoft.com/office/drawing/2014/main" val="221332817"/>
                    </a:ext>
                  </a:extLst>
                </a:gridCol>
                <a:gridCol w="1628128">
                  <a:extLst>
                    <a:ext uri="{9D8B030D-6E8A-4147-A177-3AD203B41FA5}">
                      <a16:colId xmlns:a16="http://schemas.microsoft.com/office/drawing/2014/main" val="3751738972"/>
                    </a:ext>
                  </a:extLst>
                </a:gridCol>
                <a:gridCol w="1523395">
                  <a:extLst>
                    <a:ext uri="{9D8B030D-6E8A-4147-A177-3AD203B41FA5}">
                      <a16:colId xmlns:a16="http://schemas.microsoft.com/office/drawing/2014/main" val="1129752250"/>
                    </a:ext>
                  </a:extLst>
                </a:gridCol>
                <a:gridCol w="1396445">
                  <a:extLst>
                    <a:ext uri="{9D8B030D-6E8A-4147-A177-3AD203B41FA5}">
                      <a16:colId xmlns:a16="http://schemas.microsoft.com/office/drawing/2014/main" val="1482979741"/>
                    </a:ext>
                  </a:extLst>
                </a:gridCol>
                <a:gridCol w="1383750">
                  <a:extLst>
                    <a:ext uri="{9D8B030D-6E8A-4147-A177-3AD203B41FA5}">
                      <a16:colId xmlns:a16="http://schemas.microsoft.com/office/drawing/2014/main" val="643930721"/>
                    </a:ext>
                  </a:extLst>
                </a:gridCol>
              </a:tblGrid>
              <a:tr h="77152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1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Sector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Auditor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Contador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1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Público en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1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567590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Femenino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938838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3276279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Independiente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361486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Privado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7935313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Masculino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821285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1342765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Independiente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787977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Privado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4215077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Total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05302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1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Participación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1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56.55%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1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1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23.45%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300" panose="02000000000000000000" pitchFamily="50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590583"/>
                  </a:ext>
                </a:extLst>
              </a:tr>
            </a:tbl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id="{A1D6F3D7-9F8D-44FD-AC43-E5EF7BE4B997}"/>
              </a:ext>
            </a:extLst>
          </p:cNvPr>
          <p:cNvSpPr txBox="1"/>
          <p:nvPr/>
        </p:nvSpPr>
        <p:spPr>
          <a:xfrm>
            <a:off x="459279" y="5738804"/>
            <a:ext cx="79883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914377">
              <a:buClr>
                <a:srgbClr val="000000"/>
              </a:buClr>
              <a:buSzPts val="1100"/>
              <a:defRPr/>
            </a:pPr>
            <a:r>
              <a:rPr lang="es-SV" sz="1200" dirty="0">
                <a:latin typeface="Museo Sans 300" panose="02000000000000000000" pitchFamily="50" charset="0"/>
              </a:rPr>
              <a:t>Con el 100% de ejecución y asistencia de los participantes, el Consejo </a:t>
            </a:r>
            <a:r>
              <a:rPr lang="es-SV" sz="1200" b="0" kern="1200" dirty="0">
                <a:solidFill>
                  <a:schemeClr val="tx1"/>
                </a:solidFill>
                <a:effectLst/>
                <a:latin typeface="Museo Sans 300"/>
              </a:rPr>
              <a:t>aprueba</a:t>
            </a:r>
            <a:r>
              <a:rPr lang="es-SV" sz="1200" dirty="0">
                <a:latin typeface="Museo Sans 300" panose="02000000000000000000" pitchFamily="50" charset="0"/>
              </a:rPr>
              <a:t> un total de 6,660 horas de educación continuada para 111 profesionales inscritos, clasificados en 82 auditores y 29 contadores, </a:t>
            </a:r>
          </a:p>
        </p:txBody>
      </p:sp>
    </p:spTree>
    <p:extLst>
      <p:ext uri="{BB962C8B-B14F-4D97-AF65-F5344CB8AC3E}">
        <p14:creationId xmlns:p14="http://schemas.microsoft.com/office/powerpoint/2010/main" val="2623035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Imagen 5"/>
          <p:cNvPicPr/>
          <p:nvPr/>
        </p:nvPicPr>
        <p:blipFill>
          <a:blip r:embed="rId2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53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54" name="Imagen 12"/>
          <p:cNvPicPr/>
          <p:nvPr/>
        </p:nvPicPr>
        <p:blipFill>
          <a:blip r:embed="rId3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8" name="Google Shape;342;p50">
            <a:extLst>
              <a:ext uri="{FF2B5EF4-FFF2-40B4-BE49-F238E27FC236}">
                <a16:creationId xmlns:a16="http://schemas.microsoft.com/office/drawing/2014/main" id="{C1A3225A-4A4C-4EFB-9390-54B77850CA71}"/>
              </a:ext>
            </a:extLst>
          </p:cNvPr>
          <p:cNvSpPr txBox="1">
            <a:spLocks/>
          </p:cNvSpPr>
          <p:nvPr/>
        </p:nvSpPr>
        <p:spPr>
          <a:xfrm>
            <a:off x="817419" y="2573786"/>
            <a:ext cx="7763874" cy="211075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_tradnl" sz="2800" b="1" dirty="0">
                <a:latin typeface="Museo Sans 100" panose="02000000000000000000" pitchFamily="50" charset="0"/>
              </a:rPr>
              <a:t>Informe estadístico</a:t>
            </a:r>
            <a:br>
              <a:rPr lang="es-ES_tradnl" sz="2800" b="1" dirty="0">
                <a:latin typeface="Museo Sans 100" panose="02000000000000000000" pitchFamily="50" charset="0"/>
              </a:rPr>
            </a:br>
            <a:r>
              <a:rPr lang="es-ES_tradnl" sz="2800" b="1" dirty="0">
                <a:latin typeface="Museo Sans 100" panose="02000000000000000000" pitchFamily="50" charset="0"/>
              </a:rPr>
              <a:t>Departamento de </a:t>
            </a:r>
            <a:r>
              <a:rPr lang="es-SV" sz="2800" b="1" strike="noStrike" spc="-1" dirty="0">
                <a:solidFill>
                  <a:srgbClr val="000000"/>
                </a:solidFill>
                <a:latin typeface="Museo Sans 100" panose="02000000000000000000" pitchFamily="50" charset="0"/>
                <a:ea typeface="Microsoft YaHei"/>
              </a:rPr>
              <a:t>de Resultados de Revisiones de Práctica Cuarto Trimestre 2024</a:t>
            </a: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br>
              <a:rPr lang="es-ES_tradnl" sz="3600" dirty="0">
                <a:latin typeface="Bembo Std" panose="02020605060306020A03" pitchFamily="18" charset="0"/>
              </a:rPr>
            </a:br>
            <a:r>
              <a:rPr lang="es-ES_tradnl" sz="3600" dirty="0">
                <a:latin typeface="Bembo Std" panose="02020605060306020A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44747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Imagen 5"/>
          <p:cNvPicPr/>
          <p:nvPr/>
        </p:nvPicPr>
        <p:blipFill>
          <a:blip r:embed="rId3"/>
          <a:stretch/>
        </p:blipFill>
        <p:spPr>
          <a:xfrm>
            <a:off x="7110360" y="1214640"/>
            <a:ext cx="3521520" cy="3585600"/>
          </a:xfrm>
          <a:prstGeom prst="rect">
            <a:avLst/>
          </a:prstGeom>
          <a:ln w="0">
            <a:noFill/>
          </a:ln>
        </p:spPr>
      </p:pic>
      <p:sp>
        <p:nvSpPr>
          <p:cNvPr id="64" name="Rectángulo 7"/>
          <p:cNvSpPr/>
          <p:nvPr/>
        </p:nvSpPr>
        <p:spPr>
          <a:xfrm>
            <a:off x="-12240" y="5961960"/>
            <a:ext cx="9154080" cy="89388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35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pic>
        <p:nvPicPr>
          <p:cNvPr id="65" name="Imagen 12"/>
          <p:cNvPicPr/>
          <p:nvPr/>
        </p:nvPicPr>
        <p:blipFill>
          <a:blip r:embed="rId4"/>
          <a:stretch/>
        </p:blipFill>
        <p:spPr>
          <a:xfrm>
            <a:off x="-27000" y="0"/>
            <a:ext cx="2841480" cy="1177200"/>
          </a:xfrm>
          <a:prstGeom prst="rect">
            <a:avLst/>
          </a:prstGeom>
          <a:ln w="0">
            <a:noFill/>
          </a:ln>
        </p:spPr>
      </p:pic>
      <p:sp>
        <p:nvSpPr>
          <p:cNvPr id="67" name="CuadroTexto 5"/>
          <p:cNvSpPr/>
          <p:nvPr/>
        </p:nvSpPr>
        <p:spPr>
          <a:xfrm>
            <a:off x="642938" y="1075638"/>
            <a:ext cx="7308022" cy="7064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SV" sz="2000" b="1" strike="noStrike" spc="-1" dirty="0">
                <a:solidFill>
                  <a:srgbClr val="000000"/>
                </a:solidFill>
                <a:latin typeface="Museo Sans 100"/>
                <a:ea typeface="Microsoft YaHei"/>
              </a:rPr>
              <a:t>Estadísticas de Resultados de Revisiones de Práctica Profesional </a:t>
            </a:r>
            <a:r>
              <a:rPr lang="es-SV" sz="2000" b="1" spc="-1" dirty="0">
                <a:solidFill>
                  <a:srgbClr val="000000"/>
                </a:solidFill>
                <a:latin typeface="Museo Sans 100"/>
                <a:ea typeface="Microsoft YaHei"/>
              </a:rPr>
              <a:t>aprobados en julio, agosto y septiembre de 2024</a:t>
            </a:r>
            <a:endParaRPr lang="es-SV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0ECB334-A581-45F4-B44C-D61EF849E7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494359"/>
              </p:ext>
            </p:extLst>
          </p:nvPr>
        </p:nvGraphicFramePr>
        <p:xfrm>
          <a:off x="425036" y="1921072"/>
          <a:ext cx="7743825" cy="23401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9056">
                  <a:extLst>
                    <a:ext uri="{9D8B030D-6E8A-4147-A177-3AD203B41FA5}">
                      <a16:colId xmlns:a16="http://schemas.microsoft.com/office/drawing/2014/main" val="342689274"/>
                    </a:ext>
                  </a:extLst>
                </a:gridCol>
                <a:gridCol w="884769">
                  <a:extLst>
                    <a:ext uri="{9D8B030D-6E8A-4147-A177-3AD203B41FA5}">
                      <a16:colId xmlns:a16="http://schemas.microsoft.com/office/drawing/2014/main" val="1894873443"/>
                    </a:ext>
                  </a:extLst>
                </a:gridCol>
              </a:tblGrid>
              <a:tr h="27015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useo Sans 100" panose="02000303000000000000" pitchFamily="2" charset="0"/>
                        </a:rPr>
                        <a:t>Resultados aprobados en el periodo del 01 de julio al 30 de septiembre de 2024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  <a:latin typeface="Museo Sans 100" panose="02000000000000000000" pitchFamily="50" charset="0"/>
                        </a:rPr>
                        <a:t> </a:t>
                      </a:r>
                      <a:endParaRPr lang="es-SV" sz="1400" b="0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3766797"/>
                  </a:ext>
                </a:extLst>
              </a:tr>
              <a:tr h="27015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  <a:latin typeface="Museo Sans 100" panose="02000000000000000000" pitchFamily="50" charset="0"/>
                        </a:rPr>
                        <a:t>Concepto</a:t>
                      </a:r>
                      <a:endParaRPr lang="es-SV" sz="1400" b="1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 err="1">
                          <a:ln>
                            <a:solidFill>
                              <a:schemeClr val="bg1"/>
                            </a:solidFill>
                          </a:ln>
                          <a:effectLst/>
                          <a:latin typeface="Museo Sans 100" panose="02000000000000000000" pitchFamily="50" charset="0"/>
                        </a:rPr>
                        <a:t>Cant</a:t>
                      </a:r>
                      <a:r>
                        <a:rPr lang="es-SV" sz="1400" u="none" strike="noStrike" dirty="0">
                          <a:ln>
                            <a:solidFill>
                              <a:schemeClr val="bg1"/>
                            </a:solidFill>
                          </a:ln>
                          <a:effectLst/>
                          <a:latin typeface="Museo Sans 100" panose="02000000000000000000" pitchFamily="50" charset="0"/>
                        </a:rPr>
                        <a:t>.</a:t>
                      </a:r>
                      <a:endParaRPr lang="es-SV" sz="1400" b="1" i="0" u="none" strike="noStrike" dirty="0">
                        <a:ln>
                          <a:solidFill>
                            <a:schemeClr val="bg1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458331"/>
                  </a:ext>
                </a:extLst>
              </a:tr>
              <a:tr h="270154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Firmas que han dado cumplimiento a los requerimientos legales de LREC.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292100"/>
                  </a:ext>
                </a:extLst>
              </a:tr>
              <a:tr h="270154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Firmas que poseen incumplimiento de presentación extemporánea de actualización de datos, según art. 7 de la LREC.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778581"/>
                  </a:ext>
                </a:extLst>
              </a:tr>
              <a:tr h="270154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Firmas que poseen incumplimientos arts. 7 y 12 de la LREC.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863195"/>
                  </a:ext>
                </a:extLst>
              </a:tr>
              <a:tr h="270154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cumplimiento a la normativa técnica y LREC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693124"/>
                  </a:ext>
                </a:extLst>
              </a:tr>
              <a:tr h="270154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observaciones sustantivas sobre incumplimientos a la normativa técnica y LREC.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4058004"/>
                  </a:ext>
                </a:extLst>
              </a:tr>
              <a:tr h="283018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 dirty="0">
                          <a:effectLst/>
                          <a:latin typeface="Museo Sans 100" panose="02000000000000000000" pitchFamily="50" charset="0"/>
                        </a:rPr>
                        <a:t>Total</a:t>
                      </a:r>
                      <a:endParaRPr lang="es-SV" sz="1400" b="1" i="1" u="none" strike="noStrike" dirty="0">
                        <a:solidFill>
                          <a:srgbClr val="000000"/>
                        </a:solidFill>
                        <a:effectLst/>
                        <a:latin typeface="Museo Sans 100" panose="02000000000000000000" pitchFamily="50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100" panose="02000000000000000000" pitchFamily="50" charset="0"/>
                        </a:rPr>
                        <a:t>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73257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PropuestaFinal2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Plantilla-PPT-CVPCPA</Template>
  <TotalTime>16713</TotalTime>
  <Words>785</Words>
  <Application>Microsoft Office PowerPoint</Application>
  <PresentationFormat>Presentación en pantalla (4:3)</PresentationFormat>
  <Paragraphs>246</Paragraphs>
  <Slides>13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2" baseType="lpstr">
      <vt:lpstr>Arial</vt:lpstr>
      <vt:lpstr>Bembo Std</vt:lpstr>
      <vt:lpstr>Calibri</vt:lpstr>
      <vt:lpstr>Museo Sans 100</vt:lpstr>
      <vt:lpstr>Museo Sans 300</vt:lpstr>
      <vt:lpstr>Symbol</vt:lpstr>
      <vt:lpstr>Times New Roman</vt:lpstr>
      <vt:lpstr>Wingdings</vt:lpstr>
      <vt:lpstr>PropuestaFinal2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Enma Hernandez</dc:creator>
  <dc:description/>
  <cp:lastModifiedBy>Oficial de Información</cp:lastModifiedBy>
  <cp:revision>159</cp:revision>
  <dcterms:created xsi:type="dcterms:W3CDTF">2020-02-10T03:23:51Z</dcterms:created>
  <dcterms:modified xsi:type="dcterms:W3CDTF">2025-01-24T20:42:31Z</dcterms:modified>
  <dc:language>es-SV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0x010100D837F2CC488FFB428594C34164CC56F6</vt:lpwstr>
  </property>
  <property fmtid="{D5CDD505-2E9C-101B-9397-08002B2CF9AE}" pid="3" name="Notes">
    <vt:i4>1</vt:i4>
  </property>
  <property fmtid="{D5CDD505-2E9C-101B-9397-08002B2CF9AE}" pid="4" name="PresentationFormat">
    <vt:lpwstr>Presentación en pantalla (4:3)</vt:lpwstr>
  </property>
  <property fmtid="{D5CDD505-2E9C-101B-9397-08002B2CF9AE}" pid="5" name="Slides">
    <vt:i4>6</vt:i4>
  </property>
  <property fmtid="{D5CDD505-2E9C-101B-9397-08002B2CF9AE}" pid="6" name="_dlc_DocIdItemGuid">
    <vt:lpwstr>ff3071cc-31fe-4e2e-ba50-35888c96d637</vt:lpwstr>
  </property>
</Properties>
</file>