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3" r:id="rId5"/>
    <p:sldId id="258" r:id="rId6"/>
    <p:sldId id="273" r:id="rId7"/>
    <p:sldId id="275" r:id="rId8"/>
    <p:sldId id="264" r:id="rId9"/>
    <p:sldId id="259" r:id="rId10"/>
    <p:sldId id="260" r:id="rId11"/>
    <p:sldId id="265" r:id="rId12"/>
    <p:sldId id="261" r:id="rId13"/>
    <p:sldId id="272" r:id="rId1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738A3AE-0FDD-484A-A67D-DABCD12FF61A}" type="slidenum">
              <a: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1" name="Rectángulo 1"/>
          <p:cNvSpPr/>
          <p:nvPr/>
        </p:nvSpPr>
        <p:spPr>
          <a:xfrm>
            <a:off x="1289520" y="1893240"/>
            <a:ext cx="6550560" cy="2315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Información estadística del Consejo de Vigilancia de la Profesión de Contaduría Pública y Auditoria Cuarto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</a:rPr>
              <a:t> Trimestre 2024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7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1" name="Tabla 4"/>
          <p:cNvGraphicFramePr/>
          <p:nvPr>
            <p:extLst>
              <p:ext uri="{D42A27DB-BD31-4B8C-83A1-F6EECF244321}">
                <p14:modId xmlns:p14="http://schemas.microsoft.com/office/powerpoint/2010/main" val="1140125720"/>
              </p:ext>
            </p:extLst>
          </p:nvPr>
        </p:nvGraphicFramePr>
        <p:xfrm>
          <a:off x="1167480" y="1931040"/>
          <a:ext cx="6095160" cy="2153760"/>
        </p:xfrm>
        <a:graphic>
          <a:graphicData uri="http://schemas.openxmlformats.org/drawingml/2006/table">
            <a:tbl>
              <a:tblPr/>
              <a:tblGrid>
                <a:gridCol w="37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r>
                        <a:rPr lang="es-SV" sz="1600" b="0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endParaRPr lang="es-SV" sz="16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Cantidad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Hombres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Mujeres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Total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a 6"/>
          <p:cNvGraphicFramePr/>
          <p:nvPr>
            <p:extLst>
              <p:ext uri="{D42A27DB-BD31-4B8C-83A1-F6EECF244321}">
                <p14:modId xmlns:p14="http://schemas.microsoft.com/office/powerpoint/2010/main" val="334614461"/>
              </p:ext>
            </p:extLst>
          </p:nvPr>
        </p:nvGraphicFramePr>
        <p:xfrm>
          <a:off x="1167120" y="4253040"/>
          <a:ext cx="6095160" cy="1392480"/>
        </p:xfrm>
        <a:graphic>
          <a:graphicData uri="http://schemas.openxmlformats.org/drawingml/2006/table">
            <a:tbl>
              <a:tblPr/>
              <a:tblGrid>
                <a:gridCol w="545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Procesos resolutivos de revisiones de practica profesional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simplificado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0558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que han sido multadas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ordinario</a:t>
                      </a: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43738"/>
                  </a:ext>
                </a:extLst>
              </a:tr>
            </a:tbl>
          </a:graphicData>
        </a:graphic>
      </p:graphicFrame>
      <p:sp>
        <p:nvSpPr>
          <p:cNvPr id="8" name="CuadroTexto 5">
            <a:extLst>
              <a:ext uri="{FF2B5EF4-FFF2-40B4-BE49-F238E27FC236}">
                <a16:creationId xmlns:a16="http://schemas.microsoft.com/office/drawing/2014/main" id="{4B93393C-A326-4357-8019-3C19D018BC50}"/>
              </a:ext>
            </a:extLst>
          </p:cNvPr>
          <p:cNvSpPr/>
          <p:nvPr/>
        </p:nvSpPr>
        <p:spPr>
          <a:xfrm>
            <a:off x="788467" y="1078984"/>
            <a:ext cx="7552665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julio, agosto y septiembre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Jurídico Cuarto T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50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167300" y="1106280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abril, mayo y junio</a:t>
            </a:r>
            <a:r>
              <a:rPr lang="es-SV" b="1" spc="-1" dirty="0">
                <a:solidFill>
                  <a:srgbClr val="000000"/>
                </a:solidFill>
                <a:latin typeface="Museo Sans 100"/>
                <a:ea typeface="DejaVu Sans"/>
              </a:rPr>
              <a:t> de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14A439-0D44-42B2-90E9-1EF4ED50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26777"/>
              </p:ext>
            </p:extLst>
          </p:nvPr>
        </p:nvGraphicFramePr>
        <p:xfrm>
          <a:off x="1371240" y="2085001"/>
          <a:ext cx="5340112" cy="1497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974">
                  <a:extLst>
                    <a:ext uri="{9D8B030D-6E8A-4147-A177-3AD203B41FA5}">
                      <a16:colId xmlns:a16="http://schemas.microsoft.com/office/drawing/2014/main" val="4158617474"/>
                    </a:ext>
                  </a:extLst>
                </a:gridCol>
                <a:gridCol w="1713138">
                  <a:extLst>
                    <a:ext uri="{9D8B030D-6E8A-4147-A177-3AD203B41FA5}">
                      <a16:colId xmlns:a16="http://schemas.microsoft.com/office/drawing/2014/main" val="2265514041"/>
                    </a:ext>
                  </a:extLst>
                </a:gridCol>
              </a:tblGrid>
              <a:tr h="46859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Inscripción y Registro</a:t>
                      </a:r>
                      <a:endParaRPr lang="es-SV" sz="12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849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 denegado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686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436"/>
                  </a:ext>
                </a:extLst>
              </a:tr>
              <a:tr h="92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7045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60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516320" y="968552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octubre a diciembre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de 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FEF53-0313-BEE5-24E0-57F10C07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90982"/>
              </p:ext>
            </p:extLst>
          </p:nvPr>
        </p:nvGraphicFramePr>
        <p:xfrm>
          <a:off x="1131795" y="1951186"/>
          <a:ext cx="7179525" cy="221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121">
                  <a:extLst>
                    <a:ext uri="{9D8B030D-6E8A-4147-A177-3AD203B41FA5}">
                      <a16:colId xmlns:a16="http://schemas.microsoft.com/office/drawing/2014/main" val="479975248"/>
                    </a:ext>
                  </a:extLst>
                </a:gridCol>
                <a:gridCol w="2182404">
                  <a:extLst>
                    <a:ext uri="{9D8B030D-6E8A-4147-A177-3AD203B41FA5}">
                      <a16:colId xmlns:a16="http://schemas.microsoft.com/office/drawing/2014/main" val="3068868927"/>
                    </a:ext>
                  </a:extLst>
                </a:gridCol>
              </a:tblGrid>
              <a:tr h="3283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Concepto</a:t>
                      </a: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Revisión de Práctica Profesional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01456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Se tiene por recibido el escrito y se previene al denunciante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4895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de Proceso Administrativo Sancionatorio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31606"/>
                  </a:ext>
                </a:extLst>
              </a:tr>
              <a:tr h="1674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66022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no permitir la revisión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36057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infracciones leves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609080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Ordinario de proceso administrativo sancionatorio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19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Resolución Final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631522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Departamento de Inscripción y Registro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Cuarto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4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5" name="CuadroTexto 3"/>
          <p:cNvSpPr/>
          <p:nvPr/>
        </p:nvSpPr>
        <p:spPr>
          <a:xfrm>
            <a:off x="1437120" y="1149480"/>
            <a:ext cx="66495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de profesionales personas naturales y jurídicas para ejercer la auditoría y contaduría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6" name="Tabla 5"/>
          <p:cNvGraphicFramePr/>
          <p:nvPr>
            <p:extLst>
              <p:ext uri="{D42A27DB-BD31-4B8C-83A1-F6EECF244321}">
                <p14:modId xmlns:p14="http://schemas.microsoft.com/office/powerpoint/2010/main" val="2780028827"/>
              </p:ext>
            </p:extLst>
          </p:nvPr>
        </p:nvGraphicFramePr>
        <p:xfrm>
          <a:off x="1259640" y="2421000"/>
          <a:ext cx="6824520" cy="2953440"/>
        </p:xfrm>
        <a:graphic>
          <a:graphicData uri="http://schemas.openxmlformats.org/drawingml/2006/table">
            <a:tbl>
              <a:tblPr/>
              <a:tblGrid>
                <a:gridCol w="339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1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Inscripciones de contador y auditor personas naturales y jurídicas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naturales autorizados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de Octubre a Diciembre </a:t>
                      </a:r>
                      <a:r>
                        <a:rPr lang="es-SV" sz="1600" b="0" strike="noStrike" spc="-1" noProof="0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Auditores 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Contadores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187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jurídicas autorizadas de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+mn-ea"/>
                        </a:rPr>
                        <a:t>Julio a Septiembre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Auditoría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Contaduría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1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Educación Continuada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Cuarto Trimestre 2024</a:t>
            </a: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832219" y="70136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_tradnl" sz="2400" dirty="0">
                <a:latin typeface="Bembo Std" panose="02020605060306020A03" pitchFamily="18" charset="0"/>
              </a:rPr>
              <a:t>Participantes de capacitaciones gratuitas</a:t>
            </a:r>
            <a:endParaRPr lang="es-SV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A1B9DFA-6893-4000-A0F4-0FF4037A2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13122"/>
              </p:ext>
            </p:extLst>
          </p:nvPr>
        </p:nvGraphicFramePr>
        <p:xfrm>
          <a:off x="223898" y="1600939"/>
          <a:ext cx="8696204" cy="3656122"/>
        </p:xfrm>
        <a:graphic>
          <a:graphicData uri="http://schemas.openxmlformats.org/drawingml/2006/table">
            <a:tbl>
              <a:tblPr/>
              <a:tblGrid>
                <a:gridCol w="390248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3019439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481340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1320647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227230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72176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9453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Norma Internacional de Auditoría para Auditoría de EEFF de Entidades menos Complejas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 de octubre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  <a:tr h="9592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Diplomado Internacional en PLDA/CFT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Del 01 de octubre de 2024 al 31 de enero de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97396"/>
                  </a:ext>
                </a:extLst>
              </a:tr>
              <a:tr h="9592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Diplomado Anti-Soborno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(Capacitación con Inversión)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Del 5 de noviembre al 14 de diciembre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618"/>
                  </a:ext>
                </a:extLst>
              </a:tr>
            </a:tbl>
          </a:graphicData>
        </a:graphic>
      </p:graphicFrame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8743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200" dirty="0">
                <a:latin typeface="Museo Sans 300" panose="02000000000000000000" pitchFamily="50" charset="0"/>
              </a:rPr>
              <a:t> </a:t>
            </a:r>
            <a:r>
              <a:rPr lang="es-ES_tradnl" sz="1200" b="1" dirty="0">
                <a:latin typeface="Museo Sans 300" panose="02000000000000000000" pitchFamily="50" charset="0"/>
              </a:rPr>
              <a:t>“</a:t>
            </a:r>
            <a:r>
              <a:rPr lang="es-MX" sz="1200" b="1" dirty="0">
                <a:latin typeface="Museo Sans 300" panose="02000000000000000000" pitchFamily="50" charset="0"/>
              </a:rPr>
              <a:t>NORMA INTERNACIONAL DE AUDITORÍA PARA AUDITORÍA DE EEFF DE ENTIDADES MENOS COMPLEJAS</a:t>
            </a:r>
            <a:r>
              <a:rPr lang="es-ES_tradnl" sz="1200" b="1" dirty="0">
                <a:latin typeface="Museo Sans 300" panose="02000000000000000000" pitchFamily="50" charset="0"/>
              </a:rPr>
              <a:t>”</a:t>
            </a:r>
            <a:r>
              <a:rPr lang="es-SV" sz="1200" b="1" dirty="0">
                <a:latin typeface="Museo Sans 300" panose="02000000000000000000" pitchFamily="50" charset="0"/>
              </a:rPr>
              <a:t>, </a:t>
            </a:r>
            <a:r>
              <a:rPr lang="es-SV" sz="1200" dirty="0">
                <a:latin typeface="Museo Sans 300" panose="02000000000000000000" pitchFamily="50" charset="0"/>
              </a:rPr>
              <a:t>desarrollado el día jueves 17 de octubre de 2024, por plataforma YouTube Live </a:t>
            </a:r>
            <a:r>
              <a:rPr lang="es-SV" sz="1200" dirty="0" err="1">
                <a:latin typeface="Museo Sans 300" panose="02000000000000000000" pitchFamily="50" charset="0"/>
              </a:rPr>
              <a:t>Stream</a:t>
            </a:r>
            <a:r>
              <a:rPr lang="es-SV" sz="1200" dirty="0">
                <a:latin typeface="Museo Sans 300" panose="02000000000000000000" pitchFamily="50" charset="0"/>
              </a:rPr>
              <a:t>, en el horario de 8:30 a 11:30 am, con una participación de 2,468 inscritos, los cuales se detallan:</a:t>
            </a:r>
          </a:p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081785" y="1177200"/>
            <a:ext cx="3521520" cy="3585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DB77A956-A918-4CC6-A8A8-A970C55E2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627708"/>
              </p:ext>
            </p:extLst>
          </p:nvPr>
        </p:nvGraphicFramePr>
        <p:xfrm>
          <a:off x="192037" y="1971954"/>
          <a:ext cx="8732925" cy="4124213"/>
        </p:xfrm>
        <a:graphic>
          <a:graphicData uri="http://schemas.openxmlformats.org/drawingml/2006/table">
            <a:tbl>
              <a:tblPr/>
              <a:tblGrid>
                <a:gridCol w="1846955">
                  <a:extLst>
                    <a:ext uri="{9D8B030D-6E8A-4147-A177-3AD203B41FA5}">
                      <a16:colId xmlns:a16="http://schemas.microsoft.com/office/drawing/2014/main" val="136430456"/>
                    </a:ext>
                  </a:extLst>
                </a:gridCol>
                <a:gridCol w="1310835">
                  <a:extLst>
                    <a:ext uri="{9D8B030D-6E8A-4147-A177-3AD203B41FA5}">
                      <a16:colId xmlns:a16="http://schemas.microsoft.com/office/drawing/2014/main" val="2149151661"/>
                    </a:ext>
                  </a:extLst>
                </a:gridCol>
                <a:gridCol w="1382895">
                  <a:extLst>
                    <a:ext uri="{9D8B030D-6E8A-4147-A177-3AD203B41FA5}">
                      <a16:colId xmlns:a16="http://schemas.microsoft.com/office/drawing/2014/main" val="3851240425"/>
                    </a:ext>
                  </a:extLst>
                </a:gridCol>
                <a:gridCol w="1473989">
                  <a:extLst>
                    <a:ext uri="{9D8B030D-6E8A-4147-A177-3AD203B41FA5}">
                      <a16:colId xmlns:a16="http://schemas.microsoft.com/office/drawing/2014/main" val="3098692089"/>
                    </a:ext>
                  </a:extLst>
                </a:gridCol>
                <a:gridCol w="1433357">
                  <a:extLst>
                    <a:ext uri="{9D8B030D-6E8A-4147-A177-3AD203B41FA5}">
                      <a16:colId xmlns:a16="http://schemas.microsoft.com/office/drawing/2014/main" val="2656955617"/>
                    </a:ext>
                  </a:extLst>
                </a:gridCol>
                <a:gridCol w="1284894">
                  <a:extLst>
                    <a:ext uri="{9D8B030D-6E8A-4147-A177-3AD203B41FA5}">
                      <a16:colId xmlns:a16="http://schemas.microsoft.com/office/drawing/2014/main" val="4251127012"/>
                    </a:ext>
                  </a:extLst>
                </a:gridCol>
              </a:tblGrid>
              <a:tr h="41323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Público en general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89722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373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749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80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1,202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03395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395536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49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19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211445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195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05041"/>
                  </a:ext>
                </a:extLst>
              </a:tr>
              <a:tr h="30469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436018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562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37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765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906035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513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684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68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1266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244581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791755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33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589441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98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278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051466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32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221895"/>
                  </a:ext>
                </a:extLst>
              </a:tr>
              <a:tr h="2499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524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40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786</a:t>
                      </a:r>
                    </a:p>
                  </a:txBody>
                  <a:tcPr marL="10433" marR="10433" marT="10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09440"/>
                  </a:ext>
                </a:extLst>
              </a:tr>
              <a:tr h="25666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886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1,434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147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2,468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737082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35.90%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58.10%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0.04%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5.96%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10433" marR="10433" marT="104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00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2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471488" y="1205820"/>
            <a:ext cx="8094662" cy="7328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SV" sz="1400" b="1" dirty="0">
                <a:latin typeface="Museo Sans 300" panose="02000000000000000000" pitchFamily="50" charset="0"/>
              </a:rPr>
              <a:t>DIPLOMADO ANTI-SOBORNOS GRUPO 1</a:t>
            </a:r>
            <a:r>
              <a:rPr lang="es-SV" sz="1400" dirty="0">
                <a:latin typeface="Museo Sans 300" panose="02000000000000000000" pitchFamily="50" charset="0"/>
              </a:rPr>
              <a:t>, fecha de ejecución del martes 5 de noviembre al sábado 14 de diciembre de 2024, por plataforma Zoom y Moodle, en el horario martes a jueves de 6:00 a 8:00 pm y sábado de 8:00 am a 12:00 </a:t>
            </a:r>
            <a:r>
              <a:rPr lang="es-SV" sz="1400" dirty="0" err="1">
                <a:latin typeface="Museo Sans 300" panose="02000000000000000000" pitchFamily="50" charset="0"/>
              </a:rPr>
              <a:t>md</a:t>
            </a:r>
            <a:r>
              <a:rPr lang="es-SV" sz="1400" dirty="0">
                <a:latin typeface="Museo Sans 300" panose="02000000000000000000" pitchFamily="50" charset="0"/>
              </a:rPr>
              <a:t>. con una participación de 145 inscritos, los cuales se detallan:</a:t>
            </a:r>
          </a:p>
        </p:txBody>
      </p:sp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09B5028-FB2D-4346-9984-5B7379318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858"/>
              </p:ext>
            </p:extLst>
          </p:nvPr>
        </p:nvGraphicFramePr>
        <p:xfrm>
          <a:off x="564349" y="2128812"/>
          <a:ext cx="7988301" cy="3429000"/>
        </p:xfrm>
        <a:graphic>
          <a:graphicData uri="http://schemas.openxmlformats.org/drawingml/2006/table">
            <a:tbl>
              <a:tblPr/>
              <a:tblGrid>
                <a:gridCol w="2056583">
                  <a:extLst>
                    <a:ext uri="{9D8B030D-6E8A-4147-A177-3AD203B41FA5}">
                      <a16:colId xmlns:a16="http://schemas.microsoft.com/office/drawing/2014/main" val="221332817"/>
                    </a:ext>
                  </a:extLst>
                </a:gridCol>
                <a:gridCol w="1628128">
                  <a:extLst>
                    <a:ext uri="{9D8B030D-6E8A-4147-A177-3AD203B41FA5}">
                      <a16:colId xmlns:a16="http://schemas.microsoft.com/office/drawing/2014/main" val="3751738972"/>
                    </a:ext>
                  </a:extLst>
                </a:gridCol>
                <a:gridCol w="1523395">
                  <a:extLst>
                    <a:ext uri="{9D8B030D-6E8A-4147-A177-3AD203B41FA5}">
                      <a16:colId xmlns:a16="http://schemas.microsoft.com/office/drawing/2014/main" val="1129752250"/>
                    </a:ext>
                  </a:extLst>
                </a:gridCol>
                <a:gridCol w="1396445">
                  <a:extLst>
                    <a:ext uri="{9D8B030D-6E8A-4147-A177-3AD203B41FA5}">
                      <a16:colId xmlns:a16="http://schemas.microsoft.com/office/drawing/2014/main" val="1482979741"/>
                    </a:ext>
                  </a:extLst>
                </a:gridCol>
                <a:gridCol w="1383750">
                  <a:extLst>
                    <a:ext uri="{9D8B030D-6E8A-4147-A177-3AD203B41FA5}">
                      <a16:colId xmlns:a16="http://schemas.microsoft.com/office/drawing/2014/main" val="643930721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Público en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6759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3883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27627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6148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9353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2128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276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78797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21507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5302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56.55%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23.45%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59058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A1D6F3D7-9F8D-44FD-AC43-E5EF7BE4B997}"/>
              </a:ext>
            </a:extLst>
          </p:cNvPr>
          <p:cNvSpPr txBox="1"/>
          <p:nvPr/>
        </p:nvSpPr>
        <p:spPr>
          <a:xfrm>
            <a:off x="459279" y="5738804"/>
            <a:ext cx="79883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>
              <a:buClr>
                <a:srgbClr val="000000"/>
              </a:buClr>
              <a:buSzPts val="1100"/>
              <a:defRPr/>
            </a:pPr>
            <a:r>
              <a:rPr lang="es-SV" sz="1200" dirty="0">
                <a:latin typeface="Museo Sans 300" panose="02000000000000000000" pitchFamily="50" charset="0"/>
              </a:rPr>
              <a:t>Con el 100% de ejecución y asistencia de los participantes, el Consejo </a:t>
            </a:r>
            <a:r>
              <a:rPr lang="es-SV" sz="1200" b="0" kern="1200" dirty="0">
                <a:solidFill>
                  <a:schemeClr val="tx1"/>
                </a:solidFill>
                <a:effectLst/>
                <a:latin typeface="Museo Sans 300"/>
              </a:rPr>
              <a:t>aprueba</a:t>
            </a:r>
            <a:r>
              <a:rPr lang="es-SV" sz="1200" dirty="0">
                <a:latin typeface="Museo Sans 300" panose="02000000000000000000" pitchFamily="50" charset="0"/>
              </a:rPr>
              <a:t> un total de 6,660 horas de educación continuada para 111 profesionales inscritos, clasificados en 82 auditores y 29 contadores, </a:t>
            </a:r>
          </a:p>
        </p:txBody>
      </p:sp>
    </p:spTree>
    <p:extLst>
      <p:ext uri="{BB962C8B-B14F-4D97-AF65-F5344CB8AC3E}">
        <p14:creationId xmlns:p14="http://schemas.microsoft.com/office/powerpoint/2010/main" val="262303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de Revisiones de Práctica Cuarto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4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4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5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7" name="CuadroTexto 5"/>
          <p:cNvSpPr/>
          <p:nvPr/>
        </p:nvSpPr>
        <p:spPr>
          <a:xfrm>
            <a:off x="642938" y="1075638"/>
            <a:ext cx="7308022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julio, agosto y septiembre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CB334-A581-45F4-B44C-D61EF84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94359"/>
              </p:ext>
            </p:extLst>
          </p:nvPr>
        </p:nvGraphicFramePr>
        <p:xfrm>
          <a:off x="425036" y="1921072"/>
          <a:ext cx="7743825" cy="234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9056">
                  <a:extLst>
                    <a:ext uri="{9D8B030D-6E8A-4147-A177-3AD203B41FA5}">
                      <a16:colId xmlns:a16="http://schemas.microsoft.com/office/drawing/2014/main" val="342689274"/>
                    </a:ext>
                  </a:extLst>
                </a:gridCol>
                <a:gridCol w="884769">
                  <a:extLst>
                    <a:ext uri="{9D8B030D-6E8A-4147-A177-3AD203B41FA5}">
                      <a16:colId xmlns:a16="http://schemas.microsoft.com/office/drawing/2014/main" val="1894873443"/>
                    </a:ext>
                  </a:extLst>
                </a:gridCol>
              </a:tblGrid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Resultados aprobados en el periodo del 01 de julio al 30 de septiembre de 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6797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Cant</a:t>
                      </a:r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.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33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han dado cumplimiento a los requerimientos legales de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92100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poseen incumplimiento de presentación extemporánea de actualización de datos, según art. 7 de la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7858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Firmas que poseen incumplimientos arts. 7 y 12 de la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63195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cumplimiento a la normativa técnica y LREC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693124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observaciones sustantivas sobre incumplimientos a la normativa técnica y LREC.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58004"/>
                  </a:ext>
                </a:extLst>
              </a:tr>
              <a:tr h="283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1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25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16713</TotalTime>
  <Words>785</Words>
  <Application>Microsoft Office PowerPoint</Application>
  <PresentationFormat>Presentación en pantalla (4:3)</PresentationFormat>
  <Paragraphs>246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Bembo Std</vt:lpstr>
      <vt:lpstr>Calibri</vt:lpstr>
      <vt:lpstr>Museo Sans 100</vt:lpstr>
      <vt:lpstr>Museo Sans 300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159</cp:revision>
  <dcterms:created xsi:type="dcterms:W3CDTF">2020-02-10T03:23:51Z</dcterms:created>
  <dcterms:modified xsi:type="dcterms:W3CDTF">2025-01-24T20:42:31Z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