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272" r:id="rId13"/>
    <p:sldId id="278" r:id="rId14"/>
    <p:sldId id="273" r:id="rId15"/>
    <p:sldId id="275" r:id="rId16"/>
    <p:sldId id="276" r:id="rId17"/>
    <p:sldId id="277" r:id="rId18"/>
    <p:sldId id="279" r:id="rId19"/>
    <p:sldId id="280" r:id="rId20"/>
    <p:sldId id="281" r:id="rId21"/>
    <p:sldId id="284" r:id="rId22"/>
    <p:sldId id="282" r:id="rId23"/>
    <p:sldId id="283" r:id="rId24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426" autoAdjust="0"/>
    <p:restoredTop sz="92475" autoAdjust="0"/>
  </p:normalViewPr>
  <p:slideViewPr>
    <p:cSldViewPr snapToGrid="0">
      <p:cViewPr varScale="1">
        <p:scale>
          <a:sx n="71" d="100"/>
          <a:sy n="71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002E-220F-4F90-8796-320597B4BA05}" type="datetimeFigureOut">
              <a:rPr lang="es-SV" smtClean="0"/>
              <a:t>27/09/2017</a:t>
            </a:fld>
            <a:endParaRPr lang="es-S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26D3-0603-43F4-9DFC-0AB1CFF20780}" type="slidenum">
              <a:rPr lang="es-SV" smtClean="0"/>
              <a:t>‹Nº›</a:t>
            </a:fld>
            <a:endParaRPr lang="es-SV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2955" r="9437" b="13964"/>
          <a:stretch/>
        </p:blipFill>
        <p:spPr>
          <a:xfrm>
            <a:off x="6947392" y="5126182"/>
            <a:ext cx="2107217" cy="173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674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002E-220F-4F90-8796-320597B4BA05}" type="datetimeFigureOut">
              <a:rPr lang="es-SV" smtClean="0"/>
              <a:t>27/09/2017</a:t>
            </a:fld>
            <a:endParaRPr lang="es-S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26D3-0603-43F4-9DFC-0AB1CFF20780}" type="slidenum">
              <a:rPr lang="es-SV" smtClean="0"/>
              <a:t>‹Nº›</a:t>
            </a:fld>
            <a:endParaRPr lang="es-SV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2955" r="9437" b="13964"/>
          <a:stretch/>
        </p:blipFill>
        <p:spPr>
          <a:xfrm>
            <a:off x="6947392" y="5126182"/>
            <a:ext cx="2107217" cy="173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904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002E-220F-4F90-8796-320597B4BA05}" type="datetimeFigureOut">
              <a:rPr lang="es-SV" smtClean="0"/>
              <a:t>27/09/2017</a:t>
            </a:fld>
            <a:endParaRPr lang="es-S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26D3-0603-43F4-9DFC-0AB1CFF20780}" type="slidenum">
              <a:rPr lang="es-SV" smtClean="0"/>
              <a:t>‹Nº›</a:t>
            </a:fld>
            <a:endParaRPr lang="es-SV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2955" r="9437" b="13964"/>
          <a:stretch/>
        </p:blipFill>
        <p:spPr>
          <a:xfrm>
            <a:off x="6947392" y="5126182"/>
            <a:ext cx="2107217" cy="173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62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002E-220F-4F90-8796-320597B4BA05}" type="datetimeFigureOut">
              <a:rPr lang="es-SV" smtClean="0"/>
              <a:t>27/09/2017</a:t>
            </a:fld>
            <a:endParaRPr lang="es-SV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26D3-0603-43F4-9DFC-0AB1CFF20780}" type="slidenum">
              <a:rPr lang="es-SV" smtClean="0"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035957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F002E-220F-4F90-8796-320597B4BA05}" type="datetimeFigureOut">
              <a:rPr lang="es-SV" smtClean="0"/>
              <a:t>27/09/2017</a:t>
            </a:fld>
            <a:endParaRPr lang="es-S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426D3-0603-43F4-9DFC-0AB1CFF20780}" type="slidenum">
              <a:rPr lang="es-SV" smtClean="0"/>
              <a:t>‹Nº›</a:t>
            </a:fld>
            <a:endParaRPr lang="es-SV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2955" r="9437" b="13964"/>
          <a:stretch/>
        </p:blipFill>
        <p:spPr>
          <a:xfrm>
            <a:off x="6947392" y="5126182"/>
            <a:ext cx="2107217" cy="173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185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0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214438"/>
            <a:ext cx="7772400" cy="2387600"/>
          </a:xfrm>
        </p:spPr>
        <p:txBody>
          <a:bodyPr>
            <a:normAutofit/>
          </a:bodyPr>
          <a:lstStyle/>
          <a:p>
            <a:r>
              <a:rPr lang="es-SV" sz="4800" dirty="0" smtClean="0">
                <a:latin typeface="+mn-lt"/>
              </a:rPr>
              <a:t>ORGANIGRAMA</a:t>
            </a:r>
            <a:endParaRPr lang="es-SV" sz="4800" dirty="0"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SV" dirty="0" smtClean="0"/>
              <a:t>DEFENSORIA DEL CONSUMIDOR </a:t>
            </a:r>
          </a:p>
          <a:p>
            <a:r>
              <a:rPr lang="es-SV" dirty="0" smtClean="0"/>
              <a:t> 2016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48823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2924" y="57520"/>
            <a:ext cx="7886700" cy="620712"/>
          </a:xfrm>
        </p:spPr>
        <p:txBody>
          <a:bodyPr>
            <a:normAutofit/>
          </a:bodyPr>
          <a:lstStyle/>
          <a:p>
            <a:pPr algn="ctr"/>
            <a:r>
              <a:rPr lang="es-SV" sz="2800" b="1" dirty="0" smtClean="0">
                <a:solidFill>
                  <a:srgbClr val="0070C0"/>
                </a:solidFill>
              </a:rPr>
              <a:t>Auditoría interna</a:t>
            </a:r>
            <a:endParaRPr lang="es-SV" sz="2800" b="1" dirty="0">
              <a:solidFill>
                <a:srgbClr val="0070C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28661" y="1094952"/>
            <a:ext cx="7955280" cy="5723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Tiene como objetivos principales evaluar el grado de cumplimiento y eficacia de los sistemas de operación, administración e información, así como de los procedimientos de control interno incorporados a ellos. Asimismo, le compete determinar la confiabilidad de los registros, a través de exámenes de componentes de los estados financieros; analizar los resultados y eficiencia de las operaciones; y examinar las áreas que integran la Defensoría del Consumidor, con relación al cumplimiento de su responsabilidad, facilitar el análisis, evaluaciones y recomendaciones, que contribuyan al mejoramiento de los controles interno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SV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Responsable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José Moreno Moreno.</a:t>
            </a:r>
            <a:endParaRPr lang="es-SV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Personas que la integran: 2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Mujeres: 1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Hombre: 1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SV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SV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SV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SV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SV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SV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42924" y="882224"/>
            <a:ext cx="8326755" cy="4924216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74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2924" y="57520"/>
            <a:ext cx="7886700" cy="620712"/>
          </a:xfrm>
        </p:spPr>
        <p:txBody>
          <a:bodyPr>
            <a:normAutofit/>
          </a:bodyPr>
          <a:lstStyle/>
          <a:p>
            <a:pPr algn="ctr"/>
            <a:r>
              <a:rPr lang="es-SV" sz="2800" b="1" dirty="0" smtClean="0">
                <a:solidFill>
                  <a:srgbClr val="0070C0"/>
                </a:solidFill>
              </a:rPr>
              <a:t>Unidad Financiera </a:t>
            </a:r>
            <a:r>
              <a:rPr lang="es-SV" sz="2800" b="1" dirty="0">
                <a:solidFill>
                  <a:srgbClr val="0070C0"/>
                </a:solidFill>
              </a:rPr>
              <a:t>I</a:t>
            </a:r>
            <a:r>
              <a:rPr lang="es-SV" sz="2800" b="1" dirty="0" smtClean="0">
                <a:solidFill>
                  <a:srgbClr val="0070C0"/>
                </a:solidFill>
              </a:rPr>
              <a:t>nstitucional </a:t>
            </a:r>
            <a:endParaRPr lang="es-SV" sz="2800" b="1" dirty="0">
              <a:solidFill>
                <a:srgbClr val="0070C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28661" y="1094952"/>
            <a:ext cx="7955280" cy="661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 responsable de dirigir la gestión 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financiera 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institucional en las 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diferentes etapas 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del ciclo 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presupuestario a través 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la 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planificación, coordinación, integración y supervisión de las actividades de presupuesto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tesorería y de 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contabilidad gubernamental, de conformidad 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 lo 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establecido 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 la Ley Orgánica de Administración 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Financiera del Estado, las que deben desarrollarse a través 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sistemas 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mecanizados, con eficiencia y eficacia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Para 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cumplir con sus objetivos, la UFI tendrá 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su 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cargo el cumplimiento de 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las atribuciones 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 funciones establecidas 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 la Ley 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Orgánica de Administración Financiera 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del Estado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el Reglamento de dicha 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ley, el 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respectivo manual de funcionamiento de 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 UFI, los manuales 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 instructivos operativos propios 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la 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Defensoría 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del 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Consumidor, incluyendo 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 Manual de 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Organización y Funciones de La Defensoría y demás normativa aplicable a 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todas las 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instituciones del 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Estado.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SV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Responsable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Cleotilde Arely 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Rodríguez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Personas que la integran: 6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Mujeres: 6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SV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SV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SV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SV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SV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SV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42924" y="882224"/>
            <a:ext cx="8326755" cy="4924216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299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2923" y="155148"/>
            <a:ext cx="8326755" cy="620712"/>
          </a:xfrm>
        </p:spPr>
        <p:txBody>
          <a:bodyPr>
            <a:normAutofit fontScale="90000"/>
          </a:bodyPr>
          <a:lstStyle/>
          <a:p>
            <a:pPr algn="ctr"/>
            <a:r>
              <a:rPr lang="es-SV" sz="2800" b="1" dirty="0" smtClean="0">
                <a:solidFill>
                  <a:srgbClr val="0070C0"/>
                </a:solidFill>
              </a:rPr>
              <a:t>Unidad de Acceso a la Información Pública y Transparencia  </a:t>
            </a:r>
            <a:endParaRPr lang="es-SV" sz="2800" b="1" dirty="0">
              <a:solidFill>
                <a:srgbClr val="0070C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28661" y="1094952"/>
            <a:ext cx="7955280" cy="6019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 la responsable de asegurar que la Defensoría del Consumidor y todas sus unidades organizativas, cumplan con lo establecido en la Ley de Acceso a la Información Pública. Además, será la encargada de concienciar, sensibilizar y crear una cultura de Transparencia, Ética, Probidad y Rendición de Cuentas entre los funcionarios y empleados de la Defensoría del Consumidor. Será un vinculo institucional con la ciudadanía para atender sus requerimientos de información sobre el quehacer de la Defensoría y sus relaciones institucionales, tramitación de quejas de posibles actos de mal trato por funcionarios y empleados de la institución, así como sobre posibles actos de corrupción, proponer y canalizar la resolución de las mismas. </a:t>
            </a:r>
            <a:endParaRPr lang="es-SV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SV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Responsable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Aída Funes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Personas que la integran: 3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Mujeres: 3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SV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SV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SV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SV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SV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SV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42924" y="882224"/>
            <a:ext cx="8326755" cy="4924216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248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7213" y="250703"/>
            <a:ext cx="7886700" cy="620712"/>
          </a:xfrm>
        </p:spPr>
        <p:txBody>
          <a:bodyPr>
            <a:normAutofit/>
          </a:bodyPr>
          <a:lstStyle/>
          <a:p>
            <a:pPr algn="ctr"/>
            <a:r>
              <a:rPr lang="es-SV" sz="2800" b="1" dirty="0" smtClean="0">
                <a:solidFill>
                  <a:srgbClr val="0070C0"/>
                </a:solidFill>
              </a:rPr>
              <a:t>Unidad de Equidad e Inclusión</a:t>
            </a:r>
            <a:endParaRPr lang="es-SV" sz="2800" b="1" dirty="0">
              <a:solidFill>
                <a:srgbClr val="0070C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28661" y="1852519"/>
            <a:ext cx="7955280" cy="246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Responsable 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concienciar y 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sensibilizar a los </a:t>
            </a: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funcionarios y empleados de La Defensoría, sobre la necesidad de transversalizar 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una cultura </a:t>
            </a: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equidad e inclusión social, haciendo cumplir las políticas que con esa 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finalidad se determinen.</a:t>
            </a:r>
            <a:endParaRPr lang="es-SV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SV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Responsable : Sandra Salinas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Personas que la integran: 1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Mujeres: 1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SV" sz="16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SV" sz="16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57186" y="1525161"/>
            <a:ext cx="8326755" cy="31182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39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2924" y="57520"/>
            <a:ext cx="7886700" cy="620712"/>
          </a:xfrm>
        </p:spPr>
        <p:txBody>
          <a:bodyPr>
            <a:normAutofit/>
          </a:bodyPr>
          <a:lstStyle/>
          <a:p>
            <a:pPr algn="ctr"/>
            <a:r>
              <a:rPr lang="es-SV" sz="2800" b="1" dirty="0" smtClean="0">
                <a:solidFill>
                  <a:srgbClr val="0070C0"/>
                </a:solidFill>
              </a:rPr>
              <a:t>Unidad Ambiental </a:t>
            </a:r>
            <a:endParaRPr lang="es-SV" sz="2800" b="1" dirty="0">
              <a:solidFill>
                <a:srgbClr val="0070C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28661" y="1052089"/>
            <a:ext cx="7955280" cy="5426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 encargada de 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supervisar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coordinar 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 dar seguimiento a las políticas, planes, programas, proyectos y 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acciones ambientales 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dentro de La Defensoría, para velar por el cumplimiento de las 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normas ambientales 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 asegurar la necesaria coordinación interinstitucional en la gestión ambiental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en 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 marco de lo establecido en 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Sistema Nacional de Gestión del Medio 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Ambiente- SINAMA, y 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acuerdo a las directrices emitidas por el Ministerio 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del Medio 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Ambiente 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 Recursos 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Naturales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Además tendrá que: </a:t>
            </a:r>
            <a:endParaRPr lang="es-SV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Establecer niveles y mecanismos de coordinación sobre gestión ambiental con las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entidades e instituciones del sector público pertenecientes 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 SIMAMA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b) Establecer procedimientos para generar, sistematizar, registrar y suministrar 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información sobre 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procesos de gestión ambiental 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 del 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estado del medio ambiente, 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 la finalidad de evaluar 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impactos ambientales de programas, proyectos y actividades institucionales y 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particulares 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que sean de su competencia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SV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Responsable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Sandra Salinas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Personas que la integran: 1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Mujeres: 1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SV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42924" y="882223"/>
            <a:ext cx="8326755" cy="5490001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13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2924" y="57520"/>
            <a:ext cx="7886700" cy="620712"/>
          </a:xfrm>
        </p:spPr>
        <p:txBody>
          <a:bodyPr>
            <a:normAutofit/>
          </a:bodyPr>
          <a:lstStyle/>
          <a:p>
            <a:pPr algn="ctr"/>
            <a:r>
              <a:rPr lang="es-SV" sz="2800" b="1" dirty="0" smtClean="0">
                <a:solidFill>
                  <a:srgbClr val="0070C0"/>
                </a:solidFill>
              </a:rPr>
              <a:t>Unidad de Planificación y Calidad</a:t>
            </a:r>
            <a:endParaRPr lang="es-SV" sz="2800" b="1" dirty="0">
              <a:solidFill>
                <a:srgbClr val="0070C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28661" y="1137814"/>
            <a:ext cx="7955280" cy="394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 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responsable de promover, coordinar 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 impulsar 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 proceso de Planeación Estratégica y Operativa 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la Defensoría del Consumidor; 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así 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como impulsar 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procesos de seguimiento y evaluación institucional. Es responsable además 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promover 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 mejora continua 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 la 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calidad de los servicios prestados 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por las diferentes direcciones 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 unidades de La Defensoría, buscando elevarla a niveles de excelencia, 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 resultados 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sostenibles y en función de las necesidades y expectativas de las 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personas consumidoras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SV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SV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Responsable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Carlos Pleitez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Personas que la integran: 4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Mujeres: 3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Hombres: 1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SV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42924" y="882223"/>
            <a:ext cx="8326755" cy="420064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4817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2924" y="57520"/>
            <a:ext cx="7886700" cy="620712"/>
          </a:xfrm>
        </p:spPr>
        <p:txBody>
          <a:bodyPr>
            <a:normAutofit/>
          </a:bodyPr>
          <a:lstStyle/>
          <a:p>
            <a:pPr algn="ctr"/>
            <a:r>
              <a:rPr lang="es-SV" sz="2800" b="1" dirty="0" smtClean="0">
                <a:solidFill>
                  <a:srgbClr val="0070C0"/>
                </a:solidFill>
              </a:rPr>
              <a:t>Unidad de Comunicaciones</a:t>
            </a:r>
            <a:endParaRPr lang="es-SV" sz="2800" b="1" dirty="0">
              <a:solidFill>
                <a:srgbClr val="0070C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28661" y="882223"/>
            <a:ext cx="7955280" cy="509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Responsable de dirigir la estrategia de comunicaciones </a:t>
            </a: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institucionales de La Defensoría, para ello desarrollara actividades 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recopilación</a:t>
            </a: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elaboración 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 difusión </a:t>
            </a: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información relacionada 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 las principales actividades </a:t>
            </a: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interés mediático que realiza La Defensoría, con 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 fin </a:t>
            </a: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mantener informados </a:t>
            </a: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todos los sectores que conforman la opinión pública. 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 la </a:t>
            </a: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responsable 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mantener </a:t>
            </a: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una adecuada comunicación con los diferentes medios de comunicación social 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 entidades similares.  Además le corresponde: </a:t>
            </a:r>
            <a:endParaRPr lang="es-SV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Desarrollar actividades 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recopilación</a:t>
            </a: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elaboración 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 difusión de información relacionadas </a:t>
            </a: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 el quehacer institucional;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b) Mantener informados a todos los sectores que conforman 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 opinión pública </a:t>
            </a: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sobre 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las actividades </a:t>
            </a: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La Defensoría;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c)Mantener una </a:t>
            </a: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adecuada 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vinculación con los </a:t>
            </a: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diferentes 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medios de comunicación y </a:t>
            </a:r>
            <a:endParaRPr lang="es-SV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entidades similares;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d) Establecer los lineamientos para la generación y publicación de información institucional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; y</a:t>
            </a:r>
            <a:endParaRPr lang="es-SV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SV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Responsable</a:t>
            </a: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Fausto Valladares.</a:t>
            </a:r>
            <a:endParaRPr lang="es-SV" sz="16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Personas que la integran: 5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Mujeres: 3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Hombres: 2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SV" sz="16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42924" y="882223"/>
            <a:ext cx="8326755" cy="49216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803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2924" y="57520"/>
            <a:ext cx="7886700" cy="620712"/>
          </a:xfrm>
        </p:spPr>
        <p:txBody>
          <a:bodyPr>
            <a:normAutofit/>
          </a:bodyPr>
          <a:lstStyle/>
          <a:p>
            <a:pPr algn="ctr"/>
            <a:r>
              <a:rPr lang="es-SV" sz="2800" b="1" dirty="0" smtClean="0">
                <a:solidFill>
                  <a:srgbClr val="0070C0"/>
                </a:solidFill>
              </a:rPr>
              <a:t>Unidad de Cooperación y Relaciones Institucionales</a:t>
            </a:r>
            <a:endParaRPr lang="es-SV" sz="2800" b="1" dirty="0">
              <a:solidFill>
                <a:srgbClr val="0070C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28661" y="882223"/>
            <a:ext cx="7955280" cy="6152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brindar asesoría y apoyo a la Defensoría en el impulso de relaciones nacionales e internacionales, así como en la negociación y obtención de programas o proyectos de cooperación financiera y técnica con fuentes bilaterales y multilaterales a nivel internacional. </a:t>
            </a:r>
            <a:endParaRPr lang="es-SV" sz="16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Para tal finalidad, 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desarrolla </a:t>
            </a: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las funciones siguientes;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a) Coordinar 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 las </a:t>
            </a: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diferentes unidades técnicas de La Defensoría 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 la </a:t>
            </a: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identificación 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necesidades </a:t>
            </a: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cooperación para la gestión de recursos;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b) Coordinar la elaboración de programas y proyectos para ser propuestos a fuentes 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financiamiento</a:t>
            </a: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c) Gestionar apoyo 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financiero y </a:t>
            </a: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técnico a proyectos de acuerdo 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los lineamientos emanados </a:t>
            </a: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la Presidencia de La Defensoría;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d)Apoyar en el </a:t>
            </a: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seguimiento dela ejecución técnica - financiera de los proyectos 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aprobados y </a:t>
            </a: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coordinar la elaboración de los informes respectivos;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e) Coordinar la participación de La Defensoría en eventos internacionales 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 lo relacionado ala </a:t>
            </a: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defensa de las personas consumidoras;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f)Dar seguimiento al cumplimiento de los compromisos internacionales asumidos 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por la Defensoría del Consumidor </a:t>
            </a:r>
            <a:endParaRPr lang="es-SV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g) Realizar la coordinación técnica del Sistema 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Nacional de </a:t>
            </a: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Protección al 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Consumidor (</a:t>
            </a: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SNPC); y.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SV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Responsable</a:t>
            </a: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Carlos Vargas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Personas que la integran: 3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Mujeres: 1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Hombres: 2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SV" sz="16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42924" y="882223"/>
            <a:ext cx="8326755" cy="57471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093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2924" y="57520"/>
            <a:ext cx="7886700" cy="620712"/>
          </a:xfrm>
        </p:spPr>
        <p:txBody>
          <a:bodyPr>
            <a:normAutofit/>
          </a:bodyPr>
          <a:lstStyle/>
          <a:p>
            <a:pPr algn="ctr"/>
            <a:r>
              <a:rPr lang="es-SV" sz="2800" b="1" dirty="0" smtClean="0">
                <a:solidFill>
                  <a:srgbClr val="0070C0"/>
                </a:solidFill>
              </a:rPr>
              <a:t>Dirección de Vigilancia de Mercados</a:t>
            </a:r>
            <a:endParaRPr lang="es-SV" sz="2800" b="1" dirty="0">
              <a:solidFill>
                <a:srgbClr val="0070C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28661" y="882223"/>
            <a:ext cx="7955280" cy="4571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 responsable de dirigir </a:t>
            </a: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 diseño 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 ejecución </a:t>
            </a: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los planes de verificación y vigilancia, con el objeto de velar por 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 cumplimiento </a:t>
            </a: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las disposiciones establecidas en 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 Ley </a:t>
            </a: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Protección al Consumidor y 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 Reglamento</a:t>
            </a: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así como en las Normas Salvadoreñas 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Obligatorias </a:t>
            </a: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(NSO) relacionadas 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 tema </a:t>
            </a: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consumo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SV" sz="16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Esta </a:t>
            </a: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Dirección, 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está </a:t>
            </a: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integrada 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por el(la</a:t>
            </a: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Director(a) de Vigilancia de Mercado, 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 (</a:t>
            </a: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la) Jefe(a) de la Unidad de Inspección 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 el(la</a:t>
            </a: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Jefe(a) de la Unidad de Seguridad y 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Calidad y el </a:t>
            </a: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personal técnico y administrativo que fueren necesarios para el cumplimiento de 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sus atribuciones.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SV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Responsable</a:t>
            </a: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Ricardo Salazar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Personas que la integran: 43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Mujeres: 20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Hombres: 23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SV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Jefe de la Unidad de Inspección: Oscar Ortiz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Jefa de la Unidad de Seguridad y Calidad: Diana Burgos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SV" sz="16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42924" y="882223"/>
            <a:ext cx="8326755" cy="47438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307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2924" y="57520"/>
            <a:ext cx="7886700" cy="620712"/>
          </a:xfrm>
        </p:spPr>
        <p:txBody>
          <a:bodyPr>
            <a:normAutofit/>
          </a:bodyPr>
          <a:lstStyle/>
          <a:p>
            <a:pPr algn="ctr"/>
            <a:r>
              <a:rPr lang="es-SV" sz="2800" b="1" dirty="0" smtClean="0">
                <a:solidFill>
                  <a:srgbClr val="0070C0"/>
                </a:solidFill>
              </a:rPr>
              <a:t>Dirección de Ciudadanía y Consumo</a:t>
            </a:r>
            <a:endParaRPr lang="es-SV" sz="2800" b="1" dirty="0">
              <a:solidFill>
                <a:srgbClr val="0070C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28661" y="882223"/>
            <a:ext cx="7955280" cy="4044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 responsable 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difundir </a:t>
            </a: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los derechos y deberes del consumidor y consumidora, utilizando las formas legalmente establecidas para ejercerlos; la realización de campañas divulgativas con la finalidad de educar e informar a la población sobre conocimientos básicos de consumo responsable y sustentable, y en general, todas las acciones tendientes a potenciar la educación y participación ciudadana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SV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Responsable</a:t>
            </a: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Ulises Orellana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Personas que la integran: 14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Mujeres: 7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Hombres: 7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SV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Jefa Unidad de Defensoría Móvil: Sonia Vivas.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Jefe de Unidad Educación en Consumo: Alex Canizalez.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Jefe Unidad de Participación Ciudadana: Raúl Guevara.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SV" sz="16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42924" y="882223"/>
            <a:ext cx="8326755" cy="40443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897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2720340" y="922020"/>
            <a:ext cx="1249680" cy="3124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09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2924" y="57520"/>
            <a:ext cx="7886700" cy="620712"/>
          </a:xfrm>
        </p:spPr>
        <p:txBody>
          <a:bodyPr>
            <a:normAutofit/>
          </a:bodyPr>
          <a:lstStyle/>
          <a:p>
            <a:pPr algn="ctr"/>
            <a:r>
              <a:rPr lang="es-SV" sz="2800" b="1" dirty="0" smtClean="0">
                <a:solidFill>
                  <a:srgbClr val="0070C0"/>
                </a:solidFill>
              </a:rPr>
              <a:t>Dirección Jurídica</a:t>
            </a:r>
            <a:endParaRPr lang="es-SV" sz="2800" b="1" dirty="0">
              <a:solidFill>
                <a:srgbClr val="0070C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28661" y="882223"/>
            <a:ext cx="7955280" cy="509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 </a:t>
            </a: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responsable de velar porque se respeten y protejan los derechos que las y los consumidores tienen de conformidad con la Ley, y procurar que la actuación de los funcionarios y empleados de la Defensoría esté basada en el marco legal que le señala la Constitución de la República, las leyes secundarias, reglamentos y otros instrumentos legales pertinentes. Asimismo, tiene a su cargo la representación legal, por delegación, de la Defensoría en asuntos judiciales, contencioso administrativo y laborales; atiende las consultas de tipo legal de todas las direcciones; establece y mantiene actualizado el marco jurídico; y elabora convenios en los que participa la Defensoría.</a:t>
            </a:r>
            <a:endParaRPr lang="es-SV" sz="16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Esta </a:t>
            </a: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Dirección 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está </a:t>
            </a: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integrada por el (la) Director(a) Jurídico(a), el (la) Gerente(a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de </a:t>
            </a: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 Gerencia de Procuración, y demás personal técnico y administrativo que 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fuere necesario </a:t>
            </a: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para el cumplimiento de sus atribuciones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SV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Responsable</a:t>
            </a: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Paula Olivares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Personas que la integran: 11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Mujeres: 8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Hombres: 3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SV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Gerente de Procuración: 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Luis 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Fernandez</a:t>
            </a:r>
            <a:endParaRPr lang="es-SV" sz="1600" strike="sngStrike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42924" y="882223"/>
            <a:ext cx="8326755" cy="51121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325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2924" y="57520"/>
            <a:ext cx="7886700" cy="620712"/>
          </a:xfrm>
        </p:spPr>
        <p:txBody>
          <a:bodyPr>
            <a:normAutofit/>
          </a:bodyPr>
          <a:lstStyle/>
          <a:p>
            <a:pPr algn="ctr"/>
            <a:r>
              <a:rPr lang="es-SV" sz="2800" b="1" dirty="0" smtClean="0">
                <a:solidFill>
                  <a:srgbClr val="0070C0"/>
                </a:solidFill>
              </a:rPr>
              <a:t>Dirección de Administración</a:t>
            </a:r>
            <a:endParaRPr lang="es-SV" sz="2800" b="1" dirty="0">
              <a:solidFill>
                <a:srgbClr val="0070C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28661" y="882223"/>
            <a:ext cx="7955280" cy="4834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 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contribuir a que las unidades que integran la Defensoría funcionen eficientemente proporcionándoles de manera oportuna los servicios administrativos de apoyo necesarios; asimismo le compete velar por la correcta aplicación de políticas y estrategias administrativas, considerando los lineamientos emanados de la Presidencia de la institución, y la normativa vigente aplicable.</a:t>
            </a:r>
            <a:endParaRPr lang="es-SV" sz="16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Dirección de Administración 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está </a:t>
            </a: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integrada 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por el(la</a:t>
            </a: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Director(a), el(la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Jefe(a</a:t>
            </a: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de 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 Unidad </a:t>
            </a: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Talento Humano, el(la) Gerente de Sistemas Informáticos, el(la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el jefe(a</a:t>
            </a: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de la Unidad de Adquisiciones 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 Contrataciones </a:t>
            </a: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Institucionales (UACI), el (la) 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Jefe(a</a:t>
            </a: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de la Unidad 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Logística.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SV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Responsable</a:t>
            </a: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Cecilia Moreno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Personas que la integran: 36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Mujeres: 12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Hombres: 24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SV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Jefa Unidad Talento Humano: Ariela García.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Gerente de Sistemas Informáticos: Juan José Rivas.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Jefa Unidad de Adquisiciones y Contrataciones Institucionales: Yanci Gallo.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Jefa Unidad de Logística: Ismenia Magaña.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42924" y="882223"/>
            <a:ext cx="8326755" cy="51121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541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2924" y="57520"/>
            <a:ext cx="7886700" cy="620712"/>
          </a:xfrm>
        </p:spPr>
        <p:txBody>
          <a:bodyPr>
            <a:normAutofit/>
          </a:bodyPr>
          <a:lstStyle/>
          <a:p>
            <a:pPr algn="ctr"/>
            <a:r>
              <a:rPr lang="es-SV" sz="2800" b="1" dirty="0" smtClean="0">
                <a:solidFill>
                  <a:srgbClr val="0070C0"/>
                </a:solidFill>
              </a:rPr>
              <a:t>Dirección Centro de Solución de Controversias</a:t>
            </a:r>
            <a:endParaRPr lang="es-SV" sz="2800" b="1" dirty="0">
              <a:solidFill>
                <a:srgbClr val="0070C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28661" y="882223"/>
            <a:ext cx="7955280" cy="4571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 responsable 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recibir las solicitudes de atención de las personas consumidoras por quejas y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violaciones a sus derechos 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 a la Ley </a:t>
            </a: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Protección al Consumidor e implementar con 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esa finalidad </a:t>
            </a: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los medios alternos de solución de conflictos; y cuando corresponda, trasladar 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 Tribunal </a:t>
            </a: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Sancionador las denuncias que sean procedentes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Esta </a:t>
            </a: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dirección 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está </a:t>
            </a: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integrada 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por el(la</a:t>
            </a: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Director(a) de Centro de Solución 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Controversias</a:t>
            </a: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; un(a) Gerente(a) del Centro de Solución de Controversias de 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Servicios Financieros y el </a:t>
            </a: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personal de coordinación, técnico y administrativo que fuere necesario 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para el </a:t>
            </a: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cumplimiento de sus atribuciones.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SV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Responsable</a:t>
            </a: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Julio Osegueda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Personas que la integran: 35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Mujeres: 24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Hombres: 11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SV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Gerenta del Centro de Solución de Controversias de Servicios Financieros: Claudia Salmerón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SV" sz="16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SV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42924" y="882223"/>
            <a:ext cx="8326755" cy="45152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423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2924" y="57520"/>
            <a:ext cx="7886700" cy="620712"/>
          </a:xfrm>
        </p:spPr>
        <p:txBody>
          <a:bodyPr>
            <a:normAutofit/>
          </a:bodyPr>
          <a:lstStyle/>
          <a:p>
            <a:pPr algn="ctr"/>
            <a:r>
              <a:rPr lang="es-SV" sz="2800" b="1" dirty="0" smtClean="0">
                <a:solidFill>
                  <a:srgbClr val="0070C0"/>
                </a:solidFill>
              </a:rPr>
              <a:t>Dirección de Descentralización</a:t>
            </a:r>
            <a:endParaRPr lang="es-SV" sz="2800" b="1" dirty="0">
              <a:solidFill>
                <a:srgbClr val="0070C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28661" y="772005"/>
            <a:ext cx="7955280" cy="6415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 responsable de promover la descentralización de las funciones de las áreas de atención de denuncias, vigilancia de mercado y educación al consumidor, gestionar el acercamiento de los servicios a la población salvadoreña a nivel nacional, según Plan Estratégico. En este sentido, es la encargada de: coordinar y asesorar el trabajo de los Gerentes de las Oficinas Regionales en Occidente, Oriente; Gerencia de Atención Descentralizada y la Gerencia de Atención Telefónica; verificar el cumplimiento de las políticas y planes de trabajo de las unidades bajo su cargo; y proponer, coordinar y monitorear los convenios con instituciones públicas y privadas en la recepción y atención de denuncias en materia de consumo.</a:t>
            </a:r>
            <a:endParaRPr lang="es-SV" sz="16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Esta </a:t>
            </a: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dirección 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está </a:t>
            </a: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integrada 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por el(la</a:t>
            </a: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Director(a) de Descentralización, el(la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Gerente(a</a:t>
            </a: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de la Defensoría Regional de Occidente, el(la) Gerente(a) de la 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Defensoría Regional </a:t>
            </a: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Oriente, el(la) Gerente(a) de Atención Descentralizada, el(la) Gerente(a) 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Atención Telefónica.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SV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Responsable</a:t>
            </a: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Lucrecia Fuentes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Personas que la integran: 61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Mujeres: 30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Hombres: 31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SV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Gerente de Defensoria Regional de Occidente: Carmen Galdámez.</a:t>
            </a:r>
          </a:p>
          <a:p>
            <a:pPr algn="just">
              <a:lnSpc>
                <a:spcPct val="107000"/>
              </a:lnSpc>
            </a:pP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Gerente </a:t>
            </a:r>
            <a:r>
              <a:rPr lang="es-SV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Defensoria Regional de Oriente: Carlos 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Hurtado.</a:t>
            </a:r>
          </a:p>
          <a:p>
            <a:pPr algn="just">
              <a:lnSpc>
                <a:spcPct val="107000"/>
              </a:lnSpc>
            </a:pP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Gerente de Atención Descentralizada en funciones: Julio Aquino</a:t>
            </a:r>
          </a:p>
          <a:p>
            <a:pPr algn="just">
              <a:lnSpc>
                <a:spcPct val="107000"/>
              </a:lnSpc>
            </a:pP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Gerente de Atención Telefónica: Julio Aquino</a:t>
            </a:r>
          </a:p>
          <a:p>
            <a:pPr algn="just">
              <a:lnSpc>
                <a:spcPct val="107000"/>
              </a:lnSpc>
            </a:pPr>
            <a:endParaRPr lang="es-SV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SV" sz="16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SV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42924" y="678232"/>
            <a:ext cx="8326755" cy="5824168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535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2925" y="150814"/>
            <a:ext cx="7886700" cy="620712"/>
          </a:xfrm>
        </p:spPr>
        <p:txBody>
          <a:bodyPr>
            <a:normAutofit/>
          </a:bodyPr>
          <a:lstStyle/>
          <a:p>
            <a:pPr algn="ctr"/>
            <a:r>
              <a:rPr lang="es-SV" sz="2400" b="1" dirty="0" smtClean="0">
                <a:solidFill>
                  <a:srgbClr val="0070C0"/>
                </a:solidFill>
              </a:rPr>
              <a:t>DE LA ESTRUCTURA DE DIRECCIÓN Y ADMINISTRACIÓN</a:t>
            </a:r>
            <a:endParaRPr lang="es-SV" sz="2400" b="1" dirty="0">
              <a:solidFill>
                <a:srgbClr val="0070C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9124" y="771526"/>
            <a:ext cx="79629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1200" dirty="0"/>
              <a:t>La Defensoría, para cumplir con los objetivos y atribuciones que le señalan </a:t>
            </a:r>
            <a:r>
              <a:rPr lang="es-SV" sz="1200" dirty="0" smtClean="0"/>
              <a:t>la Ley y su </a:t>
            </a:r>
            <a:r>
              <a:rPr lang="es-SV" sz="1200" dirty="0"/>
              <a:t>reglamento, así como el ordenamiento interne legal vigente, cuenta </a:t>
            </a:r>
            <a:r>
              <a:rPr lang="es-SV" sz="1200" dirty="0" smtClean="0"/>
              <a:t>con los siguientes órganos </a:t>
            </a:r>
            <a:r>
              <a:rPr lang="es-SV" sz="1200" dirty="0"/>
              <a:t>de dirección; a) Presidencia; b) Consejo Consultivo; </a:t>
            </a:r>
            <a:r>
              <a:rPr lang="es-SV" sz="1200" dirty="0" smtClean="0"/>
              <a:t>y c</a:t>
            </a:r>
            <a:r>
              <a:rPr lang="es-SV" sz="1200" dirty="0"/>
              <a:t>) </a:t>
            </a:r>
            <a:r>
              <a:rPr lang="es-SV" sz="1200" dirty="0" smtClean="0"/>
              <a:t>Tribunal </a:t>
            </a:r>
            <a:r>
              <a:rPr lang="es-SV" sz="1200" dirty="0"/>
              <a:t>Sancionador.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543049" y="1500991"/>
            <a:ext cx="50101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1200" dirty="0">
                <a:latin typeface="+mj-lt"/>
              </a:rPr>
              <a:t>La Defensoría </a:t>
            </a:r>
            <a:r>
              <a:rPr lang="es-SV" sz="1200" dirty="0" smtClean="0">
                <a:latin typeface="+mj-lt"/>
              </a:rPr>
              <a:t>cuenta </a:t>
            </a:r>
            <a:r>
              <a:rPr lang="es-SV" sz="1200" dirty="0">
                <a:latin typeface="+mj-lt"/>
              </a:rPr>
              <a:t>con las siguientes unidades staff de la Presidencia:</a:t>
            </a:r>
          </a:p>
          <a:p>
            <a:r>
              <a:rPr lang="es-SV" sz="1200" dirty="0">
                <a:latin typeface="+mj-lt"/>
              </a:rPr>
              <a:t>a) Asesoría;</a:t>
            </a:r>
          </a:p>
          <a:p>
            <a:r>
              <a:rPr lang="es-SV" sz="1200" dirty="0">
                <a:latin typeface="+mj-lt"/>
              </a:rPr>
              <a:t>b) Unidad de Auditoría Interna;</a:t>
            </a:r>
          </a:p>
          <a:p>
            <a:r>
              <a:rPr lang="es-SV" sz="1200" dirty="0">
                <a:latin typeface="+mj-lt"/>
              </a:rPr>
              <a:t>c) Unidad Financiera Institucional;</a:t>
            </a:r>
          </a:p>
          <a:p>
            <a:r>
              <a:rPr lang="es-SV" sz="1200" dirty="0">
                <a:latin typeface="+mj-lt"/>
              </a:rPr>
              <a:t>d)Unidad de Acceso ala Información Pública y Transparencia;</a:t>
            </a:r>
          </a:p>
          <a:p>
            <a:r>
              <a:rPr lang="es-SV" sz="1200" dirty="0">
                <a:latin typeface="+mj-lt"/>
              </a:rPr>
              <a:t>e) Unidad de Planificación y Calidad;</a:t>
            </a:r>
          </a:p>
          <a:p>
            <a:r>
              <a:rPr lang="es-SV" sz="1200" dirty="0">
                <a:latin typeface="+mj-lt"/>
              </a:rPr>
              <a:t>f) Unidad de Cooperación y Relaciones Institucionales; y,</a:t>
            </a:r>
          </a:p>
          <a:p>
            <a:r>
              <a:rPr lang="es-SV" sz="1200" dirty="0">
                <a:latin typeface="+mj-lt"/>
              </a:rPr>
              <a:t>g) Unidad de Comunicaciones.</a:t>
            </a:r>
          </a:p>
          <a:p>
            <a:r>
              <a:rPr lang="es-SV" sz="1200" dirty="0" smtClean="0">
                <a:latin typeface="+mj-lt"/>
              </a:rPr>
              <a:t>h) </a:t>
            </a:r>
            <a:r>
              <a:rPr lang="es-SV" sz="1200" dirty="0">
                <a:latin typeface="+mj-lt"/>
              </a:rPr>
              <a:t>Unidad Ambiental.</a:t>
            </a:r>
          </a:p>
          <a:p>
            <a:r>
              <a:rPr lang="es-SV" sz="1200" dirty="0">
                <a:latin typeface="+mj-lt"/>
              </a:rPr>
              <a:t>i</a:t>
            </a:r>
            <a:r>
              <a:rPr lang="es-SV" sz="1200" dirty="0" smtClean="0">
                <a:latin typeface="+mj-lt"/>
              </a:rPr>
              <a:t>) </a:t>
            </a:r>
            <a:r>
              <a:rPr lang="es-SV" sz="1200" dirty="0">
                <a:latin typeface="+mj-lt"/>
              </a:rPr>
              <a:t>Unidad de Equidad e Inclusión.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543049" y="3707783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SV" sz="1200" dirty="0" smtClean="0">
                <a:latin typeface="+mj-lt"/>
              </a:rPr>
              <a:t>Asimismo, </a:t>
            </a:r>
            <a:r>
              <a:rPr lang="es-SV" sz="1200" dirty="0">
                <a:latin typeface="+mj-lt"/>
              </a:rPr>
              <a:t>La Defensoría contará con las siguientes direcciones:</a:t>
            </a:r>
          </a:p>
          <a:p>
            <a:r>
              <a:rPr lang="es-SV" sz="1200" dirty="0">
                <a:latin typeface="+mj-lt"/>
              </a:rPr>
              <a:t>a) Dirección de Vigilancia de Mercado;</a:t>
            </a:r>
          </a:p>
          <a:p>
            <a:r>
              <a:rPr lang="es-SV" sz="1200" dirty="0">
                <a:latin typeface="+mj-lt"/>
              </a:rPr>
              <a:t>b) Dirección de Ciudadanía y Consumo;</a:t>
            </a:r>
          </a:p>
          <a:p>
            <a:r>
              <a:rPr lang="es-SV" sz="1200" dirty="0">
                <a:latin typeface="+mj-lt"/>
              </a:rPr>
              <a:t>c) Dirección Jurídica;</a:t>
            </a:r>
          </a:p>
          <a:p>
            <a:r>
              <a:rPr lang="es-SV" sz="1200" dirty="0">
                <a:latin typeface="+mj-lt"/>
              </a:rPr>
              <a:t>d) Dirección de Administración;</a:t>
            </a:r>
          </a:p>
          <a:p>
            <a:r>
              <a:rPr lang="es-SV" sz="1200" dirty="0">
                <a:latin typeface="+mj-lt"/>
              </a:rPr>
              <a:t>e) Dirección del Centro de Solución de Controversias; y,</a:t>
            </a:r>
          </a:p>
          <a:p>
            <a:r>
              <a:rPr lang="es-SV" sz="1200" dirty="0">
                <a:latin typeface="+mj-lt"/>
              </a:rPr>
              <a:t>f) Dirección de Descentralización.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885823" y="5290661"/>
            <a:ext cx="6324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1200" dirty="0">
                <a:latin typeface="+mj-lt"/>
              </a:rPr>
              <a:t>Cada dirección contara con gerencias y unidades constituidas según sus </a:t>
            </a:r>
            <a:r>
              <a:rPr lang="es-SV" sz="1200" dirty="0" smtClean="0">
                <a:latin typeface="+mj-lt"/>
              </a:rPr>
              <a:t>propias especialidades</a:t>
            </a:r>
            <a:r>
              <a:rPr lang="es-SV" sz="1200" dirty="0">
                <a:latin typeface="+mj-lt"/>
              </a:rPr>
              <a:t>, cuyas funciones estarán determinadas </a:t>
            </a:r>
            <a:r>
              <a:rPr lang="es-SV" sz="1200" dirty="0" smtClean="0">
                <a:latin typeface="+mj-lt"/>
              </a:rPr>
              <a:t>en el </a:t>
            </a:r>
            <a:r>
              <a:rPr lang="es-SV" sz="1200" dirty="0">
                <a:latin typeface="+mj-lt"/>
              </a:rPr>
              <a:t>respectivo Manual </a:t>
            </a:r>
            <a:r>
              <a:rPr lang="es-SV" sz="1200" dirty="0" smtClean="0">
                <a:latin typeface="+mj-lt"/>
              </a:rPr>
              <a:t>de  Organización </a:t>
            </a:r>
            <a:r>
              <a:rPr lang="es-SV" sz="1200" dirty="0">
                <a:latin typeface="+mj-lt"/>
              </a:rPr>
              <a:t>y Funciones.</a:t>
            </a:r>
          </a:p>
        </p:txBody>
      </p:sp>
    </p:spTree>
    <p:extLst>
      <p:ext uri="{BB962C8B-B14F-4D97-AF65-F5344CB8AC3E}">
        <p14:creationId xmlns:p14="http://schemas.microsoft.com/office/powerpoint/2010/main" val="93818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2925" y="150814"/>
            <a:ext cx="7886700" cy="620712"/>
          </a:xfrm>
        </p:spPr>
        <p:txBody>
          <a:bodyPr>
            <a:normAutofit/>
          </a:bodyPr>
          <a:lstStyle/>
          <a:p>
            <a:pPr algn="ctr"/>
            <a:r>
              <a:rPr lang="es-SV" sz="2800" b="1" dirty="0" smtClean="0">
                <a:solidFill>
                  <a:srgbClr val="0070C0"/>
                </a:solidFill>
              </a:rPr>
              <a:t>Presidencia de la Defensoría del Consumidor</a:t>
            </a:r>
            <a:endParaRPr lang="es-SV" sz="2800" b="1" dirty="0">
              <a:solidFill>
                <a:srgbClr val="0070C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264102" y="1491230"/>
            <a:ext cx="6444343" cy="3370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sz="20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El(la) Presidente(a) es la máxima autoridad de la institución. Le corresponde la titularidad de las competencias de La Defensoría, excepto la sancionadora en materia de consumo, y ejercerá todas las atribuciones que le otorgan la Le y su reglamento.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SV" sz="20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defRPr/>
            </a:pPr>
            <a:r>
              <a:rPr lang="es-SV" sz="2000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Presidenta:  </a:t>
            </a:r>
            <a:r>
              <a:rPr lang="es-SV" sz="20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Yanci Urbina González</a:t>
            </a:r>
          </a:p>
          <a:p>
            <a:pPr algn="just">
              <a:lnSpc>
                <a:spcPct val="107000"/>
              </a:lnSpc>
              <a:defRPr/>
            </a:pPr>
            <a:r>
              <a:rPr lang="es-SV" sz="20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Número de empleados que la </a:t>
            </a:r>
            <a:r>
              <a:rPr lang="es-SV" sz="2000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integran: 6 </a:t>
            </a:r>
            <a:r>
              <a:rPr lang="es-SV" sz="20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personas.</a:t>
            </a:r>
          </a:p>
          <a:p>
            <a:pPr algn="just">
              <a:lnSpc>
                <a:spcPct val="107000"/>
              </a:lnSpc>
              <a:defRPr/>
            </a:pPr>
            <a:r>
              <a:rPr lang="es-SV" sz="2000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Mujeres</a:t>
            </a:r>
            <a:r>
              <a:rPr lang="es-SV" sz="20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SV" sz="2000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</a:p>
          <a:p>
            <a:pPr algn="just">
              <a:lnSpc>
                <a:spcPct val="107000"/>
              </a:lnSpc>
              <a:defRPr/>
            </a:pPr>
            <a:r>
              <a:rPr lang="es-SV" sz="2000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Hombres</a:t>
            </a:r>
            <a:r>
              <a:rPr lang="es-SV" sz="20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1</a:t>
            </a:r>
            <a:endParaRPr lang="es-SV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86517" y="1049864"/>
            <a:ext cx="6999514" cy="4253656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04050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2924" y="379570"/>
            <a:ext cx="7886700" cy="516942"/>
          </a:xfrm>
        </p:spPr>
        <p:txBody>
          <a:bodyPr>
            <a:normAutofit fontScale="90000"/>
          </a:bodyPr>
          <a:lstStyle/>
          <a:p>
            <a:pPr algn="ctr"/>
            <a:r>
              <a:rPr lang="es-SV" sz="2800" b="1" dirty="0" smtClean="0">
                <a:solidFill>
                  <a:srgbClr val="0070C0"/>
                </a:solidFill>
              </a:rPr>
              <a:t>Consejo Consultivo</a:t>
            </a:r>
            <a:br>
              <a:rPr lang="es-SV" sz="2800" b="1" dirty="0" smtClean="0">
                <a:solidFill>
                  <a:srgbClr val="0070C0"/>
                </a:solidFill>
              </a:rPr>
            </a:br>
            <a:r>
              <a:rPr lang="es-SV" sz="2800" b="1" dirty="0">
                <a:solidFill>
                  <a:srgbClr val="0070C0"/>
                </a:solidFill>
              </a:rPr>
              <a:t/>
            </a:r>
            <a:br>
              <a:rPr lang="es-SV" sz="2800" b="1" dirty="0">
                <a:solidFill>
                  <a:srgbClr val="0070C0"/>
                </a:solidFill>
              </a:rPr>
            </a:br>
            <a:endParaRPr lang="es-SV" sz="2800" b="1" dirty="0">
              <a:solidFill>
                <a:srgbClr val="0070C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28661" y="896512"/>
            <a:ext cx="7955280" cy="5426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Consejo Consultivo es un órgano técnico asesor 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del (de la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Presidente(a), 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 ejercerá 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todas las atribuciones que señala 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 Ley y 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 Reglamento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SV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 Consejo 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Consultivo está integrado 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por el(la) Superintendente 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Competencia o quien lo sustituya legalmente; el(la) Director(a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Ejecutivo 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del Consejo Nacional de Ciencia y Tecnología, CONACYT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o 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quien lo 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sustituya legalmente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; un(a) representante seleccionado de una terna que para este efecto 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presenten la 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Universidad de El Salvador y las universidades acreditadas del país; un(a) 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representante seleccionado 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una terna que para este efecto presente la gremial con 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máxima representación 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la empresa privada; y un(a) representante de las asociaciones 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consumidores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debidamente acreditadas, seleccionado de una terna que para este efecto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 presente.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SV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Presidente: Carlos Roberto Ochoa.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Mujeres: 4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Hombres 4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SV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SV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42924" y="728663"/>
            <a:ext cx="8326755" cy="50777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53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2924" y="57520"/>
            <a:ext cx="7886700" cy="620712"/>
          </a:xfrm>
        </p:spPr>
        <p:txBody>
          <a:bodyPr>
            <a:normAutofit/>
          </a:bodyPr>
          <a:lstStyle/>
          <a:p>
            <a:pPr algn="ctr"/>
            <a:r>
              <a:rPr lang="es-SV" sz="2800" b="1" dirty="0" smtClean="0">
                <a:solidFill>
                  <a:srgbClr val="0070C0"/>
                </a:solidFill>
              </a:rPr>
              <a:t>Tribunal Sancionador</a:t>
            </a:r>
            <a:endParaRPr lang="es-SV" sz="2800" b="1" dirty="0">
              <a:solidFill>
                <a:srgbClr val="0070C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28661" y="1094952"/>
            <a:ext cx="7955280" cy="4537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Tribunal Sancionador, de conformidad con 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 Ley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es el órgano de La 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Defensoría encargado 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ejercer la potestad sancionadora en materia de protección del consumidor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funcionará 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manera permanente y estará integrado por tres miembros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 Tribunal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de conformidad 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 la Ley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estará integrado 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por el(la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Presidente(a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), dos 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vocales, un(a) secretario(a), un(a) coordinador(a) 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jurídico(a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uno o 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más notificadores 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 los 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colaboradores jurídicos 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 el 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personal técnico y administrativo que sea necesario para 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 cumplimiento 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sus atribuciones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SV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Presidenta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Claudia  Góchez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Número de personas que la integran: 4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Mujeres: 2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Hombres: 4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SV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SV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42924" y="882224"/>
            <a:ext cx="8326755" cy="4924216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082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2924" y="57520"/>
            <a:ext cx="7886700" cy="620712"/>
          </a:xfrm>
        </p:spPr>
        <p:txBody>
          <a:bodyPr>
            <a:normAutofit/>
          </a:bodyPr>
          <a:lstStyle/>
          <a:p>
            <a:pPr algn="ctr"/>
            <a:r>
              <a:rPr lang="es-SV" sz="2800" b="1" dirty="0" smtClean="0">
                <a:solidFill>
                  <a:srgbClr val="0070C0"/>
                </a:solidFill>
              </a:rPr>
              <a:t>Secretaría del Tribunal Sancionador</a:t>
            </a:r>
            <a:endParaRPr lang="es-SV" sz="2800" b="1" dirty="0">
              <a:solidFill>
                <a:srgbClr val="0070C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28661" y="1340419"/>
            <a:ext cx="7955280" cy="3055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 responsable de recibir 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documentos, 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practicas, actos de 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comunicación 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 citas 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que se ordenen y tendrá bajo su 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responsabilidad los expedientes y archivos, según el artículo 82 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 Ley 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Protección al 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Consumidor.</a:t>
            </a:r>
            <a:endParaRPr lang="es-SV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SV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SV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Responsable: 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Claudia 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Morales.</a:t>
            </a:r>
            <a:endParaRPr lang="es-SV" strike="sngStrike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Número de personas que la integran: 5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Mujeres: 3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Hombres:</a:t>
            </a:r>
            <a:r>
              <a:rPr lang="es-SV" dirty="0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SV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42924" y="1094952"/>
            <a:ext cx="8326755" cy="3546901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386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2924" y="57520"/>
            <a:ext cx="7886700" cy="620712"/>
          </a:xfrm>
        </p:spPr>
        <p:txBody>
          <a:bodyPr>
            <a:normAutofit/>
          </a:bodyPr>
          <a:lstStyle/>
          <a:p>
            <a:pPr algn="ctr"/>
            <a:r>
              <a:rPr lang="es-SV" sz="2800" b="1" dirty="0" smtClean="0">
                <a:solidFill>
                  <a:srgbClr val="0070C0"/>
                </a:solidFill>
              </a:rPr>
              <a:t>Coordinación – Tribunal Sancionador</a:t>
            </a:r>
            <a:endParaRPr lang="es-SV" sz="2800" b="1" dirty="0">
              <a:solidFill>
                <a:srgbClr val="0070C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28661" y="1337839"/>
            <a:ext cx="7955280" cy="3352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Responsable de coordinar el 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trabajo jurídico que 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lleva a 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cabo 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 Tribunal 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Sancionador, proponiendo proyectos de resolución 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 atención a los 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criterios adoptados por 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él 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mismo, dentro 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del marco de la Ley de 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Protección al Consumidor 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 la normativa 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 jurisprudencia aplicables.</a:t>
            </a:r>
            <a:endParaRPr lang="es-SV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SV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SV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Responsable</a:t>
            </a: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Eymar </a:t>
            </a: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Ergary Rosales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Número de personas que la integran: 11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Mujeres: 6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Hombres: 5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SV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42924" y="1096535"/>
            <a:ext cx="8326755" cy="3961239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889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2924" y="57520"/>
            <a:ext cx="7886700" cy="620712"/>
          </a:xfrm>
        </p:spPr>
        <p:txBody>
          <a:bodyPr>
            <a:normAutofit/>
          </a:bodyPr>
          <a:lstStyle/>
          <a:p>
            <a:pPr algn="ctr"/>
            <a:r>
              <a:rPr lang="es-SV" sz="2800" b="1" dirty="0" smtClean="0">
                <a:solidFill>
                  <a:srgbClr val="0070C0"/>
                </a:solidFill>
              </a:rPr>
              <a:t>Asesoría</a:t>
            </a:r>
            <a:endParaRPr lang="es-SV" sz="2800" b="1" dirty="0">
              <a:solidFill>
                <a:srgbClr val="0070C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28661" y="1094952"/>
            <a:ext cx="7955280" cy="5426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Responsable de proporcionar apoyo al (la) Presidente (a) de la Defensoría del Consumidor, en las áreas estratégicas relacionadas con el quehacer de la institución, correspondiéndole asesorar y dar apoyo al (la) Presidente (a) y a las unidades organizativas de la Defensoría, coordinar la ejecución de proyectos y participar en comisiones de trabajo en representación de la institución, todo ello por requerimiento o delegación del (la) Presidente (a). Le corresponde realizar todas aquellas funciones que le sean expresamente delegadas por el (la) Presidente (a) de la Defensoría. </a:t>
            </a:r>
            <a:endParaRPr lang="es-SV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SV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Responsable: Abraham Mena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Personas que la integran: 1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Hombre: 1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SV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SV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SV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SV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SV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SV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42924" y="882224"/>
            <a:ext cx="8326755" cy="4924216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110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1311</TotalTime>
  <Words>2904</Words>
  <Application>Microsoft Office PowerPoint</Application>
  <PresentationFormat>Presentación en pantalla (4:3)</PresentationFormat>
  <Paragraphs>225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Tema de Office</vt:lpstr>
      <vt:lpstr>ORGANIGRAMA</vt:lpstr>
      <vt:lpstr>Presentación de PowerPoint</vt:lpstr>
      <vt:lpstr>DE LA ESTRUCTURA DE DIRECCIÓN Y ADMINISTRACIÓN</vt:lpstr>
      <vt:lpstr>Presidencia de la Defensoría del Consumidor</vt:lpstr>
      <vt:lpstr>Consejo Consultivo  </vt:lpstr>
      <vt:lpstr>Tribunal Sancionador</vt:lpstr>
      <vt:lpstr>Secretaría del Tribunal Sancionador</vt:lpstr>
      <vt:lpstr>Coordinación – Tribunal Sancionador</vt:lpstr>
      <vt:lpstr>Asesoría</vt:lpstr>
      <vt:lpstr>Auditoría interna</vt:lpstr>
      <vt:lpstr>Unidad Financiera Institucional </vt:lpstr>
      <vt:lpstr>Unidad de Acceso a la Información Pública y Transparencia  </vt:lpstr>
      <vt:lpstr>Unidad de Equidad e Inclusión</vt:lpstr>
      <vt:lpstr>Unidad Ambiental </vt:lpstr>
      <vt:lpstr>Unidad de Planificación y Calidad</vt:lpstr>
      <vt:lpstr>Unidad de Comunicaciones</vt:lpstr>
      <vt:lpstr>Unidad de Cooperación y Relaciones Institucionales</vt:lpstr>
      <vt:lpstr>Dirección de Vigilancia de Mercados</vt:lpstr>
      <vt:lpstr>Dirección de Ciudadanía y Consumo</vt:lpstr>
      <vt:lpstr>Dirección Jurídica</vt:lpstr>
      <vt:lpstr>Dirección de Administración</vt:lpstr>
      <vt:lpstr>Dirección Centro de Solución de Controversias</vt:lpstr>
      <vt:lpstr>Dirección de Descentralización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UAIP-DC</dc:creator>
  <cp:lastModifiedBy>Aida Funes</cp:lastModifiedBy>
  <cp:revision>71</cp:revision>
  <dcterms:created xsi:type="dcterms:W3CDTF">2017-09-01T21:27:39Z</dcterms:created>
  <dcterms:modified xsi:type="dcterms:W3CDTF">2017-09-27T16:15:19Z</dcterms:modified>
</cp:coreProperties>
</file>