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256" r:id="rId2"/>
    <p:sldId id="257" r:id="rId3"/>
    <p:sldId id="258" r:id="rId4"/>
    <p:sldId id="259" r:id="rId5"/>
    <p:sldId id="264" r:id="rId6"/>
    <p:sldId id="265" r:id="rId7"/>
    <p:sldId id="266" r:id="rId8"/>
    <p:sldId id="267" r:id="rId9"/>
    <p:sldId id="268" r:id="rId10"/>
    <p:sldId id="269" r:id="rId11"/>
    <p:sldId id="274" r:id="rId12"/>
    <p:sldId id="272" r:id="rId13"/>
    <p:sldId id="271" r:id="rId14"/>
    <p:sldId id="273" r:id="rId15"/>
    <p:sldId id="275" r:id="rId16"/>
    <p:sldId id="276" r:id="rId17"/>
    <p:sldId id="277" r:id="rId18"/>
    <p:sldId id="278" r:id="rId19"/>
    <p:sldId id="279" r:id="rId20"/>
    <p:sldId id="280" r:id="rId21"/>
    <p:sldId id="281" r:id="rId22"/>
    <p:sldId id="284" r:id="rId23"/>
    <p:sldId id="282" r:id="rId24"/>
    <p:sldId id="283" r:id="rId25"/>
  </p:sldIdLst>
  <p:sldSz cx="9144000" cy="6858000" type="screen4x3"/>
  <p:notesSz cx="6858000" cy="9144000"/>
  <p:defaultText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41" autoAdjust="0"/>
    <p:restoredTop sz="92475" autoAdjust="0"/>
  </p:normalViewPr>
  <p:slideViewPr>
    <p:cSldViewPr snapToGrid="0">
      <p:cViewPr varScale="1">
        <p:scale>
          <a:sx n="71" d="100"/>
          <a:sy n="71" d="100"/>
        </p:scale>
        <p:origin x="158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n-US" dirty="0"/>
          </a:p>
        </p:txBody>
      </p:sp>
      <p:sp>
        <p:nvSpPr>
          <p:cNvPr id="4" name="Date Placeholder 3"/>
          <p:cNvSpPr>
            <a:spLocks noGrp="1"/>
          </p:cNvSpPr>
          <p:nvPr>
            <p:ph type="dt" sz="half" idx="10"/>
          </p:nvPr>
        </p:nvSpPr>
        <p:spPr/>
        <p:txBody>
          <a:bodyPr/>
          <a:lstStyle/>
          <a:p>
            <a:fld id="{53DF002E-220F-4F90-8796-320597B4BA05}" type="datetimeFigureOut">
              <a:rPr lang="es-SV" smtClean="0"/>
              <a:t>19/04/2018</a:t>
            </a:fld>
            <a:endParaRPr lang="es-SV" dirty="0"/>
          </a:p>
        </p:txBody>
      </p:sp>
      <p:sp>
        <p:nvSpPr>
          <p:cNvPr id="5" name="Footer Placeholder 4"/>
          <p:cNvSpPr>
            <a:spLocks noGrp="1"/>
          </p:cNvSpPr>
          <p:nvPr>
            <p:ph type="ftr" sz="quarter" idx="11"/>
          </p:nvPr>
        </p:nvSpPr>
        <p:spPr/>
        <p:txBody>
          <a:bodyPr/>
          <a:lstStyle/>
          <a:p>
            <a:endParaRPr lang="es-SV" dirty="0"/>
          </a:p>
        </p:txBody>
      </p:sp>
      <p:sp>
        <p:nvSpPr>
          <p:cNvPr id="6" name="Slide Number Placeholder 5"/>
          <p:cNvSpPr>
            <a:spLocks noGrp="1"/>
          </p:cNvSpPr>
          <p:nvPr>
            <p:ph type="sldNum" sz="quarter" idx="12"/>
          </p:nvPr>
        </p:nvSpPr>
        <p:spPr/>
        <p:txBody>
          <a:bodyPr/>
          <a:lstStyle/>
          <a:p>
            <a:fld id="{398426D3-0603-43F4-9DFC-0AB1CFF20780}" type="slidenum">
              <a:rPr lang="es-SV" smtClean="0"/>
              <a:t>‹Nº›</a:t>
            </a:fld>
            <a:endParaRPr lang="es-SV" dirty="0"/>
          </a:p>
        </p:txBody>
      </p:sp>
      <p:pic>
        <p:nvPicPr>
          <p:cNvPr id="7" name="Imagen 6"/>
          <p:cNvPicPr>
            <a:picLocks noChangeAspect="1"/>
          </p:cNvPicPr>
          <p:nvPr userDrawn="1"/>
        </p:nvPicPr>
        <p:blipFill rotWithShape="1">
          <a:blip r:embed="rId2">
            <a:duotone>
              <a:schemeClr val="accent1">
                <a:shade val="45000"/>
                <a:satMod val="135000"/>
              </a:schemeClr>
              <a:prstClr val="white"/>
            </a:duotone>
          </a:blip>
          <a:srcRect t="12955" r="9437" b="13964"/>
          <a:stretch/>
        </p:blipFill>
        <p:spPr>
          <a:xfrm>
            <a:off x="6947392" y="5126182"/>
            <a:ext cx="2107217" cy="1731819"/>
          </a:xfrm>
          <a:prstGeom prst="rect">
            <a:avLst/>
          </a:prstGeom>
        </p:spPr>
      </p:pic>
    </p:spTree>
    <p:extLst>
      <p:ext uri="{BB962C8B-B14F-4D97-AF65-F5344CB8AC3E}">
        <p14:creationId xmlns:p14="http://schemas.microsoft.com/office/powerpoint/2010/main" val="13336748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3DF002E-220F-4F90-8796-320597B4BA05}" type="datetimeFigureOut">
              <a:rPr lang="es-SV" smtClean="0"/>
              <a:t>19/04/2018</a:t>
            </a:fld>
            <a:endParaRPr lang="es-SV" dirty="0"/>
          </a:p>
        </p:txBody>
      </p:sp>
      <p:sp>
        <p:nvSpPr>
          <p:cNvPr id="5" name="Footer Placeholder 4"/>
          <p:cNvSpPr>
            <a:spLocks noGrp="1"/>
          </p:cNvSpPr>
          <p:nvPr>
            <p:ph type="ftr" sz="quarter" idx="11"/>
          </p:nvPr>
        </p:nvSpPr>
        <p:spPr/>
        <p:txBody>
          <a:bodyPr/>
          <a:lstStyle/>
          <a:p>
            <a:endParaRPr lang="es-SV" dirty="0"/>
          </a:p>
        </p:txBody>
      </p:sp>
      <p:sp>
        <p:nvSpPr>
          <p:cNvPr id="6" name="Slide Number Placeholder 5"/>
          <p:cNvSpPr>
            <a:spLocks noGrp="1"/>
          </p:cNvSpPr>
          <p:nvPr>
            <p:ph type="sldNum" sz="quarter" idx="12"/>
          </p:nvPr>
        </p:nvSpPr>
        <p:spPr/>
        <p:txBody>
          <a:bodyPr/>
          <a:lstStyle/>
          <a:p>
            <a:fld id="{398426D3-0603-43F4-9DFC-0AB1CFF20780}" type="slidenum">
              <a:rPr lang="es-SV" smtClean="0"/>
              <a:t>‹Nº›</a:t>
            </a:fld>
            <a:endParaRPr lang="es-SV" dirty="0"/>
          </a:p>
        </p:txBody>
      </p:sp>
      <p:pic>
        <p:nvPicPr>
          <p:cNvPr id="8" name="Imagen 7"/>
          <p:cNvPicPr>
            <a:picLocks noChangeAspect="1"/>
          </p:cNvPicPr>
          <p:nvPr userDrawn="1"/>
        </p:nvPicPr>
        <p:blipFill rotWithShape="1">
          <a:blip r:embed="rId2">
            <a:duotone>
              <a:schemeClr val="accent1">
                <a:shade val="45000"/>
                <a:satMod val="135000"/>
              </a:schemeClr>
              <a:prstClr val="white"/>
            </a:duotone>
          </a:blip>
          <a:srcRect t="12955" r="9437" b="13964"/>
          <a:stretch/>
        </p:blipFill>
        <p:spPr>
          <a:xfrm>
            <a:off x="6947392" y="5126182"/>
            <a:ext cx="2107217" cy="1731819"/>
          </a:xfrm>
          <a:prstGeom prst="rect">
            <a:avLst/>
          </a:prstGeom>
        </p:spPr>
      </p:pic>
    </p:spTree>
    <p:extLst>
      <p:ext uri="{BB962C8B-B14F-4D97-AF65-F5344CB8AC3E}">
        <p14:creationId xmlns:p14="http://schemas.microsoft.com/office/powerpoint/2010/main" val="695904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53DF002E-220F-4F90-8796-320597B4BA05}" type="datetimeFigureOut">
              <a:rPr lang="es-SV" smtClean="0"/>
              <a:t>19/04/2018</a:t>
            </a:fld>
            <a:endParaRPr lang="es-SV" dirty="0"/>
          </a:p>
        </p:txBody>
      </p:sp>
      <p:sp>
        <p:nvSpPr>
          <p:cNvPr id="5" name="Footer Placeholder 4"/>
          <p:cNvSpPr>
            <a:spLocks noGrp="1"/>
          </p:cNvSpPr>
          <p:nvPr>
            <p:ph type="ftr" sz="quarter" idx="11"/>
          </p:nvPr>
        </p:nvSpPr>
        <p:spPr/>
        <p:txBody>
          <a:bodyPr/>
          <a:lstStyle/>
          <a:p>
            <a:endParaRPr lang="es-SV" dirty="0"/>
          </a:p>
        </p:txBody>
      </p:sp>
      <p:sp>
        <p:nvSpPr>
          <p:cNvPr id="6" name="Slide Number Placeholder 5"/>
          <p:cNvSpPr>
            <a:spLocks noGrp="1"/>
          </p:cNvSpPr>
          <p:nvPr>
            <p:ph type="sldNum" sz="quarter" idx="12"/>
          </p:nvPr>
        </p:nvSpPr>
        <p:spPr/>
        <p:txBody>
          <a:bodyPr/>
          <a:lstStyle/>
          <a:p>
            <a:fld id="{398426D3-0603-43F4-9DFC-0AB1CFF20780}" type="slidenum">
              <a:rPr lang="es-SV" smtClean="0"/>
              <a:t>‹Nº›</a:t>
            </a:fld>
            <a:endParaRPr lang="es-SV" dirty="0"/>
          </a:p>
        </p:txBody>
      </p:sp>
      <p:pic>
        <p:nvPicPr>
          <p:cNvPr id="7" name="Imagen 6"/>
          <p:cNvPicPr>
            <a:picLocks noChangeAspect="1"/>
          </p:cNvPicPr>
          <p:nvPr userDrawn="1"/>
        </p:nvPicPr>
        <p:blipFill rotWithShape="1">
          <a:blip r:embed="rId2">
            <a:duotone>
              <a:schemeClr val="accent1">
                <a:shade val="45000"/>
                <a:satMod val="135000"/>
              </a:schemeClr>
              <a:prstClr val="white"/>
            </a:duotone>
          </a:blip>
          <a:srcRect t="12955" r="9437" b="13964"/>
          <a:stretch/>
        </p:blipFill>
        <p:spPr>
          <a:xfrm>
            <a:off x="6947392" y="5126182"/>
            <a:ext cx="2107217" cy="1731819"/>
          </a:xfrm>
          <a:prstGeom prst="rect">
            <a:avLst/>
          </a:prstGeom>
        </p:spPr>
      </p:pic>
    </p:spTree>
    <p:extLst>
      <p:ext uri="{BB962C8B-B14F-4D97-AF65-F5344CB8AC3E}">
        <p14:creationId xmlns:p14="http://schemas.microsoft.com/office/powerpoint/2010/main" val="112946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seño personaliza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SV"/>
          </a:p>
        </p:txBody>
      </p:sp>
      <p:sp>
        <p:nvSpPr>
          <p:cNvPr id="3" name="Marcador de fecha 2"/>
          <p:cNvSpPr>
            <a:spLocks noGrp="1"/>
          </p:cNvSpPr>
          <p:nvPr>
            <p:ph type="dt" sz="half" idx="10"/>
          </p:nvPr>
        </p:nvSpPr>
        <p:spPr/>
        <p:txBody>
          <a:bodyPr/>
          <a:lstStyle/>
          <a:p>
            <a:fld id="{53DF002E-220F-4F90-8796-320597B4BA05}" type="datetimeFigureOut">
              <a:rPr lang="es-SV" smtClean="0"/>
              <a:t>19/04/2018</a:t>
            </a:fld>
            <a:endParaRPr lang="es-SV" dirty="0"/>
          </a:p>
        </p:txBody>
      </p:sp>
      <p:sp>
        <p:nvSpPr>
          <p:cNvPr id="4" name="Marcador de pie de página 3"/>
          <p:cNvSpPr>
            <a:spLocks noGrp="1"/>
          </p:cNvSpPr>
          <p:nvPr>
            <p:ph type="ftr" sz="quarter" idx="11"/>
          </p:nvPr>
        </p:nvSpPr>
        <p:spPr/>
        <p:txBody>
          <a:bodyPr/>
          <a:lstStyle/>
          <a:p>
            <a:endParaRPr lang="es-SV" dirty="0"/>
          </a:p>
        </p:txBody>
      </p:sp>
      <p:sp>
        <p:nvSpPr>
          <p:cNvPr id="5" name="Marcador de número de diapositiva 4"/>
          <p:cNvSpPr>
            <a:spLocks noGrp="1"/>
          </p:cNvSpPr>
          <p:nvPr>
            <p:ph type="sldNum" sz="quarter" idx="12"/>
          </p:nvPr>
        </p:nvSpPr>
        <p:spPr/>
        <p:txBody>
          <a:bodyPr/>
          <a:lstStyle/>
          <a:p>
            <a:fld id="{398426D3-0603-43F4-9DFC-0AB1CFF20780}" type="slidenum">
              <a:rPr lang="es-SV" smtClean="0"/>
              <a:t>‹Nº›</a:t>
            </a:fld>
            <a:endParaRPr lang="es-SV" dirty="0"/>
          </a:p>
        </p:txBody>
      </p:sp>
    </p:spTree>
    <p:extLst>
      <p:ext uri="{BB962C8B-B14F-4D97-AF65-F5344CB8AC3E}">
        <p14:creationId xmlns:p14="http://schemas.microsoft.com/office/powerpoint/2010/main" val="103595707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DF002E-220F-4F90-8796-320597B4BA05}" type="datetimeFigureOut">
              <a:rPr lang="es-SV" smtClean="0"/>
              <a:t>19/04/2018</a:t>
            </a:fld>
            <a:endParaRPr lang="es-SV"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SV"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8426D3-0603-43F4-9DFC-0AB1CFF20780}" type="slidenum">
              <a:rPr lang="es-SV" smtClean="0"/>
              <a:t>‹Nº›</a:t>
            </a:fld>
            <a:endParaRPr lang="es-SV" dirty="0"/>
          </a:p>
        </p:txBody>
      </p:sp>
      <p:pic>
        <p:nvPicPr>
          <p:cNvPr id="7" name="Imagen 6"/>
          <p:cNvPicPr>
            <a:picLocks noChangeAspect="1"/>
          </p:cNvPicPr>
          <p:nvPr userDrawn="1"/>
        </p:nvPicPr>
        <p:blipFill rotWithShape="1">
          <a:blip r:embed="rId6">
            <a:duotone>
              <a:schemeClr val="accent1">
                <a:shade val="45000"/>
                <a:satMod val="135000"/>
              </a:schemeClr>
              <a:prstClr val="white"/>
            </a:duotone>
          </a:blip>
          <a:srcRect t="12955" r="9437" b="13964"/>
          <a:stretch/>
        </p:blipFill>
        <p:spPr>
          <a:xfrm>
            <a:off x="6947392" y="5126182"/>
            <a:ext cx="2107217" cy="1731819"/>
          </a:xfrm>
          <a:prstGeom prst="rect">
            <a:avLst/>
          </a:prstGeom>
        </p:spPr>
      </p:pic>
    </p:spTree>
    <p:extLst>
      <p:ext uri="{BB962C8B-B14F-4D97-AF65-F5344CB8AC3E}">
        <p14:creationId xmlns:p14="http://schemas.microsoft.com/office/powerpoint/2010/main" val="3413185510"/>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0"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Organigrama%20de%20la%20Defensor&#237;a%20del%20Consumidor%202017-%20Descripci&#243;n.pptx#-1,2,Presentaci&#243;n de PowerPoint" TargetMode="Externa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hyperlink" Target="Organigrama%20de%20la%20Defensor&#237;a%20del%20Consumidor%202017-%20Descripci&#243;n.pptx#-1,2,Presentaci&#243;n de PowerPoint" TargetMode="Externa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hyperlink" Target="Organigrama%20de%20la%20Defensor&#237;a%20del%20Consumidor%202017-%20Descripci&#243;n.pptx#-1,2,Presentaci&#243;n de PowerPoint" TargetMode="Externa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hyperlink" Target="Organigrama%20de%20la%20Defensor&#237;a%20del%20Consumidor%202017-%20Descripci&#243;n.pptx#-1,2,Presentaci&#243;n de PowerPoint" TargetMode="Externa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hyperlink" Target="Organigrama%20de%20la%20Defensor&#237;a%20del%20Consumidor%202017-%20Descripci&#243;n.pptx#-1,2,Presentaci&#243;n de PowerPoint" TargetMode="Externa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hyperlink" Target="Organigrama%20de%20la%20Defensor&#237;a%20del%20Consumidor%202017-%20Descripci&#243;n.pptx#-1,2,Presentaci&#243;n de PowerPoint" TargetMode="Externa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hyperlink" Target="Organigrama%20de%20la%20Defensor&#237;a%20del%20Consumidor%202017-%20Descripci&#243;n.pptx#-1,2,Presentaci&#243;n de PowerPoint" TargetMode="Externa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hyperlink" Target="Organigrama%20de%20la%20Defensor&#237;a%20del%20Consumidor%202017-%20Descripci&#243;n.pptx#-1,2,Presentaci&#243;n de PowerPoint" TargetMode="Externa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hyperlink" Target="Organigrama%20de%20la%20Defensor&#237;a%20del%20Consumidor%202017-%20Descripci&#243;n.pptx#-1,2,Presentaci&#243;n de PowerPoint" TargetMode="Externa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hyperlink" Target="Organigrama%20de%20la%20Defensor&#237;a%20del%20Consumidor%202017-%20Descripci&#243;n.pptx#-1,2,Presentaci&#243;n de PowerPoint" TargetMode="Externa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8" Type="http://schemas.openxmlformats.org/officeDocument/2006/relationships/hyperlink" Target="Organigrama%20de%20la%20Defensor&#237;a%20del%20Consumidor%202017-%20Descripci&#243;n.pptx#-1,12,Unidad de Acceso a la Informaci&#243;n P&#250;blica y Transparencia" TargetMode="External"/><Relationship Id="rId13" Type="http://schemas.openxmlformats.org/officeDocument/2006/relationships/hyperlink" Target="Organigrama%20de%20la%20Defensor&#237;a%20del%20Consumidor%202017-%20Descripci&#243;n.pptx#-1,13,Unidad Financiera Institucional" TargetMode="External"/><Relationship Id="rId18" Type="http://schemas.openxmlformats.org/officeDocument/2006/relationships/hyperlink" Target="Organigrama%20de%20la%20Defensor&#237;a%20del%20Consumidor%202017-%20Descripci&#243;n.pptx#-1,21,Direcci&#243;n Jur&#237;dica" TargetMode="External"/><Relationship Id="rId3" Type="http://schemas.openxmlformats.org/officeDocument/2006/relationships/image" Target="../media/image2.jpg"/><Relationship Id="rId21" Type="http://schemas.openxmlformats.org/officeDocument/2006/relationships/hyperlink" Target="Organigrama%20de%20la%20Defensor&#237;a%20del%20Consumidor%202017-%20Descripci&#243;n.pptx#-1,24,Direcci&#243;n de Descentralizaci&#243;n" TargetMode="External"/><Relationship Id="rId7" Type="http://schemas.openxmlformats.org/officeDocument/2006/relationships/hyperlink" Target="Organigrama%20de%20la%20Defensor&#237;a%20del%20Consumidor%202017-%20Descripci&#243;n.pptx#-1,10,Auditor&#237;a interna" TargetMode="External"/><Relationship Id="rId12" Type="http://schemas.openxmlformats.org/officeDocument/2006/relationships/hyperlink" Target="Organigrama%20de%20la%20Defensor&#237;a%20del%20Consumidor%202017-%20Descripci&#243;n.pptx#-1,11,Unidad de An&#225;lisis de Consumo y Mercados" TargetMode="External"/><Relationship Id="rId17" Type="http://schemas.openxmlformats.org/officeDocument/2006/relationships/hyperlink" Target="Organigrama%20de%20la%20Defensor&#237;a%20del%20Consumidor%202017-%20Descripci&#243;n.pptx#-1,20,Direcci&#243;n de Ciudadan&#237;a y Consumo" TargetMode="External"/><Relationship Id="rId2" Type="http://schemas.openxmlformats.org/officeDocument/2006/relationships/hyperlink" Target="Organigrama%20de%20la%20Defensor&#237;a%20del%20Consumidor%202017-%20Descripci&#243;n.pptx#-1,5,Consejo Consultivo" TargetMode="External"/><Relationship Id="rId16" Type="http://schemas.openxmlformats.org/officeDocument/2006/relationships/hyperlink" Target="Organigrama%20de%20la%20Defensor&#237;a%20del%20Consumidor%202017-%20Descripci&#243;n.pptx#-1,19,Direcci&#243;n de Vigilancia de Mercados" TargetMode="External"/><Relationship Id="rId20" Type="http://schemas.openxmlformats.org/officeDocument/2006/relationships/hyperlink" Target="Organigrama%20de%20la%20Defensor&#237;a%20del%20Consumidor%202017-%20Descripci&#243;n.pptx#-1,23,Direcci&#243;n Centro de Soluci&#243;n de Controversias" TargetMode="External"/><Relationship Id="rId1" Type="http://schemas.openxmlformats.org/officeDocument/2006/relationships/slideLayout" Target="../slideLayouts/slideLayout2.xml"/><Relationship Id="rId6" Type="http://schemas.openxmlformats.org/officeDocument/2006/relationships/hyperlink" Target="Organigrama%20de%20la%20Defensor&#237;a%20del%20Consumidor%202017-%20Descripci&#243;n.pptx#-1,9,Asesor&#237;a" TargetMode="External"/><Relationship Id="rId11" Type="http://schemas.openxmlformats.org/officeDocument/2006/relationships/hyperlink" Target="Organigrama%20de%20la%20Defensor&#237;a%20del%20Consumidor%202017-%20Descripci&#243;n.pptx#-1,18,Unidad de Equidad e Inclusi&#243;n" TargetMode="External"/><Relationship Id="rId5" Type="http://schemas.openxmlformats.org/officeDocument/2006/relationships/hyperlink" Target="Organigrama%20de%20la%20Defensor&#237;a%20del%20Consumidor%202017-%20Descripci&#243;n.pptx#-1,6,Tribunal Sancionador" TargetMode="External"/><Relationship Id="rId15" Type="http://schemas.openxmlformats.org/officeDocument/2006/relationships/hyperlink" Target="Organigrama%20de%20la%20Defensor&#237;a%20del%20Consumidor%202017-%20Descripci&#243;n.pptx#-1,17,Unidad de Cooperaci&#243;n y Relaciones Institucionales" TargetMode="External"/><Relationship Id="rId23" Type="http://schemas.openxmlformats.org/officeDocument/2006/relationships/hyperlink" Target="Organigrama%20de%20la%20Defensor&#237;a%20del%20Consumidor%202017-%20Descripci&#243;n.pptx#-1,8,Coordinaci&#243;n &#8211; Tribunal Sancionador" TargetMode="External"/><Relationship Id="rId10" Type="http://schemas.openxmlformats.org/officeDocument/2006/relationships/hyperlink" Target="Organigrama%20de%20la%20Defensor&#237;a%20del%20Consumidor%202017-%20Descripci&#243;n.pptx#-1,16,Unidad de Comunicaciones" TargetMode="External"/><Relationship Id="rId19" Type="http://schemas.openxmlformats.org/officeDocument/2006/relationships/hyperlink" Target="Organigrama%20de%20la%20Defensor&#237;a%20del%20Consumidor%202017-%20Descripci&#243;n.pptx#-1,22,Direcci&#243;n de Administraci&#243;n" TargetMode="External"/><Relationship Id="rId4" Type="http://schemas.openxmlformats.org/officeDocument/2006/relationships/hyperlink" Target="Organigrama%20de%20la%20Defensor&#237;a%20del%20Consumidor%202017-%20Descripci&#243;n.pptx#-1,4,Presidencia de la Defensor&#237;a del Consumidor" TargetMode="External"/><Relationship Id="rId9" Type="http://schemas.openxmlformats.org/officeDocument/2006/relationships/hyperlink" Target="Organigrama%20de%20la%20Defensor&#237;a%20del%20Consumidor%202017-%20Descripci&#243;n.pptx#-1,14,Unidad Ambiental" TargetMode="External"/><Relationship Id="rId14" Type="http://schemas.openxmlformats.org/officeDocument/2006/relationships/hyperlink" Target="Organigrama%20de%20la%20Defensor&#237;a%20del%20Consumidor%202017-%20Descripci&#243;n.pptx#-1,15,Unidad de Planificaci&#243;n y Calidad" TargetMode="External"/><Relationship Id="rId22" Type="http://schemas.openxmlformats.org/officeDocument/2006/relationships/hyperlink" Target="Organigrama%20de%20la%20Defensor&#237;a%20del%20Consumidor%202017-%20Descripci&#243;n.pptx#-1,7,Secretar&#237;a del Tribunal Sancionador" TargetMode="External"/></Relationships>
</file>

<file path=ppt/slides/_rels/slide20.xml.rels><?xml version="1.0" encoding="UTF-8" standalone="yes"?>
<Relationships xmlns="http://schemas.openxmlformats.org/package/2006/relationships"><Relationship Id="rId2" Type="http://schemas.openxmlformats.org/officeDocument/2006/relationships/hyperlink" Target="Organigrama%20de%20la%20Defensor&#237;a%20del%20Consumidor%202017-%20Descripci&#243;n.pptx#-1,2,Presentaci&#243;n de PowerPoint" TargetMode="Externa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hyperlink" Target="Organigrama%20de%20la%20Defensor&#237;a%20del%20Consumidor%202017-%20Descripci&#243;n.pptx#-1,2,Presentaci&#243;n de PowerPoint" TargetMode="Externa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hyperlink" Target="Organigrama%20de%20la%20Defensor&#237;a%20del%20Consumidor%202017-%20Descripci&#243;n.pptx#-1,2,Presentaci&#243;n de PowerPoint" TargetMode="Externa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hyperlink" Target="Organigrama%20de%20la%20Defensor&#237;a%20del%20Consumidor%202017-%20Descripci&#243;n.pptx#-1,2,Presentaci&#243;n de PowerPoint" TargetMode="Externa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hyperlink" Target="Organigrama%20de%20la%20Defensor&#237;a%20del%20Consumidor%202017-%20Descripci&#243;n.pptx#-1,2,Presentaci&#243;n de PowerPoint" TargetMode="Externa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hyperlink" Target="Organigrama%20de%20la%20Defensor&#237;a%20del%20Consumidor%202017-%20Descripci&#243;n.pptx#-1,2,Presentaci&#243;n de PowerPoint" TargetMode="Externa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hyperlink" Target="Organigrama%20de%20la%20Defensor&#237;a%20del%20Consumidor%202017-%20Descripci&#243;n.pptx#-1,2,Presentaci&#243;n de PowerPoint" TargetMode="Externa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hyperlink" Target="Organigrama%20de%20la%20Defensor&#237;a%20del%20Consumidor%202017-%20Descripci&#243;n.pptx#-1,2,Presentaci&#243;n de PowerPoint" TargetMode="Externa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hyperlink" Target="Organigrama%20de%20la%20Defensor&#237;a%20del%20Consumidor%202017-%20Descripci&#243;n.pptx#-1,2,Presentaci&#243;n de PowerPoint" TargetMode="Externa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hyperlink" Target="Organigrama%20de%20la%20Defensor&#237;a%20del%20Consumidor%202017-%20Descripci&#243;n.pptx#-1,2,Presentaci&#243;n de PowerPoint" TargetMode="Externa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hyperlink" Target="Organigrama%20de%20la%20Defensor&#237;a%20del%20Consumidor%202017-%20Descripci&#243;n.pptx#-1,2,Presentaci&#243;n de PowerPoint"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1214438"/>
            <a:ext cx="7772400" cy="2387600"/>
          </a:xfrm>
        </p:spPr>
        <p:txBody>
          <a:bodyPr>
            <a:normAutofit/>
          </a:bodyPr>
          <a:lstStyle/>
          <a:p>
            <a:r>
              <a:rPr lang="es-SV" sz="4800" dirty="0">
                <a:latin typeface="+mn-lt"/>
              </a:rPr>
              <a:t>ORGANIGRAMA</a:t>
            </a:r>
          </a:p>
        </p:txBody>
      </p:sp>
      <p:sp>
        <p:nvSpPr>
          <p:cNvPr id="3" name="Subtítulo 2"/>
          <p:cNvSpPr>
            <a:spLocks noGrp="1"/>
          </p:cNvSpPr>
          <p:nvPr>
            <p:ph type="subTitle" idx="1"/>
          </p:nvPr>
        </p:nvSpPr>
        <p:spPr/>
        <p:txBody>
          <a:bodyPr/>
          <a:lstStyle/>
          <a:p>
            <a:r>
              <a:rPr lang="es-SV" dirty="0"/>
              <a:t>DEFENSORIA DEL CONSUMIDOR </a:t>
            </a:r>
          </a:p>
          <a:p>
            <a:r>
              <a:rPr lang="es-SV" dirty="0"/>
              <a:t>2017</a:t>
            </a:r>
          </a:p>
        </p:txBody>
      </p:sp>
    </p:spTree>
    <p:extLst>
      <p:ext uri="{BB962C8B-B14F-4D97-AF65-F5344CB8AC3E}">
        <p14:creationId xmlns:p14="http://schemas.microsoft.com/office/powerpoint/2010/main" val="14882316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42924" y="57520"/>
            <a:ext cx="7886700" cy="620712"/>
          </a:xfrm>
        </p:spPr>
        <p:txBody>
          <a:bodyPr>
            <a:normAutofit/>
          </a:bodyPr>
          <a:lstStyle/>
          <a:p>
            <a:pPr algn="ctr"/>
            <a:r>
              <a:rPr lang="es-SV" sz="2800" b="1" dirty="0">
                <a:solidFill>
                  <a:srgbClr val="0070C0"/>
                </a:solidFill>
              </a:rPr>
              <a:t>Auditoría interna</a:t>
            </a:r>
          </a:p>
        </p:txBody>
      </p:sp>
      <p:sp>
        <p:nvSpPr>
          <p:cNvPr id="4" name="Rectángulo 3"/>
          <p:cNvSpPr/>
          <p:nvPr/>
        </p:nvSpPr>
        <p:spPr>
          <a:xfrm>
            <a:off x="728661" y="1094952"/>
            <a:ext cx="7955280" cy="5710089"/>
          </a:xfrm>
          <a:prstGeom prst="rect">
            <a:avLst/>
          </a:prstGeom>
        </p:spPr>
        <p:txBody>
          <a:bodyPr wrap="square">
            <a:spAutoFit/>
          </a:bodyPr>
          <a:lstStyle/>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Tiene como objetivos principales evaluar el grado de cumplimiento y eficacia de los sistemas de operación, administración e información, así como de los procedimientos de control interno incorporados a ellos. Asimismo, le compete determinar la confiabilidad de los registros, a través de exámenes de componentes de los estados financieros; analizar los resultados y eficiencia de las operaciones; y examinar las áreas que integran la Defensoría del Consumidor, con relación al cumplimiento de su responsabilidad, facilitar el análisis, evaluaciones y recomendaciones, que contribuyan al mejoramiento de los controles interno.</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Responsable: José Moreno.</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Número de personas que la integran: 2.</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Mujeres: 1.</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Hombre: 1.</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p:txBody>
      </p:sp>
      <p:sp>
        <p:nvSpPr>
          <p:cNvPr id="6" name="Rectángulo 5"/>
          <p:cNvSpPr/>
          <p:nvPr/>
        </p:nvSpPr>
        <p:spPr>
          <a:xfrm>
            <a:off x="542924" y="882224"/>
            <a:ext cx="8326755" cy="4924216"/>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5" name="Rectángulo redondeado 4"/>
          <p:cNvSpPr/>
          <p:nvPr/>
        </p:nvSpPr>
        <p:spPr>
          <a:xfrm>
            <a:off x="7457392" y="4559029"/>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SV"/>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s-US" b="1" dirty="0" smtClean="0">
                <a:solidFill>
                  <a:srgbClr val="000099"/>
                </a:solidFill>
                <a:hlinkClick r:id="rId2" action="ppaction://hlinkpres?slideindex=2&amp;slidetitle=Presentación de PowerPoint"/>
              </a:rPr>
              <a:t>Retornar</a:t>
            </a:r>
            <a:endParaRPr lang="es-SV" b="1" dirty="0">
              <a:solidFill>
                <a:srgbClr val="000099"/>
              </a:solidFill>
            </a:endParaRPr>
          </a:p>
        </p:txBody>
      </p:sp>
    </p:spTree>
    <p:extLst>
      <p:ext uri="{BB962C8B-B14F-4D97-AF65-F5344CB8AC3E}">
        <p14:creationId xmlns:p14="http://schemas.microsoft.com/office/powerpoint/2010/main" val="3907464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42924" y="57520"/>
            <a:ext cx="7886700" cy="620712"/>
          </a:xfrm>
        </p:spPr>
        <p:txBody>
          <a:bodyPr>
            <a:normAutofit/>
          </a:bodyPr>
          <a:lstStyle/>
          <a:p>
            <a:pPr algn="ctr"/>
            <a:r>
              <a:rPr lang="es-SV" sz="2800" b="1" dirty="0">
                <a:solidFill>
                  <a:srgbClr val="0070C0"/>
                </a:solidFill>
              </a:rPr>
              <a:t>Unidad de Análisis de Consumo y Mercados</a:t>
            </a:r>
          </a:p>
        </p:txBody>
      </p:sp>
      <p:sp>
        <p:nvSpPr>
          <p:cNvPr id="4" name="Rectángulo 3"/>
          <p:cNvSpPr/>
          <p:nvPr/>
        </p:nvSpPr>
        <p:spPr>
          <a:xfrm>
            <a:off x="728661" y="833163"/>
            <a:ext cx="7955280" cy="5098255"/>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 responsable del estudio e investigación del fenómeno de consumo para la generación de información útil, y para la elaboración de propuestas de política pública que fortalezcan la protección efectiva y eficiente de los derechos e intereses de las personas consumidoras. Además le corresponde desarrollar las funciones siguientes:</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a) Administrar y divulgar información institucional que sea socialmente útil en materia de consumo para la protección de las personas consumidoras.</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b) Monitorear y difundir información de mercados relevantes: alimentos, fertilizantes, servicios públicos, combustibles, servicios financieros, remesas familiares, entre otros, para coadyuvar ala toma de decisiones de las personas consumidoras.</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c) Realizar estudios e investigaciones sobre consumo en temáticas y sectores relevantes para la protección de los derechos e intereses de las personas consumidoras.</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d) Analizar las tendencias de indicadores socioeconómicos y de consumo e información de carácter internacional, que incida en la dinámica de los mercados nacionales, anticipando estratégicamente acciones institucionales.</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Responsable: Diana Castro.</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5.</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2.</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3.</a:t>
            </a:r>
          </a:p>
        </p:txBody>
      </p:sp>
      <p:sp>
        <p:nvSpPr>
          <p:cNvPr id="6" name="Rectángulo 5"/>
          <p:cNvSpPr/>
          <p:nvPr/>
        </p:nvSpPr>
        <p:spPr>
          <a:xfrm>
            <a:off x="542924" y="765265"/>
            <a:ext cx="8326755" cy="5547151"/>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5" name="Rectángulo redondeado 4"/>
          <p:cNvSpPr/>
          <p:nvPr/>
        </p:nvSpPr>
        <p:spPr>
          <a:xfrm>
            <a:off x="7457392" y="4559029"/>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SV"/>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s-US" b="1" dirty="0" smtClean="0">
                <a:solidFill>
                  <a:srgbClr val="000099"/>
                </a:solidFill>
                <a:hlinkClick r:id="rId2" action="ppaction://hlinkpres?slideindex=2&amp;slidetitle=Presentación de PowerPoint"/>
              </a:rPr>
              <a:t>Retornar</a:t>
            </a:r>
            <a:endParaRPr lang="es-SV" b="1" dirty="0">
              <a:solidFill>
                <a:srgbClr val="000099"/>
              </a:solidFill>
            </a:endParaRPr>
          </a:p>
        </p:txBody>
      </p:sp>
    </p:spTree>
    <p:extLst>
      <p:ext uri="{BB962C8B-B14F-4D97-AF65-F5344CB8AC3E}">
        <p14:creationId xmlns:p14="http://schemas.microsoft.com/office/powerpoint/2010/main" val="14873499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42923" y="155148"/>
            <a:ext cx="8326755" cy="620712"/>
          </a:xfrm>
        </p:spPr>
        <p:txBody>
          <a:bodyPr>
            <a:normAutofit fontScale="90000"/>
          </a:bodyPr>
          <a:lstStyle/>
          <a:p>
            <a:pPr algn="ctr"/>
            <a:r>
              <a:rPr lang="es-SV" sz="2800" b="1" dirty="0">
                <a:solidFill>
                  <a:srgbClr val="0070C0"/>
                </a:solidFill>
              </a:rPr>
              <a:t>Unidad de Acceso a la Información Pública y Transparencia  </a:t>
            </a:r>
          </a:p>
        </p:txBody>
      </p:sp>
      <p:sp>
        <p:nvSpPr>
          <p:cNvPr id="4" name="Rectángulo 3"/>
          <p:cNvSpPr/>
          <p:nvPr/>
        </p:nvSpPr>
        <p:spPr>
          <a:xfrm>
            <a:off x="728661" y="1094952"/>
            <a:ext cx="7955280" cy="6019597"/>
          </a:xfrm>
          <a:prstGeom prst="rect">
            <a:avLst/>
          </a:prstGeom>
        </p:spPr>
        <p:txBody>
          <a:bodyPr wrap="square">
            <a:spAutoFit/>
          </a:bodyPr>
          <a:lstStyle/>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Es la responsable de asegurar que la Defensoría del Consumidor y todas sus unidades organizativas, cumplan con lo establecido en la Ley de Acceso a la Información Pública. Además, será la encargada de concienciar, sensibilizar y crear una cultura de Transparencia, Ética, Probidad y Rendición de Cuentas entre los funcionarios y empleados de la Defensoría del Consumidor. Será un vinculo institucional con la ciudadanía para atender sus requerimientos de información sobre el quehacer de la Defensoría y sus relaciones institucionales, tramitación de quejas de posibles actos de mal trato por funcionarios y empleados de la institución, así como sobre posibles actos de corrupción, proponer y canalizar la resolución de las mismas. </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Responsable: Aída Funes. </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Número de personas que la integran: 3.</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Mujeres: 3.</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p:txBody>
      </p:sp>
      <p:sp>
        <p:nvSpPr>
          <p:cNvPr id="6" name="Rectángulo 5"/>
          <p:cNvSpPr/>
          <p:nvPr/>
        </p:nvSpPr>
        <p:spPr>
          <a:xfrm>
            <a:off x="542924" y="882224"/>
            <a:ext cx="8326755" cy="4924216"/>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5" name="Rectángulo redondeado 4"/>
          <p:cNvSpPr/>
          <p:nvPr/>
        </p:nvSpPr>
        <p:spPr>
          <a:xfrm>
            <a:off x="7457392" y="4559029"/>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SV"/>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s-US" b="1" dirty="0" smtClean="0">
                <a:solidFill>
                  <a:srgbClr val="000099"/>
                </a:solidFill>
                <a:hlinkClick r:id="rId2" action="ppaction://hlinkpres?slideindex=2&amp;slidetitle=Presentación de PowerPoint"/>
              </a:rPr>
              <a:t>Retornar</a:t>
            </a:r>
            <a:endParaRPr lang="es-SV" b="1" dirty="0">
              <a:solidFill>
                <a:srgbClr val="000099"/>
              </a:solidFill>
            </a:endParaRPr>
          </a:p>
        </p:txBody>
      </p:sp>
    </p:spTree>
    <p:extLst>
      <p:ext uri="{BB962C8B-B14F-4D97-AF65-F5344CB8AC3E}">
        <p14:creationId xmlns:p14="http://schemas.microsoft.com/office/powerpoint/2010/main" val="9324840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42924" y="57520"/>
            <a:ext cx="7886700" cy="620712"/>
          </a:xfrm>
        </p:spPr>
        <p:txBody>
          <a:bodyPr>
            <a:normAutofit/>
          </a:bodyPr>
          <a:lstStyle/>
          <a:p>
            <a:pPr algn="ctr"/>
            <a:r>
              <a:rPr lang="es-SV" sz="2800" b="1" dirty="0">
                <a:solidFill>
                  <a:srgbClr val="0070C0"/>
                </a:solidFill>
              </a:rPr>
              <a:t>Unidad Financiera Institucional </a:t>
            </a:r>
          </a:p>
        </p:txBody>
      </p:sp>
      <p:sp>
        <p:nvSpPr>
          <p:cNvPr id="4" name="Rectángulo 3"/>
          <p:cNvSpPr/>
          <p:nvPr/>
        </p:nvSpPr>
        <p:spPr>
          <a:xfrm>
            <a:off x="728661" y="1094952"/>
            <a:ext cx="7955280" cy="6612323"/>
          </a:xfrm>
          <a:prstGeom prst="rect">
            <a:avLst/>
          </a:prstGeom>
        </p:spPr>
        <p:txBody>
          <a:bodyPr wrap="square">
            <a:spAutoFit/>
          </a:bodyPr>
          <a:lstStyle/>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Es responsable de dirigir la gestión financiera institucional en las diferentes etapas del ciclo presupuestario a través de la planificación, coordinación, integración y supervisión de las actividades de presupuesto, tesorería y de contabilidad gubernamental, de conformidad con lo establecido en la Ley Orgánica de Administración Financiera del Estado, las que deben desarrollarse a través de sistemas mecanizados, con eficiencia y eficacia. Para cumplir con sus objetivos, la UFI tendrá a su cargo el cumplimiento de las atribuciones y funciones establecidas en la Ley Orgánica de Administración Financiera del Estado, el Reglamento de dicha ley, el respectivo manual de funcionamiento de la UFI, los manuales e instructivos operativos propios de la Defensoría del Consumidor, incluyendo el Manual de Organización y Funciones de La Defensoría y demás normativa aplicable a todas las instituciones del Estado.</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Responsable: Cleotilde Arely Rodríguez.</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Número de personas que la integran: 6.</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Mujeres: 6.</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p:txBody>
      </p:sp>
      <p:sp>
        <p:nvSpPr>
          <p:cNvPr id="6" name="Rectángulo 5"/>
          <p:cNvSpPr/>
          <p:nvPr/>
        </p:nvSpPr>
        <p:spPr>
          <a:xfrm>
            <a:off x="542924" y="882224"/>
            <a:ext cx="8326755" cy="4924216"/>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5" name="Rectángulo redondeado 4"/>
          <p:cNvSpPr/>
          <p:nvPr/>
        </p:nvSpPr>
        <p:spPr>
          <a:xfrm>
            <a:off x="7457392" y="4559029"/>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SV"/>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s-US" b="1" dirty="0" smtClean="0">
                <a:solidFill>
                  <a:srgbClr val="000099"/>
                </a:solidFill>
                <a:hlinkClick r:id="rId2" action="ppaction://hlinkpres?slideindex=2&amp;slidetitle=Presentación de PowerPoint"/>
              </a:rPr>
              <a:t>Retornar</a:t>
            </a:r>
            <a:endParaRPr lang="es-SV" b="1" dirty="0">
              <a:solidFill>
                <a:srgbClr val="000099"/>
              </a:solidFill>
            </a:endParaRPr>
          </a:p>
        </p:txBody>
      </p:sp>
    </p:spTree>
    <p:extLst>
      <p:ext uri="{BB962C8B-B14F-4D97-AF65-F5344CB8AC3E}">
        <p14:creationId xmlns:p14="http://schemas.microsoft.com/office/powerpoint/2010/main" val="38029951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42924" y="57520"/>
            <a:ext cx="7886700" cy="620712"/>
          </a:xfrm>
        </p:spPr>
        <p:txBody>
          <a:bodyPr>
            <a:normAutofit/>
          </a:bodyPr>
          <a:lstStyle/>
          <a:p>
            <a:pPr algn="ctr"/>
            <a:r>
              <a:rPr lang="es-SV" sz="2800" b="1" dirty="0">
                <a:solidFill>
                  <a:srgbClr val="0070C0"/>
                </a:solidFill>
              </a:rPr>
              <a:t>Unidad Ambiental </a:t>
            </a:r>
          </a:p>
        </p:txBody>
      </p:sp>
      <p:sp>
        <p:nvSpPr>
          <p:cNvPr id="4" name="Rectángulo 3"/>
          <p:cNvSpPr/>
          <p:nvPr/>
        </p:nvSpPr>
        <p:spPr>
          <a:xfrm>
            <a:off x="728660" y="894163"/>
            <a:ext cx="7955280" cy="4559582"/>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 encargada de supervisar, coordinar y dar seguimiento a las políticas, planes, programas, proyectos y acciones ambientales dentro de La Defensoría, para velar por el cumplimiento de las normas ambientales y asegurar la necesaria coordinación interinstitucional en la gestión ambiental, en el marco de lo establecido en el Sistema Nacional de Gestión del Medio Ambiente- SINAMA, y de acuerdo a las directrices emitidas por el Ministerio del Medio Ambiente y Recursos Naturales. Además tendrá que: </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a) Establecer niveles y mecanismos de coordinación sobre gestión ambiental con las</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entidades e instituciones del sector público pertenecientes al SIMAMA;</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b) Establecer procedimientos para generar, sistematizar, registrar y suministrar información sobre procesos de gestión ambiental y del estado del medio ambiente, con la finalidad de evaluar impactos ambientales de programas, proyectos y actividades institucionales y de particulares que sean de su competencia;</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Responsable: Sandra Salinas (Ad honorem).</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1.</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1.</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p:txBody>
      </p:sp>
      <p:sp>
        <p:nvSpPr>
          <p:cNvPr id="6" name="Rectángulo 5"/>
          <p:cNvSpPr/>
          <p:nvPr/>
        </p:nvSpPr>
        <p:spPr>
          <a:xfrm>
            <a:off x="542923" y="754632"/>
            <a:ext cx="8326755" cy="5490001"/>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5" name="Rectángulo redondeado 4"/>
          <p:cNvSpPr/>
          <p:nvPr/>
        </p:nvSpPr>
        <p:spPr>
          <a:xfrm>
            <a:off x="7457392" y="4559029"/>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SV"/>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s-US" b="1" dirty="0" smtClean="0">
                <a:solidFill>
                  <a:srgbClr val="000099"/>
                </a:solidFill>
                <a:hlinkClick r:id="rId2" action="ppaction://hlinkpres?slideindex=2&amp;slidetitle=Presentación de PowerPoint"/>
              </a:rPr>
              <a:t>Retornar</a:t>
            </a:r>
            <a:endParaRPr lang="es-SV" b="1" dirty="0">
              <a:solidFill>
                <a:srgbClr val="000099"/>
              </a:solidFill>
            </a:endParaRPr>
          </a:p>
        </p:txBody>
      </p:sp>
    </p:spTree>
    <p:extLst>
      <p:ext uri="{BB962C8B-B14F-4D97-AF65-F5344CB8AC3E}">
        <p14:creationId xmlns:p14="http://schemas.microsoft.com/office/powerpoint/2010/main" val="1701363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42924" y="57520"/>
            <a:ext cx="7886700" cy="620712"/>
          </a:xfrm>
        </p:spPr>
        <p:txBody>
          <a:bodyPr>
            <a:normAutofit/>
          </a:bodyPr>
          <a:lstStyle/>
          <a:p>
            <a:pPr algn="ctr"/>
            <a:r>
              <a:rPr lang="es-SV" sz="2800" b="1" dirty="0">
                <a:solidFill>
                  <a:srgbClr val="0070C0"/>
                </a:solidFill>
              </a:rPr>
              <a:t>Unidad de Planificación y Calidad</a:t>
            </a:r>
          </a:p>
        </p:txBody>
      </p:sp>
      <p:sp>
        <p:nvSpPr>
          <p:cNvPr id="4" name="Rectángulo 3"/>
          <p:cNvSpPr/>
          <p:nvPr/>
        </p:nvSpPr>
        <p:spPr>
          <a:xfrm>
            <a:off x="728661" y="1137814"/>
            <a:ext cx="7955280" cy="3945054"/>
          </a:xfrm>
          <a:prstGeom prst="rect">
            <a:avLst/>
          </a:prstGeom>
        </p:spPr>
        <p:txBody>
          <a:bodyPr wrap="square">
            <a:spAutoFit/>
          </a:bodyPr>
          <a:lstStyle/>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Es responsable de promover, coordinar e impulsar el proceso de Planeación Estratégica y Operativa de la Defensoría del Consumidor; así como impulsar procesos de seguimiento y evaluación institucional. Es responsable además de promover la mejora continua en la calidad de los servicios prestados por las diferentes direcciones y unidades de La Defensoría, buscando elevarla a niveles de excelencia, con resultados sostenibles y en función de las necesidades y expectativas de las personas consumidoras.</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Responsable: Carlos </a:t>
            </a:r>
            <a:r>
              <a:rPr lang="es-SV" dirty="0" err="1">
                <a:latin typeface="+mj-lt"/>
                <a:ea typeface="Calibri" panose="020F0502020204030204" pitchFamily="34" charset="0"/>
                <a:cs typeface="Times New Roman" panose="02020603050405020304" pitchFamily="18" charset="0"/>
              </a:rPr>
              <a:t>Pleitez</a:t>
            </a:r>
            <a:r>
              <a:rPr lang="es-SV" dirty="0">
                <a:latin typeface="+mj-lt"/>
                <a:ea typeface="Calibri" panose="020F0502020204030204" pitchFamily="34" charset="0"/>
                <a:cs typeface="Times New Roman" panose="02020603050405020304" pitchFamily="18" charset="0"/>
              </a:rPr>
              <a:t>. </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Número de personas que la integran: 4.</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Mujeres: 3.</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Hombres: 1.</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p:txBody>
      </p:sp>
      <p:sp>
        <p:nvSpPr>
          <p:cNvPr id="6" name="Rectángulo 5"/>
          <p:cNvSpPr/>
          <p:nvPr/>
        </p:nvSpPr>
        <p:spPr>
          <a:xfrm>
            <a:off x="542924" y="882223"/>
            <a:ext cx="8326755" cy="4200645"/>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5" name="Rectángulo redondeado 4"/>
          <p:cNvSpPr/>
          <p:nvPr/>
        </p:nvSpPr>
        <p:spPr>
          <a:xfrm>
            <a:off x="7457392" y="4559029"/>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SV"/>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s-US" b="1" dirty="0" smtClean="0">
                <a:solidFill>
                  <a:srgbClr val="000099"/>
                </a:solidFill>
                <a:hlinkClick r:id="rId2" action="ppaction://hlinkpres?slideindex=2&amp;slidetitle=Presentación de PowerPoint"/>
              </a:rPr>
              <a:t>Retornar</a:t>
            </a:r>
            <a:endParaRPr lang="es-SV" b="1" dirty="0">
              <a:solidFill>
                <a:srgbClr val="000099"/>
              </a:solidFill>
            </a:endParaRPr>
          </a:p>
        </p:txBody>
      </p:sp>
    </p:spTree>
    <p:extLst>
      <p:ext uri="{BB962C8B-B14F-4D97-AF65-F5344CB8AC3E}">
        <p14:creationId xmlns:p14="http://schemas.microsoft.com/office/powerpoint/2010/main" val="26481706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42924" y="57520"/>
            <a:ext cx="7886700" cy="620712"/>
          </a:xfrm>
        </p:spPr>
        <p:txBody>
          <a:bodyPr>
            <a:normAutofit/>
          </a:bodyPr>
          <a:lstStyle/>
          <a:p>
            <a:pPr algn="ctr"/>
            <a:r>
              <a:rPr lang="es-SV" sz="2800" b="1" dirty="0">
                <a:solidFill>
                  <a:srgbClr val="0070C0"/>
                </a:solidFill>
              </a:rPr>
              <a:t>Unidad de Comunicaciones</a:t>
            </a:r>
          </a:p>
        </p:txBody>
      </p:sp>
      <p:sp>
        <p:nvSpPr>
          <p:cNvPr id="4" name="Rectángulo 3"/>
          <p:cNvSpPr/>
          <p:nvPr/>
        </p:nvSpPr>
        <p:spPr>
          <a:xfrm>
            <a:off x="728661" y="882223"/>
            <a:ext cx="7955280" cy="5098255"/>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Responsable de dirigir la estrategia de comunicaciones institucionales de La Defensoría, para ello desarrollara actividades de recopilación, elaboración y difusión de información relacionada con las principales actividades de interés mediático que realiza La Defensoría, con el fin de mantener informados a todos los sectores que conforman la opinión pública. Es la responsable de mantener una adecuada comunicación con los diferentes medios de comunicación social y entidades similares.  Además le corresponde: </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a) Desarrollar actividades de recopilación, elaboración y difusión de información relacionadas con el quehacer institucional;</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b) Mantener informados a todos los sectores que conforman la opinión pública sobre las actividades de La Defensoría;</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c)Mantener una adecuada vinculación con los diferentes medios de comunicación y </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entidades similares;</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d) Establecer los lineamientos para la generación y publicación de información institucional; y</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Responsable: Fausto Valladares.</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5.</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3.</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2.</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p:txBody>
      </p:sp>
      <p:sp>
        <p:nvSpPr>
          <p:cNvPr id="6" name="Rectángulo 5"/>
          <p:cNvSpPr/>
          <p:nvPr/>
        </p:nvSpPr>
        <p:spPr>
          <a:xfrm>
            <a:off x="542924" y="882223"/>
            <a:ext cx="8326755" cy="4921677"/>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5" name="Rectángulo redondeado 4"/>
          <p:cNvSpPr/>
          <p:nvPr/>
        </p:nvSpPr>
        <p:spPr>
          <a:xfrm>
            <a:off x="7457392" y="4559029"/>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SV"/>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s-US" b="1" dirty="0" smtClean="0">
                <a:solidFill>
                  <a:srgbClr val="000099"/>
                </a:solidFill>
                <a:hlinkClick r:id="rId2" action="ppaction://hlinkpres?slideindex=2&amp;slidetitle=Presentación de PowerPoint"/>
              </a:rPr>
              <a:t>Retornar</a:t>
            </a:r>
            <a:endParaRPr lang="es-SV" b="1" dirty="0">
              <a:solidFill>
                <a:srgbClr val="000099"/>
              </a:solidFill>
            </a:endParaRPr>
          </a:p>
        </p:txBody>
      </p:sp>
    </p:spTree>
    <p:extLst>
      <p:ext uri="{BB962C8B-B14F-4D97-AF65-F5344CB8AC3E}">
        <p14:creationId xmlns:p14="http://schemas.microsoft.com/office/powerpoint/2010/main" val="12980356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42924" y="57520"/>
            <a:ext cx="7886700" cy="620712"/>
          </a:xfrm>
        </p:spPr>
        <p:txBody>
          <a:bodyPr>
            <a:normAutofit/>
          </a:bodyPr>
          <a:lstStyle/>
          <a:p>
            <a:pPr algn="ctr"/>
            <a:r>
              <a:rPr lang="es-SV" sz="2800" b="1" dirty="0">
                <a:solidFill>
                  <a:srgbClr val="0070C0"/>
                </a:solidFill>
              </a:rPr>
              <a:t>Unidad de Cooperación y Relaciones Institucionales</a:t>
            </a:r>
          </a:p>
        </p:txBody>
      </p:sp>
      <p:sp>
        <p:nvSpPr>
          <p:cNvPr id="4" name="Rectángulo 3"/>
          <p:cNvSpPr/>
          <p:nvPr/>
        </p:nvSpPr>
        <p:spPr>
          <a:xfrm>
            <a:off x="728661" y="882223"/>
            <a:ext cx="7955280" cy="5153398"/>
          </a:xfrm>
          <a:prstGeom prst="rect">
            <a:avLst/>
          </a:prstGeom>
        </p:spPr>
        <p:txBody>
          <a:bodyPr wrap="square">
            <a:spAutoFit/>
          </a:bodyPr>
          <a:lstStyle/>
          <a:p>
            <a:pPr algn="just">
              <a:lnSpc>
                <a:spcPct val="107000"/>
              </a:lnSpc>
              <a:spcAft>
                <a:spcPts val="0"/>
              </a:spcAft>
            </a:pPr>
            <a:r>
              <a:rPr lang="es-SV" sz="1400" dirty="0">
                <a:latin typeface="+mj-lt"/>
                <a:ea typeface="Calibri" panose="020F0502020204030204" pitchFamily="34" charset="0"/>
                <a:cs typeface="Times New Roman" panose="02020603050405020304" pitchFamily="18" charset="0"/>
              </a:rPr>
              <a:t>Responsable de brindar asesoría y apoyo a la Defensoría en el impulso de relaciones nacionales e internacionales, así como en la negociación y obtención de programas o proyectos de cooperación financiera y técnica con fuentes bilaterales y multilaterales a nivel internacional. </a:t>
            </a:r>
          </a:p>
          <a:p>
            <a:pPr algn="just">
              <a:lnSpc>
                <a:spcPct val="107000"/>
              </a:lnSpc>
              <a:spcAft>
                <a:spcPts val="0"/>
              </a:spcAft>
            </a:pPr>
            <a:r>
              <a:rPr lang="es-SV" sz="1400" dirty="0">
                <a:latin typeface="+mj-lt"/>
                <a:ea typeface="Calibri" panose="020F0502020204030204" pitchFamily="34" charset="0"/>
                <a:cs typeface="Times New Roman" panose="02020603050405020304" pitchFamily="18" charset="0"/>
              </a:rPr>
              <a:t>Para tal finalidad, desarrolla las funciones siguientes;</a:t>
            </a:r>
          </a:p>
          <a:p>
            <a:pPr algn="just">
              <a:lnSpc>
                <a:spcPct val="107000"/>
              </a:lnSpc>
              <a:spcAft>
                <a:spcPts val="0"/>
              </a:spcAft>
            </a:pPr>
            <a:r>
              <a:rPr lang="es-SV" sz="1400" dirty="0">
                <a:latin typeface="+mj-lt"/>
                <a:ea typeface="Calibri" panose="020F0502020204030204" pitchFamily="34" charset="0"/>
                <a:cs typeface="Times New Roman" panose="02020603050405020304" pitchFamily="18" charset="0"/>
              </a:rPr>
              <a:t>a) Coordinar con las diferentes unidades técnicas de La Defensoría en la identificación de necesidades de cooperación para la gestión de recursos;</a:t>
            </a:r>
          </a:p>
          <a:p>
            <a:pPr algn="just">
              <a:lnSpc>
                <a:spcPct val="107000"/>
              </a:lnSpc>
              <a:spcAft>
                <a:spcPts val="0"/>
              </a:spcAft>
            </a:pPr>
            <a:r>
              <a:rPr lang="es-SV" sz="1400" dirty="0">
                <a:latin typeface="+mj-lt"/>
                <a:ea typeface="Calibri" panose="020F0502020204030204" pitchFamily="34" charset="0"/>
                <a:cs typeface="Times New Roman" panose="02020603050405020304" pitchFamily="18" charset="0"/>
              </a:rPr>
              <a:t>b) Coordinar la elaboración de programas y proyectos para ser propuestos a fuentes de financiamiento;</a:t>
            </a:r>
          </a:p>
          <a:p>
            <a:pPr algn="just">
              <a:lnSpc>
                <a:spcPct val="107000"/>
              </a:lnSpc>
              <a:spcAft>
                <a:spcPts val="0"/>
              </a:spcAft>
            </a:pPr>
            <a:r>
              <a:rPr lang="es-SV" sz="1400" dirty="0">
                <a:latin typeface="+mj-lt"/>
                <a:ea typeface="Calibri" panose="020F0502020204030204" pitchFamily="34" charset="0"/>
                <a:cs typeface="Times New Roman" panose="02020603050405020304" pitchFamily="18" charset="0"/>
              </a:rPr>
              <a:t>c) Gestionar apoyo financiero y técnico a proyectos de acuerdo a los lineamientos emanados de la Presidencia de La Defensoría;</a:t>
            </a:r>
          </a:p>
          <a:p>
            <a:pPr algn="just">
              <a:lnSpc>
                <a:spcPct val="107000"/>
              </a:lnSpc>
              <a:spcAft>
                <a:spcPts val="0"/>
              </a:spcAft>
            </a:pPr>
            <a:r>
              <a:rPr lang="es-SV" sz="1400" dirty="0">
                <a:latin typeface="+mj-lt"/>
                <a:ea typeface="Calibri" panose="020F0502020204030204" pitchFamily="34" charset="0"/>
                <a:cs typeface="Times New Roman" panose="02020603050405020304" pitchFamily="18" charset="0"/>
              </a:rPr>
              <a:t>d)Apoyar en el seguimiento dela ejecución técnica - financiera de los proyectos aprobados y coordinar la elaboración de los informes respectivos;</a:t>
            </a:r>
          </a:p>
          <a:p>
            <a:pPr algn="just">
              <a:lnSpc>
                <a:spcPct val="107000"/>
              </a:lnSpc>
              <a:spcAft>
                <a:spcPts val="0"/>
              </a:spcAft>
            </a:pPr>
            <a:r>
              <a:rPr lang="es-SV" sz="1400" dirty="0">
                <a:latin typeface="+mj-lt"/>
                <a:ea typeface="Calibri" panose="020F0502020204030204" pitchFamily="34" charset="0"/>
                <a:cs typeface="Times New Roman" panose="02020603050405020304" pitchFamily="18" charset="0"/>
              </a:rPr>
              <a:t>e) Coordinar la participación de La Defensoría en eventos internacionales en lo relacionado ala defensa de las personas consumidoras;</a:t>
            </a:r>
          </a:p>
          <a:p>
            <a:pPr algn="just">
              <a:lnSpc>
                <a:spcPct val="107000"/>
              </a:lnSpc>
              <a:spcAft>
                <a:spcPts val="0"/>
              </a:spcAft>
            </a:pPr>
            <a:r>
              <a:rPr lang="es-SV" sz="1400" dirty="0">
                <a:latin typeface="+mj-lt"/>
                <a:ea typeface="Calibri" panose="020F0502020204030204" pitchFamily="34" charset="0"/>
                <a:cs typeface="Times New Roman" panose="02020603050405020304" pitchFamily="18" charset="0"/>
              </a:rPr>
              <a:t>f)Dar seguimiento al cumplimiento de los compromisos internacionales asumidos por la Defensoría del Consumidor </a:t>
            </a:r>
          </a:p>
          <a:p>
            <a:pPr algn="just">
              <a:lnSpc>
                <a:spcPct val="107000"/>
              </a:lnSpc>
              <a:spcAft>
                <a:spcPts val="0"/>
              </a:spcAft>
            </a:pPr>
            <a:r>
              <a:rPr lang="es-SV" sz="1400" dirty="0">
                <a:latin typeface="+mj-lt"/>
                <a:ea typeface="Calibri" panose="020F0502020204030204" pitchFamily="34" charset="0"/>
                <a:cs typeface="Times New Roman" panose="02020603050405020304" pitchFamily="18" charset="0"/>
              </a:rPr>
              <a:t>g) Realizar la coordinación técnica del Sistema Nacional de Protección al Consumidor (SNPC); y.</a:t>
            </a:r>
          </a:p>
          <a:p>
            <a:pPr algn="just">
              <a:lnSpc>
                <a:spcPct val="107000"/>
              </a:lnSpc>
              <a:spcAft>
                <a:spcPts val="0"/>
              </a:spcAft>
            </a:pPr>
            <a:endParaRPr lang="es-SV" sz="14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400" dirty="0">
                <a:latin typeface="+mj-lt"/>
                <a:ea typeface="Calibri" panose="020F0502020204030204" pitchFamily="34" charset="0"/>
                <a:cs typeface="Times New Roman" panose="02020603050405020304" pitchFamily="18" charset="0"/>
              </a:rPr>
              <a:t>Responsable: Abraham Mena (Interino Ad honorem).</a:t>
            </a:r>
          </a:p>
          <a:p>
            <a:pPr algn="just">
              <a:lnSpc>
                <a:spcPct val="107000"/>
              </a:lnSpc>
              <a:spcAft>
                <a:spcPts val="0"/>
              </a:spcAft>
            </a:pPr>
            <a:r>
              <a:rPr lang="es-SV" sz="1400" dirty="0">
                <a:latin typeface="+mj-lt"/>
                <a:ea typeface="Calibri" panose="020F0502020204030204" pitchFamily="34" charset="0"/>
                <a:cs typeface="Times New Roman" panose="02020603050405020304" pitchFamily="18" charset="0"/>
              </a:rPr>
              <a:t>Número de personas que la integran: 2.</a:t>
            </a:r>
          </a:p>
          <a:p>
            <a:pPr algn="just">
              <a:lnSpc>
                <a:spcPct val="107000"/>
              </a:lnSpc>
              <a:spcAft>
                <a:spcPts val="0"/>
              </a:spcAft>
            </a:pPr>
            <a:r>
              <a:rPr lang="es-SV" sz="1400" dirty="0">
                <a:latin typeface="+mj-lt"/>
                <a:ea typeface="Calibri" panose="020F0502020204030204" pitchFamily="34" charset="0"/>
                <a:cs typeface="Times New Roman" panose="02020603050405020304" pitchFamily="18" charset="0"/>
              </a:rPr>
              <a:t>Mujeres: 1.</a:t>
            </a:r>
          </a:p>
          <a:p>
            <a:pPr algn="just">
              <a:lnSpc>
                <a:spcPct val="107000"/>
              </a:lnSpc>
              <a:spcAft>
                <a:spcPts val="0"/>
              </a:spcAft>
            </a:pPr>
            <a:r>
              <a:rPr lang="es-SV" sz="1400" dirty="0">
                <a:latin typeface="+mj-lt"/>
                <a:ea typeface="Calibri" panose="020F0502020204030204" pitchFamily="34" charset="0"/>
                <a:cs typeface="Times New Roman" panose="02020603050405020304" pitchFamily="18" charset="0"/>
              </a:rPr>
              <a:t>Hombres: 1.</a:t>
            </a:r>
          </a:p>
          <a:p>
            <a:pPr algn="just">
              <a:lnSpc>
                <a:spcPct val="107000"/>
              </a:lnSpc>
              <a:spcAft>
                <a:spcPts val="0"/>
              </a:spcAft>
            </a:pPr>
            <a:endParaRPr lang="es-SV" sz="1400" dirty="0">
              <a:latin typeface="+mj-lt"/>
              <a:ea typeface="Calibri" panose="020F0502020204030204" pitchFamily="34" charset="0"/>
              <a:cs typeface="Times New Roman" panose="02020603050405020304" pitchFamily="18" charset="0"/>
            </a:endParaRPr>
          </a:p>
        </p:txBody>
      </p:sp>
      <p:sp>
        <p:nvSpPr>
          <p:cNvPr id="6" name="Rectángulo 5"/>
          <p:cNvSpPr/>
          <p:nvPr/>
        </p:nvSpPr>
        <p:spPr>
          <a:xfrm>
            <a:off x="542923" y="765264"/>
            <a:ext cx="8326755" cy="5747177"/>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5" name="Rectángulo redondeado 4"/>
          <p:cNvSpPr/>
          <p:nvPr/>
        </p:nvSpPr>
        <p:spPr>
          <a:xfrm>
            <a:off x="7457392" y="4771680"/>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SV"/>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s-US" b="1" dirty="0" smtClean="0">
                <a:solidFill>
                  <a:srgbClr val="000099"/>
                </a:solidFill>
                <a:hlinkClick r:id="rId2" action="ppaction://hlinkpres?slideindex=2&amp;slidetitle=Presentación de PowerPoint"/>
              </a:rPr>
              <a:t>Retornar</a:t>
            </a:r>
            <a:endParaRPr lang="es-SV" b="1" dirty="0">
              <a:solidFill>
                <a:srgbClr val="000099"/>
              </a:solidFill>
            </a:endParaRPr>
          </a:p>
        </p:txBody>
      </p:sp>
    </p:spTree>
    <p:extLst>
      <p:ext uri="{BB962C8B-B14F-4D97-AF65-F5344CB8AC3E}">
        <p14:creationId xmlns:p14="http://schemas.microsoft.com/office/powerpoint/2010/main" val="17809366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42924" y="57520"/>
            <a:ext cx="7886700" cy="620712"/>
          </a:xfrm>
        </p:spPr>
        <p:txBody>
          <a:bodyPr>
            <a:normAutofit/>
          </a:bodyPr>
          <a:lstStyle/>
          <a:p>
            <a:pPr algn="ctr"/>
            <a:r>
              <a:rPr lang="es-SV" sz="2800" b="1" dirty="0">
                <a:solidFill>
                  <a:srgbClr val="0070C0"/>
                </a:solidFill>
              </a:rPr>
              <a:t>Unidad de Equidad e Inclusión</a:t>
            </a:r>
          </a:p>
        </p:txBody>
      </p:sp>
      <p:sp>
        <p:nvSpPr>
          <p:cNvPr id="4" name="Rectángulo 3"/>
          <p:cNvSpPr/>
          <p:nvPr/>
        </p:nvSpPr>
        <p:spPr>
          <a:xfrm>
            <a:off x="728661" y="1550242"/>
            <a:ext cx="7955280" cy="2746457"/>
          </a:xfrm>
          <a:prstGeom prst="rect">
            <a:avLst/>
          </a:prstGeom>
        </p:spPr>
        <p:txBody>
          <a:bodyPr wrap="square">
            <a:spAutoFit/>
          </a:bodyPr>
          <a:lstStyle/>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Responsable de concienciar y sensibilizar a los funcionarios y empleados de La Defensoría, sobre la necesidad de transversalizar una cultura de equidad e inclusión social, haciendo cumplir las políticas que con esa finalidad se determinen.</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Responsable: Sandra Salinas </a:t>
            </a:r>
            <a:r>
              <a:rPr lang="es-SV" sz="1600" dirty="0">
                <a:latin typeface="+mj-lt"/>
                <a:cs typeface="Times New Roman" panose="02020603050405020304" pitchFamily="18" charset="0"/>
              </a:rPr>
              <a:t>(Ad honorem).</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Número de personas que la integran: 1.</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Mujeres: 1.</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p:txBody>
      </p:sp>
      <p:sp>
        <p:nvSpPr>
          <p:cNvPr id="6" name="Rectángulo 5"/>
          <p:cNvSpPr/>
          <p:nvPr/>
        </p:nvSpPr>
        <p:spPr>
          <a:xfrm>
            <a:off x="542924" y="882223"/>
            <a:ext cx="8326755" cy="4155942"/>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5" name="Rectángulo redondeado 4">
            <a:hlinkClick r:id="rId2" action="ppaction://hlinkpres?slideindex=2&amp;slidetitle=Presentación de PowerPoint"/>
          </p:cNvPr>
          <p:cNvSpPr/>
          <p:nvPr/>
        </p:nvSpPr>
        <p:spPr>
          <a:xfrm>
            <a:off x="7457392" y="4559029"/>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SV"/>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s-US" b="1" dirty="0" smtClean="0">
                <a:solidFill>
                  <a:srgbClr val="000099"/>
                </a:solidFill>
              </a:rPr>
              <a:t>Retornar</a:t>
            </a:r>
            <a:endParaRPr lang="es-SV" b="1" dirty="0">
              <a:solidFill>
                <a:srgbClr val="000099"/>
              </a:solidFill>
            </a:endParaRPr>
          </a:p>
        </p:txBody>
      </p:sp>
    </p:spTree>
    <p:extLst>
      <p:ext uri="{BB962C8B-B14F-4D97-AF65-F5344CB8AC3E}">
        <p14:creationId xmlns:p14="http://schemas.microsoft.com/office/powerpoint/2010/main" val="3643908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42924" y="57520"/>
            <a:ext cx="7886700" cy="620712"/>
          </a:xfrm>
        </p:spPr>
        <p:txBody>
          <a:bodyPr>
            <a:normAutofit/>
          </a:bodyPr>
          <a:lstStyle/>
          <a:p>
            <a:pPr algn="ctr"/>
            <a:r>
              <a:rPr lang="es-SV" sz="2800" b="1" dirty="0">
                <a:solidFill>
                  <a:srgbClr val="0070C0"/>
                </a:solidFill>
              </a:rPr>
              <a:t>Dirección de Vigilancia de Mercados</a:t>
            </a:r>
          </a:p>
        </p:txBody>
      </p:sp>
      <p:sp>
        <p:nvSpPr>
          <p:cNvPr id="4" name="Rectángulo 3"/>
          <p:cNvSpPr/>
          <p:nvPr/>
        </p:nvSpPr>
        <p:spPr>
          <a:xfrm>
            <a:off x="728661" y="882223"/>
            <a:ext cx="7955280" cy="4571316"/>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 responsable de dirigir el diseño y ejecución de los planes de verificación y vigilancia, con el objeto de velar por el cumplimiento de las disposiciones establecidas en la Ley de Protección al Consumidor y su Reglamento, así como en las Normas Salvadoreñas Obligatorias (NSO) relacionadas al tema de consumo.</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Esta Dirección, está integrada por el(la) Director(a) de Vigilancia de Mercado, el (la) Jefe(a) de la Unidad de Inspección y el(la) Jefe(a) de la Unidad de Seguridad y Calidad y el personal técnico y administrativo que fueren necesarios para el cumplimiento de sus atribuciones.</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Responsable: Ricardo Salazar.</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46.</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20.</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26.</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Jefe de la Unidad de Inspección: Oscar Ortiz.</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Jefa de la Unidad de Seguridad y Calidad: Diana Burgos.</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p:txBody>
      </p:sp>
      <p:sp>
        <p:nvSpPr>
          <p:cNvPr id="6" name="Rectángulo 5"/>
          <p:cNvSpPr/>
          <p:nvPr/>
        </p:nvSpPr>
        <p:spPr>
          <a:xfrm>
            <a:off x="542924" y="882223"/>
            <a:ext cx="8326755" cy="4743877"/>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5" name="Rectángulo redondeado 4"/>
          <p:cNvSpPr/>
          <p:nvPr/>
        </p:nvSpPr>
        <p:spPr>
          <a:xfrm>
            <a:off x="7457392" y="4559029"/>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SV"/>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s-US" b="1" dirty="0" smtClean="0">
                <a:solidFill>
                  <a:srgbClr val="000099"/>
                </a:solidFill>
                <a:hlinkClick r:id="rId2" action="ppaction://hlinkpres?slideindex=2&amp;slidetitle=Presentación de PowerPoint"/>
              </a:rPr>
              <a:t>Retornar</a:t>
            </a:r>
            <a:endParaRPr lang="es-SV" b="1" dirty="0">
              <a:solidFill>
                <a:srgbClr val="000099"/>
              </a:solidFill>
            </a:endParaRPr>
          </a:p>
        </p:txBody>
      </p:sp>
    </p:spTree>
    <p:extLst>
      <p:ext uri="{BB962C8B-B14F-4D97-AF65-F5344CB8AC3E}">
        <p14:creationId xmlns:p14="http://schemas.microsoft.com/office/powerpoint/2010/main" val="36930765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hlinkClick r:id="rId2" action="ppaction://hlinkpres?slideindex=5&amp;slidetitle=Consejo Consultivo"/>
            <a:extLst>
              <a:ext uri="{FF2B5EF4-FFF2-40B4-BE49-F238E27FC236}">
                <a16:creationId xmlns="" xmlns:a16="http://schemas.microsoft.com/office/drawing/2014/main" id="{EA0E69D7-DC9C-4A6A-B1E3-967BF46442A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7927"/>
            <a:ext cx="9144000" cy="6858000"/>
          </a:xfrm>
          <a:prstGeom prst="rect">
            <a:avLst/>
          </a:prstGeom>
        </p:spPr>
      </p:pic>
      <p:sp>
        <p:nvSpPr>
          <p:cNvPr id="4" name="Rectángulo 3">
            <a:extLst>
              <a:ext uri="{FF2B5EF4-FFF2-40B4-BE49-F238E27FC236}">
                <a16:creationId xmlns="" xmlns:a16="http://schemas.microsoft.com/office/drawing/2014/main" id="{2E32196F-AFF3-4BEB-92EA-9A2F8DCED0B4}"/>
              </a:ext>
            </a:extLst>
          </p:cNvPr>
          <p:cNvSpPr/>
          <p:nvPr/>
        </p:nvSpPr>
        <p:spPr>
          <a:xfrm>
            <a:off x="1622612" y="475129"/>
            <a:ext cx="1093694" cy="3406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dirty="0"/>
          </a:p>
        </p:txBody>
      </p:sp>
      <p:sp>
        <p:nvSpPr>
          <p:cNvPr id="5" name="Rectángulo: esquinas redondeadas 4">
            <a:extLst>
              <a:ext uri="{FF2B5EF4-FFF2-40B4-BE49-F238E27FC236}">
                <a16:creationId xmlns="" xmlns:a16="http://schemas.microsoft.com/office/drawing/2014/main" id="{DA5454B3-786C-4505-AFFA-D8F7F6014A83}"/>
              </a:ext>
            </a:extLst>
          </p:cNvPr>
          <p:cNvSpPr/>
          <p:nvPr/>
        </p:nvSpPr>
        <p:spPr>
          <a:xfrm>
            <a:off x="1622612" y="475129"/>
            <a:ext cx="1093694" cy="340659"/>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2" name="Rectángulo redondeado 1">
            <a:hlinkClick r:id="rId2" action="ppaction://hlinkpres?slideindex=5&amp;slidetitle=Consejo Consultivo"/>
          </p:cNvPr>
          <p:cNvSpPr/>
          <p:nvPr/>
        </p:nvSpPr>
        <p:spPr>
          <a:xfrm>
            <a:off x="1892595" y="563526"/>
            <a:ext cx="616689" cy="25226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6" name="Rectángulo redondeado 5">
            <a:hlinkClick r:id="rId4" action="ppaction://hlinkpres?slideindex=4&amp;slidetitle=Presidencia de la Defensoría del Consumidor"/>
          </p:cNvPr>
          <p:cNvSpPr/>
          <p:nvPr/>
        </p:nvSpPr>
        <p:spPr>
          <a:xfrm>
            <a:off x="3838353" y="563526"/>
            <a:ext cx="893135" cy="25226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7" name="Rectángulo redondeado 6">
            <a:hlinkClick r:id="rId5" action="ppaction://hlinkpres?slideindex=6&amp;slidetitle=Tribunal Sancionador"/>
          </p:cNvPr>
          <p:cNvSpPr/>
          <p:nvPr/>
        </p:nvSpPr>
        <p:spPr>
          <a:xfrm>
            <a:off x="6608135" y="563526"/>
            <a:ext cx="659218" cy="25226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8" name="Rectángulo redondeado 7">
            <a:hlinkClick r:id="rId6" action="ppaction://hlinkpres?slideindex=9&amp;slidetitle=Asesoría"/>
          </p:cNvPr>
          <p:cNvSpPr/>
          <p:nvPr/>
        </p:nvSpPr>
        <p:spPr>
          <a:xfrm>
            <a:off x="3115339" y="893135"/>
            <a:ext cx="584791" cy="276447"/>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9" name="Rectángulo redondeado 8">
            <a:hlinkClick r:id="rId7" action="ppaction://hlinkpres?slideindex=10&amp;slidetitle=Auditoría interna"/>
          </p:cNvPr>
          <p:cNvSpPr/>
          <p:nvPr/>
        </p:nvSpPr>
        <p:spPr>
          <a:xfrm>
            <a:off x="2966484" y="1350335"/>
            <a:ext cx="733646" cy="23391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redondeado 9">
            <a:hlinkClick r:id="rId8" action="ppaction://hlinkpres?slideindex=12&amp;slidetitle=Unidad de Acceso a la Información Pública y Transparencia"/>
          </p:cNvPr>
          <p:cNvSpPr/>
          <p:nvPr/>
        </p:nvSpPr>
        <p:spPr>
          <a:xfrm>
            <a:off x="3115339" y="1626781"/>
            <a:ext cx="723014" cy="37547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redondeado 10">
            <a:hlinkClick r:id="rId9" action="ppaction://hlinkpres?slideindex=14&amp;slidetitle=Unidad Ambiental"/>
          </p:cNvPr>
          <p:cNvSpPr/>
          <p:nvPr/>
        </p:nvSpPr>
        <p:spPr>
          <a:xfrm>
            <a:off x="3115339" y="2077106"/>
            <a:ext cx="723014" cy="233497"/>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redondeado 11">
            <a:hlinkClick r:id="rId10" action="ppaction://hlinkpres?slideindex=16&amp;slidetitle=Unidad de Comunicaciones"/>
          </p:cNvPr>
          <p:cNvSpPr/>
          <p:nvPr/>
        </p:nvSpPr>
        <p:spPr>
          <a:xfrm>
            <a:off x="3115339" y="2459458"/>
            <a:ext cx="723014" cy="166784"/>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3" name="Rectángulo redondeado 12">
            <a:hlinkClick r:id="rId11" action="ppaction://hlinkpres?slideindex=18&amp;slidetitle=Unidad de Equidad e Inclusión"/>
          </p:cNvPr>
          <p:cNvSpPr/>
          <p:nvPr/>
        </p:nvSpPr>
        <p:spPr>
          <a:xfrm>
            <a:off x="3115339" y="2785730"/>
            <a:ext cx="723014" cy="130929"/>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4" name="Rectángulo redondeado 13">
            <a:hlinkClick r:id="rId12" action="ppaction://hlinkpres?slideindex=11&amp;slidetitle=Unidad de Análisis de Consumo y Mercados"/>
          </p:cNvPr>
          <p:cNvSpPr/>
          <p:nvPr/>
        </p:nvSpPr>
        <p:spPr>
          <a:xfrm>
            <a:off x="4848447" y="1275907"/>
            <a:ext cx="691116" cy="308344"/>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5" name="Rectángulo redondeado 14">
            <a:hlinkClick r:id="rId13" action="ppaction://hlinkpres?slideindex=13&amp;slidetitle=Unidad Financiera Institucional"/>
          </p:cNvPr>
          <p:cNvSpPr/>
          <p:nvPr/>
        </p:nvSpPr>
        <p:spPr>
          <a:xfrm>
            <a:off x="4933507" y="1663995"/>
            <a:ext cx="606056" cy="30105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6" name="Rectángulo redondeado 15">
            <a:hlinkClick r:id="rId14" action="ppaction://hlinkpres?slideindex=15&amp;slidetitle=Unidad de Planificación y Calidad"/>
          </p:cNvPr>
          <p:cNvSpPr/>
          <p:nvPr/>
        </p:nvSpPr>
        <p:spPr>
          <a:xfrm>
            <a:off x="4848447" y="2077106"/>
            <a:ext cx="691116" cy="38235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7" name="Rectángulo redondeado 16">
            <a:hlinkClick r:id="rId15" action="ppaction://hlinkpres?slideindex=17&amp;slidetitle=Unidad de Cooperación y Relaciones Institucionales"/>
          </p:cNvPr>
          <p:cNvSpPr/>
          <p:nvPr/>
        </p:nvSpPr>
        <p:spPr>
          <a:xfrm>
            <a:off x="4848447" y="2626242"/>
            <a:ext cx="691116" cy="290417"/>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8" name="Rectángulo redondeado 17">
            <a:hlinkClick r:id="rId16" action="ppaction://hlinkpres?slideindex=19&amp;slidetitle=Dirección de Vigilancia de Mercados"/>
          </p:cNvPr>
          <p:cNvSpPr/>
          <p:nvPr/>
        </p:nvSpPr>
        <p:spPr>
          <a:xfrm>
            <a:off x="637953" y="3647277"/>
            <a:ext cx="786810" cy="25487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9" name="Rectángulo redondeado 18">
            <a:hlinkClick r:id="rId17" action="ppaction://hlinkpres?slideindex=20&amp;slidetitle=Dirección de Ciudadanía y Consumo"/>
          </p:cNvPr>
          <p:cNvSpPr/>
          <p:nvPr/>
        </p:nvSpPr>
        <p:spPr>
          <a:xfrm>
            <a:off x="1967023" y="3625702"/>
            <a:ext cx="749283" cy="34024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20" name="Rectángulo redondeado 19">
            <a:hlinkClick r:id="rId18" action="ppaction://hlinkpres?slideindex=21&amp;slidetitle=Dirección Jurídica"/>
          </p:cNvPr>
          <p:cNvSpPr/>
          <p:nvPr/>
        </p:nvSpPr>
        <p:spPr>
          <a:xfrm>
            <a:off x="1318437" y="5465135"/>
            <a:ext cx="744279" cy="29771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21" name="Rectángulo redondeado 20">
            <a:hlinkClick r:id="rId19" action="ppaction://hlinkpres?slideindex=22&amp;slidetitle=Dirección de Administración"/>
          </p:cNvPr>
          <p:cNvSpPr/>
          <p:nvPr/>
        </p:nvSpPr>
        <p:spPr>
          <a:xfrm>
            <a:off x="3806454" y="3611113"/>
            <a:ext cx="893135" cy="223284"/>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22" name="Rectángulo redondeado 21">
            <a:hlinkClick r:id="rId20" action="ppaction://hlinkpres?slideindex=23&amp;slidetitle=Dirección Centro de Solución de Controversias"/>
          </p:cNvPr>
          <p:cNvSpPr/>
          <p:nvPr/>
        </p:nvSpPr>
        <p:spPr>
          <a:xfrm>
            <a:off x="6103088" y="3611113"/>
            <a:ext cx="723014" cy="29103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23" name="Rectángulo redondeado 22">
            <a:hlinkClick r:id="rId21" action="ppaction://hlinkpres?slideindex=24&amp;slidetitle=Dirección de Descentralización"/>
          </p:cNvPr>
          <p:cNvSpPr/>
          <p:nvPr/>
        </p:nvSpPr>
        <p:spPr>
          <a:xfrm>
            <a:off x="7708605" y="3611113"/>
            <a:ext cx="637953" cy="29103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24" name="Rectángulo 23">
            <a:hlinkClick r:id="rId22" action="ppaction://hlinkpres?slideindex=7&amp;slidetitle=Secretaría del Tribunal Sancionador"/>
          </p:cNvPr>
          <p:cNvSpPr/>
          <p:nvPr/>
        </p:nvSpPr>
        <p:spPr>
          <a:xfrm>
            <a:off x="6379535" y="1169582"/>
            <a:ext cx="446567" cy="18075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25" name="Rectángulo redondeado 24">
            <a:hlinkClick r:id="rId23" action="ppaction://hlinkpres?slideindex=8&amp;slidetitle=Coordinación – Tribunal Sancionador"/>
          </p:cNvPr>
          <p:cNvSpPr/>
          <p:nvPr/>
        </p:nvSpPr>
        <p:spPr>
          <a:xfrm>
            <a:off x="7123814" y="1169582"/>
            <a:ext cx="584791" cy="180753"/>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Tree>
    <p:extLst>
      <p:ext uri="{BB962C8B-B14F-4D97-AF65-F5344CB8AC3E}">
        <p14:creationId xmlns:p14="http://schemas.microsoft.com/office/powerpoint/2010/main" val="35950937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42924" y="57520"/>
            <a:ext cx="7886700" cy="620712"/>
          </a:xfrm>
        </p:spPr>
        <p:txBody>
          <a:bodyPr>
            <a:normAutofit/>
          </a:bodyPr>
          <a:lstStyle/>
          <a:p>
            <a:pPr algn="ctr"/>
            <a:r>
              <a:rPr lang="es-SV" sz="2800" b="1" dirty="0">
                <a:solidFill>
                  <a:srgbClr val="0070C0"/>
                </a:solidFill>
              </a:rPr>
              <a:t>Dirección de Ciudadanía y Consumo</a:t>
            </a:r>
          </a:p>
        </p:txBody>
      </p:sp>
      <p:sp>
        <p:nvSpPr>
          <p:cNvPr id="4" name="Rectángulo 3"/>
          <p:cNvSpPr/>
          <p:nvPr/>
        </p:nvSpPr>
        <p:spPr>
          <a:xfrm>
            <a:off x="728661" y="882223"/>
            <a:ext cx="7955280" cy="4044377"/>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 responsable difundir los derechos y deberes del consumidor y consumidora, utilizando las formas legalmente establecidas para ejercerlos; la realización de campañas divulgativas con la finalidad de educar e informar a la población sobre conocimientos básicos de consumo responsable y sustentable, y en general, todas las acciones tendientes a potenciar la educación y participación ciudadana.</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Responsable: Carlos Vargas.</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14.</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7.</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7.</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Jefa Unidad de Defensoría Móvil: Sonia Vivas.</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Jefe de Unidad Educación en Consumo: Alex Canizalez.</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Jefe Unidad de Participación Ciudadana: Raúl Guevara.</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p:txBody>
      </p:sp>
      <p:sp>
        <p:nvSpPr>
          <p:cNvPr id="6" name="Rectángulo 5"/>
          <p:cNvSpPr/>
          <p:nvPr/>
        </p:nvSpPr>
        <p:spPr>
          <a:xfrm>
            <a:off x="542924" y="882223"/>
            <a:ext cx="8326755" cy="4044377"/>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5" name="Rectángulo redondeado 4"/>
          <p:cNvSpPr/>
          <p:nvPr/>
        </p:nvSpPr>
        <p:spPr>
          <a:xfrm>
            <a:off x="7457392" y="4559029"/>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SV"/>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s-US" b="1" dirty="0" smtClean="0">
                <a:solidFill>
                  <a:srgbClr val="000099"/>
                </a:solidFill>
                <a:hlinkClick r:id="rId2" action="ppaction://hlinkpres?slideindex=2&amp;slidetitle=Presentación de PowerPoint"/>
              </a:rPr>
              <a:t>Retornar</a:t>
            </a:r>
            <a:endParaRPr lang="es-SV" b="1" dirty="0">
              <a:solidFill>
                <a:srgbClr val="000099"/>
              </a:solidFill>
            </a:endParaRPr>
          </a:p>
        </p:txBody>
      </p:sp>
    </p:spTree>
    <p:extLst>
      <p:ext uri="{BB962C8B-B14F-4D97-AF65-F5344CB8AC3E}">
        <p14:creationId xmlns:p14="http://schemas.microsoft.com/office/powerpoint/2010/main" val="302897037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42924" y="57520"/>
            <a:ext cx="7886700" cy="620712"/>
          </a:xfrm>
        </p:spPr>
        <p:txBody>
          <a:bodyPr>
            <a:normAutofit/>
          </a:bodyPr>
          <a:lstStyle/>
          <a:p>
            <a:pPr algn="ctr"/>
            <a:r>
              <a:rPr lang="es-SV" sz="2800" b="1" dirty="0">
                <a:solidFill>
                  <a:srgbClr val="0070C0"/>
                </a:solidFill>
              </a:rPr>
              <a:t>Dirección Jurídica</a:t>
            </a:r>
          </a:p>
        </p:txBody>
      </p:sp>
      <p:sp>
        <p:nvSpPr>
          <p:cNvPr id="4" name="Rectángulo 3"/>
          <p:cNvSpPr/>
          <p:nvPr/>
        </p:nvSpPr>
        <p:spPr>
          <a:xfrm>
            <a:off x="728661" y="882223"/>
            <a:ext cx="7955280" cy="5098255"/>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 responsable de velar porque se respeten y protejan los derechos que las y los consumidores tienen de conformidad con la Ley, y procurar que la actuación de los funcionarios y empleados de la Defensoría esté basada en el marco legal que le señala la Constitución de la República, las leyes secundarias, reglamentos y otros instrumentos legales pertinentes. Asimismo, tiene a su cargo la representación legal, por delegación, de la Defensoría en asuntos judiciales, contencioso administrativo y laborales; atiende las consultas de tipo legal de todas las direcciones; establece y mantiene actualizado el marco jurídico; y elabora convenios en los que participa la Defensoría.</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Esta Dirección está integrada por el (la) Director(a) Jurídico(a), el (la) Gerente(a) de la Gerencia de Procuración, y demás personal técnico y administrativo que fuere necesario para el cumplimiento de sus atribuciones.</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Responsable: Paula Olivares.</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11.</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7.</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4.</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Gerente de Procuración: Douglas Yánez.</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a:t>
            </a:r>
          </a:p>
        </p:txBody>
      </p:sp>
      <p:sp>
        <p:nvSpPr>
          <p:cNvPr id="6" name="Rectángulo 5"/>
          <p:cNvSpPr/>
          <p:nvPr/>
        </p:nvSpPr>
        <p:spPr>
          <a:xfrm>
            <a:off x="542924" y="882223"/>
            <a:ext cx="8326755" cy="5112177"/>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5" name="Rectángulo redondeado 4"/>
          <p:cNvSpPr/>
          <p:nvPr/>
        </p:nvSpPr>
        <p:spPr>
          <a:xfrm>
            <a:off x="7457392" y="4559029"/>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SV"/>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s-US" b="1" dirty="0" smtClean="0">
                <a:solidFill>
                  <a:srgbClr val="000099"/>
                </a:solidFill>
                <a:hlinkClick r:id="rId2" action="ppaction://hlinkpres?slideindex=2&amp;slidetitle=Presentación de PowerPoint"/>
              </a:rPr>
              <a:t>Retornar</a:t>
            </a:r>
            <a:endParaRPr lang="es-SV" b="1" dirty="0">
              <a:solidFill>
                <a:srgbClr val="000099"/>
              </a:solidFill>
            </a:endParaRPr>
          </a:p>
        </p:txBody>
      </p:sp>
    </p:spTree>
    <p:extLst>
      <p:ext uri="{BB962C8B-B14F-4D97-AF65-F5344CB8AC3E}">
        <p14:creationId xmlns:p14="http://schemas.microsoft.com/office/powerpoint/2010/main" val="8132594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42924" y="57520"/>
            <a:ext cx="7886700" cy="620712"/>
          </a:xfrm>
        </p:spPr>
        <p:txBody>
          <a:bodyPr>
            <a:normAutofit/>
          </a:bodyPr>
          <a:lstStyle/>
          <a:p>
            <a:pPr algn="ctr"/>
            <a:r>
              <a:rPr lang="es-SV" sz="2800" b="1" dirty="0">
                <a:solidFill>
                  <a:srgbClr val="0070C0"/>
                </a:solidFill>
              </a:rPr>
              <a:t>Dirección de Administración</a:t>
            </a:r>
          </a:p>
        </p:txBody>
      </p:sp>
      <p:sp>
        <p:nvSpPr>
          <p:cNvPr id="4" name="Rectángulo 3"/>
          <p:cNvSpPr/>
          <p:nvPr/>
        </p:nvSpPr>
        <p:spPr>
          <a:xfrm>
            <a:off x="728661" y="882223"/>
            <a:ext cx="7955280" cy="4834785"/>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 responsable de contribuir a que las unidades que integran la Defensoría funcionen eficientemente proporcionándoles de manera oportuna los servicios administrativos de apoyo necesarios; asimismo le compete velar por la correcta aplicación de políticas y estrategias administrativas, considerando los lineamientos emanados de la Presidencia de la institución, y la normativa vigente aplicable.</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La Dirección de Administración está integrada por el(la) Director(a), el(la) Jefe(a) de la Unidad de Talento Humano, el(la) Gerente de Sistemas Informáticos, el(la) el jefe(a) de la Unidad de Adquisiciones y Contrataciones Institucionales (UACI), el (la) Jefe(a) de la Unidad Logística. </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Responsable</a:t>
            </a:r>
            <a:r>
              <a:rPr lang="es-SV" sz="1600">
                <a:latin typeface="+mj-lt"/>
                <a:ea typeface="Calibri" panose="020F0502020204030204" pitchFamily="34" charset="0"/>
                <a:cs typeface="Times New Roman" panose="02020603050405020304" pitchFamily="18" charset="0"/>
              </a:rPr>
              <a:t>: Ana Cecilia </a:t>
            </a:r>
            <a:r>
              <a:rPr lang="es-SV" sz="1600" dirty="0">
                <a:latin typeface="+mj-lt"/>
                <a:ea typeface="Calibri" panose="020F0502020204030204" pitchFamily="34" charset="0"/>
                <a:cs typeface="Times New Roman" panose="02020603050405020304" pitchFamily="18" charset="0"/>
              </a:rPr>
              <a:t>Moreno.</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35.</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11.</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24.</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Jefa Unidad Talento Humano: Ariela García.</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Gerente de Sistemas Informáticos: Juan José Rivas.</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Jefa Unidad de Adquisiciones y Contrataciones Institucionales: Yanci Gallo.</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Jefa Unidad de Logística: Ismenia Magaña.</a:t>
            </a:r>
          </a:p>
        </p:txBody>
      </p:sp>
      <p:sp>
        <p:nvSpPr>
          <p:cNvPr id="6" name="Rectángulo 5"/>
          <p:cNvSpPr/>
          <p:nvPr/>
        </p:nvSpPr>
        <p:spPr>
          <a:xfrm>
            <a:off x="542924" y="882223"/>
            <a:ext cx="8326755" cy="5112177"/>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5" name="Rectángulo redondeado 4"/>
          <p:cNvSpPr/>
          <p:nvPr/>
        </p:nvSpPr>
        <p:spPr>
          <a:xfrm>
            <a:off x="7457392" y="4559029"/>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SV"/>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s-US" b="1" dirty="0" smtClean="0">
                <a:solidFill>
                  <a:srgbClr val="000099"/>
                </a:solidFill>
                <a:hlinkClick r:id="rId2" action="ppaction://hlinkpres?slideindex=2&amp;slidetitle=Presentación de PowerPoint"/>
              </a:rPr>
              <a:t>Retornar</a:t>
            </a:r>
            <a:endParaRPr lang="es-SV" b="1" dirty="0">
              <a:solidFill>
                <a:srgbClr val="000099"/>
              </a:solidFill>
            </a:endParaRPr>
          </a:p>
        </p:txBody>
      </p:sp>
    </p:spTree>
    <p:extLst>
      <p:ext uri="{BB962C8B-B14F-4D97-AF65-F5344CB8AC3E}">
        <p14:creationId xmlns:p14="http://schemas.microsoft.com/office/powerpoint/2010/main" val="176541639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42924" y="57520"/>
            <a:ext cx="7886700" cy="620712"/>
          </a:xfrm>
        </p:spPr>
        <p:txBody>
          <a:bodyPr>
            <a:normAutofit/>
          </a:bodyPr>
          <a:lstStyle/>
          <a:p>
            <a:pPr algn="ctr"/>
            <a:r>
              <a:rPr lang="es-SV" sz="2800" b="1" dirty="0">
                <a:solidFill>
                  <a:srgbClr val="0070C0"/>
                </a:solidFill>
              </a:rPr>
              <a:t>Dirección Centro de Solución de Controversias</a:t>
            </a:r>
          </a:p>
        </p:txBody>
      </p:sp>
      <p:sp>
        <p:nvSpPr>
          <p:cNvPr id="4" name="Rectángulo 3"/>
          <p:cNvSpPr/>
          <p:nvPr/>
        </p:nvSpPr>
        <p:spPr>
          <a:xfrm>
            <a:off x="728661" y="882223"/>
            <a:ext cx="7955280" cy="4571316"/>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 responsable de recibir las solicitudes de atención de las personas consumidoras por quejas y</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violaciones a sus derechos y a la Ley de Protección al Consumidor e implementar con esa finalidad los medios alternos de solución de conflictos; y cuando corresponda, trasladar al Tribunal Sancionador las denuncias que sean procedentes.</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Esta dirección está integrada por el(la) Director(a) de Centro de Solución de Controversias; un(a) Gerente(a) del Centro de Solución de Controversias de Servicios Financieros y el personal de coordinación, técnico y administrativo que fuere necesario para el cumplimiento de sus atribuciones.</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Responsable: Julio Osegueda.</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38.</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26.</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12.</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300" dirty="0">
                <a:latin typeface="+mj-lt"/>
                <a:ea typeface="Calibri" panose="020F0502020204030204" pitchFamily="34" charset="0"/>
                <a:cs typeface="Times New Roman" panose="02020603050405020304" pitchFamily="18" charset="0"/>
              </a:rPr>
              <a:t>Gerencia del Centro de Solución de Controversias de Servicios Financieros: Claudia Salmerón.</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p:txBody>
      </p:sp>
      <p:sp>
        <p:nvSpPr>
          <p:cNvPr id="6" name="Rectángulo 5"/>
          <p:cNvSpPr/>
          <p:nvPr/>
        </p:nvSpPr>
        <p:spPr>
          <a:xfrm>
            <a:off x="542924" y="754632"/>
            <a:ext cx="8326755" cy="4515277"/>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5" name="Rectángulo redondeado 4"/>
          <p:cNvSpPr/>
          <p:nvPr/>
        </p:nvSpPr>
        <p:spPr>
          <a:xfrm>
            <a:off x="7457392" y="4559029"/>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SV"/>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s-US" b="1" dirty="0" smtClean="0">
                <a:solidFill>
                  <a:srgbClr val="000099"/>
                </a:solidFill>
                <a:hlinkClick r:id="rId2" action="ppaction://hlinkpres?slideindex=2&amp;slidetitle=Presentación de PowerPoint"/>
              </a:rPr>
              <a:t>Retornar</a:t>
            </a:r>
            <a:endParaRPr lang="es-SV" b="1" dirty="0">
              <a:solidFill>
                <a:srgbClr val="000099"/>
              </a:solidFill>
            </a:endParaRPr>
          </a:p>
        </p:txBody>
      </p:sp>
    </p:spTree>
    <p:extLst>
      <p:ext uri="{BB962C8B-B14F-4D97-AF65-F5344CB8AC3E}">
        <p14:creationId xmlns:p14="http://schemas.microsoft.com/office/powerpoint/2010/main" val="357423346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42924" y="57520"/>
            <a:ext cx="7886700" cy="620712"/>
          </a:xfrm>
        </p:spPr>
        <p:txBody>
          <a:bodyPr>
            <a:normAutofit/>
          </a:bodyPr>
          <a:lstStyle/>
          <a:p>
            <a:pPr algn="ctr"/>
            <a:r>
              <a:rPr lang="es-SV" sz="2800" b="1" dirty="0">
                <a:solidFill>
                  <a:srgbClr val="0070C0"/>
                </a:solidFill>
              </a:rPr>
              <a:t>Dirección de Descentralización</a:t>
            </a:r>
          </a:p>
        </p:txBody>
      </p:sp>
      <p:sp>
        <p:nvSpPr>
          <p:cNvPr id="4" name="Rectángulo 3"/>
          <p:cNvSpPr/>
          <p:nvPr/>
        </p:nvSpPr>
        <p:spPr>
          <a:xfrm>
            <a:off x="728661" y="772005"/>
            <a:ext cx="7955280" cy="6415602"/>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 responsable de promover la descentralización de las funciones de las áreas de atención de denuncias, vigilancia de mercado y educación al consumidor, gestionar el acercamiento de los servicios a la población salvadoreña a nivel nacional, según Plan Estratégico. En este sentido, es la encargada de: coordinar y asesorar el trabajo de los Gerentes de las Oficinas Regionales en Occidente, Oriente; Gerencia de Atención Descentralizada y la Gerencia de Atención Telefónica; verificar el cumplimiento de las políticas y planes de trabajo de las unidades bajo su cargo; y proponer, coordinar y monitorear los convenios con instituciones públicas y privadas en la recepción y atención de denuncias en materia de consumo.</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Esta dirección está integrada por el(la) Director(a) de Descentralización, el(la) Gerente(a) de la Defensoría Regional de Occidente, el(la) Gerente(a) de la Defensoría Regional de Oriente, el(la) Gerente(a) de Atención Descentralizada, el(la) Gerente(a) de Atención Telefónica. </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Responsable: Lucrecia Fuentes.</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61.</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33.</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28.</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Gerente de Defensoria Regional de Occidente: Carmen Galdámez.</a:t>
            </a:r>
          </a:p>
          <a:p>
            <a:pPr algn="just">
              <a:lnSpc>
                <a:spcPct val="107000"/>
              </a:lnSpc>
            </a:pPr>
            <a:r>
              <a:rPr lang="es-SV" sz="1600" dirty="0">
                <a:latin typeface="+mj-lt"/>
                <a:ea typeface="Calibri" panose="020F0502020204030204" pitchFamily="34" charset="0"/>
                <a:cs typeface="Times New Roman" panose="02020603050405020304" pitchFamily="18" charset="0"/>
              </a:rPr>
              <a:t>Gerente de Defensoria Regional de Oriente: Carlos Hurtado.</a:t>
            </a:r>
          </a:p>
          <a:p>
            <a:pPr algn="just">
              <a:lnSpc>
                <a:spcPct val="107000"/>
              </a:lnSpc>
            </a:pPr>
            <a:r>
              <a:rPr lang="es-SV" sz="1600" dirty="0">
                <a:latin typeface="+mj-lt"/>
                <a:ea typeface="Calibri" panose="020F0502020204030204" pitchFamily="34" charset="0"/>
                <a:cs typeface="Times New Roman" panose="02020603050405020304" pitchFamily="18" charset="0"/>
              </a:rPr>
              <a:t>Gerente de Atención Descentralizada en funciones: </a:t>
            </a:r>
            <a:r>
              <a:rPr lang="es-SV" sz="1600">
                <a:latin typeface="+mj-lt"/>
                <a:ea typeface="Calibri" panose="020F0502020204030204" pitchFamily="34" charset="0"/>
                <a:cs typeface="Times New Roman" panose="02020603050405020304" pitchFamily="18" charset="0"/>
              </a:rPr>
              <a:t>Julio Aquino.</a:t>
            </a:r>
            <a:endParaRPr lang="es-SV" sz="1600" dirty="0">
              <a:latin typeface="+mj-lt"/>
              <a:ea typeface="Calibri" panose="020F0502020204030204" pitchFamily="34" charset="0"/>
              <a:cs typeface="Times New Roman" panose="02020603050405020304" pitchFamily="18" charset="0"/>
            </a:endParaRPr>
          </a:p>
          <a:p>
            <a:pPr algn="just">
              <a:lnSpc>
                <a:spcPct val="107000"/>
              </a:lnSpc>
            </a:pPr>
            <a:r>
              <a:rPr lang="es-SV" sz="1600" dirty="0">
                <a:latin typeface="+mj-lt"/>
                <a:ea typeface="Calibri" panose="020F0502020204030204" pitchFamily="34" charset="0"/>
                <a:cs typeface="Times New Roman" panose="02020603050405020304" pitchFamily="18" charset="0"/>
              </a:rPr>
              <a:t>Gerente de Atención Telefónica: Julio Aquino.</a:t>
            </a:r>
          </a:p>
          <a:p>
            <a:pPr algn="just">
              <a:lnSpc>
                <a:spcPct val="107000"/>
              </a:lnSpc>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p:txBody>
      </p:sp>
      <p:sp>
        <p:nvSpPr>
          <p:cNvPr id="6" name="Rectángulo 5"/>
          <p:cNvSpPr/>
          <p:nvPr/>
        </p:nvSpPr>
        <p:spPr>
          <a:xfrm>
            <a:off x="542924" y="678232"/>
            <a:ext cx="8326755" cy="5824168"/>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5" name="Rectángulo redondeado 4"/>
          <p:cNvSpPr/>
          <p:nvPr/>
        </p:nvSpPr>
        <p:spPr>
          <a:xfrm>
            <a:off x="7457392" y="4559029"/>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SV"/>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s-US" b="1" dirty="0" smtClean="0">
                <a:solidFill>
                  <a:srgbClr val="000099"/>
                </a:solidFill>
                <a:hlinkClick r:id="rId2" action="ppaction://hlinkpres?slideindex=2&amp;slidetitle=Presentación de PowerPoint"/>
              </a:rPr>
              <a:t>Retornar</a:t>
            </a:r>
            <a:endParaRPr lang="es-SV" b="1" dirty="0">
              <a:solidFill>
                <a:srgbClr val="000099"/>
              </a:solidFill>
            </a:endParaRPr>
          </a:p>
        </p:txBody>
      </p:sp>
    </p:spTree>
    <p:extLst>
      <p:ext uri="{BB962C8B-B14F-4D97-AF65-F5344CB8AC3E}">
        <p14:creationId xmlns:p14="http://schemas.microsoft.com/office/powerpoint/2010/main" val="10053522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42925" y="150814"/>
            <a:ext cx="7886700" cy="620712"/>
          </a:xfrm>
        </p:spPr>
        <p:txBody>
          <a:bodyPr>
            <a:normAutofit/>
          </a:bodyPr>
          <a:lstStyle/>
          <a:p>
            <a:pPr algn="ctr"/>
            <a:r>
              <a:rPr lang="es-SV" sz="2400" b="1" dirty="0">
                <a:solidFill>
                  <a:srgbClr val="0070C0"/>
                </a:solidFill>
              </a:rPr>
              <a:t>DE LA ESTRUCTURA DE DIRECCIÓN Y ADMINISTRACIÓN</a:t>
            </a:r>
          </a:p>
        </p:txBody>
      </p:sp>
      <p:sp>
        <p:nvSpPr>
          <p:cNvPr id="3" name="Rectángulo 2"/>
          <p:cNvSpPr/>
          <p:nvPr/>
        </p:nvSpPr>
        <p:spPr>
          <a:xfrm>
            <a:off x="619124" y="771526"/>
            <a:ext cx="7962901" cy="646331"/>
          </a:xfrm>
          <a:prstGeom prst="rect">
            <a:avLst/>
          </a:prstGeom>
        </p:spPr>
        <p:txBody>
          <a:bodyPr wrap="square">
            <a:spAutoFit/>
          </a:bodyPr>
          <a:lstStyle/>
          <a:p>
            <a:pPr algn="just"/>
            <a:r>
              <a:rPr lang="es-SV" sz="1200" dirty="0"/>
              <a:t>La Defensoría, para cumplir con los objetivos y atribuciones que le señalan la Ley y su reglamento, así como el ordenamiento interne legal vigente, cuenta con los siguientes órganos de dirección; a) Presidencia; b) Consejo Consultivo; y c) Tribunal Sancionador.</a:t>
            </a:r>
          </a:p>
        </p:txBody>
      </p:sp>
      <p:sp>
        <p:nvSpPr>
          <p:cNvPr id="4" name="Rectángulo 3"/>
          <p:cNvSpPr/>
          <p:nvPr/>
        </p:nvSpPr>
        <p:spPr>
          <a:xfrm>
            <a:off x="1543049" y="1500991"/>
            <a:ext cx="5010151" cy="2123658"/>
          </a:xfrm>
          <a:prstGeom prst="rect">
            <a:avLst/>
          </a:prstGeom>
        </p:spPr>
        <p:txBody>
          <a:bodyPr wrap="square">
            <a:spAutoFit/>
          </a:bodyPr>
          <a:lstStyle/>
          <a:p>
            <a:r>
              <a:rPr lang="es-SV" sz="1200" dirty="0">
                <a:latin typeface="+mj-lt"/>
              </a:rPr>
              <a:t>La Defensoría cuenta con las siguientes unidades staff de la Presidencia:</a:t>
            </a:r>
          </a:p>
          <a:p>
            <a:r>
              <a:rPr lang="es-SV" sz="1200" dirty="0">
                <a:latin typeface="+mj-lt"/>
              </a:rPr>
              <a:t>a) Asesoría;</a:t>
            </a:r>
          </a:p>
          <a:p>
            <a:r>
              <a:rPr lang="es-SV" sz="1200" dirty="0">
                <a:latin typeface="+mj-lt"/>
              </a:rPr>
              <a:t>b) Unidad de Auditoría Interna;</a:t>
            </a:r>
          </a:p>
          <a:p>
            <a:r>
              <a:rPr lang="es-SV" sz="1200" dirty="0">
                <a:latin typeface="+mj-lt"/>
              </a:rPr>
              <a:t>c) Unidad Financiera Institucional;</a:t>
            </a:r>
          </a:p>
          <a:p>
            <a:r>
              <a:rPr lang="es-SV" sz="1200" dirty="0">
                <a:latin typeface="+mj-lt"/>
              </a:rPr>
              <a:t>d)Unidad de Acceso ala Información Pública y Transparencia;</a:t>
            </a:r>
          </a:p>
          <a:p>
            <a:r>
              <a:rPr lang="es-SV" sz="1200" dirty="0">
                <a:latin typeface="+mj-lt"/>
              </a:rPr>
              <a:t>e) Unidad de Planificación y Calidad;</a:t>
            </a:r>
          </a:p>
          <a:p>
            <a:r>
              <a:rPr lang="es-SV" sz="1200" dirty="0">
                <a:latin typeface="+mj-lt"/>
              </a:rPr>
              <a:t>f) Unidad de Cooperación y Relaciones Institucionales; y,</a:t>
            </a:r>
          </a:p>
          <a:p>
            <a:r>
              <a:rPr lang="es-SV" sz="1200" dirty="0">
                <a:latin typeface="+mj-lt"/>
              </a:rPr>
              <a:t>g) Unidad de Comunicaciones.</a:t>
            </a:r>
          </a:p>
          <a:p>
            <a:r>
              <a:rPr lang="es-SV" sz="1200" dirty="0">
                <a:latin typeface="+mj-lt"/>
              </a:rPr>
              <a:t>h) Unidad de Análisis de Consumo y Mercados.</a:t>
            </a:r>
          </a:p>
          <a:p>
            <a:r>
              <a:rPr lang="es-SV" sz="1200" dirty="0">
                <a:latin typeface="+mj-lt"/>
              </a:rPr>
              <a:t>i) Unidad Ambiental.</a:t>
            </a:r>
          </a:p>
          <a:p>
            <a:r>
              <a:rPr lang="es-SV" sz="1200" dirty="0">
                <a:latin typeface="+mj-lt"/>
              </a:rPr>
              <a:t>j) Unidad de Equidad e Inclusión.</a:t>
            </a:r>
          </a:p>
        </p:txBody>
      </p:sp>
      <p:sp>
        <p:nvSpPr>
          <p:cNvPr id="5" name="Rectángulo 4"/>
          <p:cNvSpPr/>
          <p:nvPr/>
        </p:nvSpPr>
        <p:spPr>
          <a:xfrm>
            <a:off x="1543049" y="3707783"/>
            <a:ext cx="4572000" cy="1384995"/>
          </a:xfrm>
          <a:prstGeom prst="rect">
            <a:avLst/>
          </a:prstGeom>
        </p:spPr>
        <p:txBody>
          <a:bodyPr>
            <a:spAutoFit/>
          </a:bodyPr>
          <a:lstStyle/>
          <a:p>
            <a:r>
              <a:rPr lang="es-SV" sz="1200" dirty="0">
                <a:latin typeface="+mj-lt"/>
              </a:rPr>
              <a:t>Asimismo, La Defensoría contará con las siguientes direcciones:</a:t>
            </a:r>
          </a:p>
          <a:p>
            <a:r>
              <a:rPr lang="es-SV" sz="1200" dirty="0">
                <a:latin typeface="+mj-lt"/>
              </a:rPr>
              <a:t>a) Dirección de Vigilancia de Mercado;</a:t>
            </a:r>
          </a:p>
          <a:p>
            <a:r>
              <a:rPr lang="es-SV" sz="1200" dirty="0">
                <a:latin typeface="+mj-lt"/>
              </a:rPr>
              <a:t>b) Dirección de Ciudadanía y Consumo;</a:t>
            </a:r>
          </a:p>
          <a:p>
            <a:r>
              <a:rPr lang="es-SV" sz="1200" dirty="0">
                <a:latin typeface="+mj-lt"/>
              </a:rPr>
              <a:t>c) Dirección Jurídica;</a:t>
            </a:r>
          </a:p>
          <a:p>
            <a:r>
              <a:rPr lang="es-SV" sz="1200" dirty="0">
                <a:latin typeface="+mj-lt"/>
              </a:rPr>
              <a:t>d) Dirección de Administración;</a:t>
            </a:r>
          </a:p>
          <a:p>
            <a:r>
              <a:rPr lang="es-SV" sz="1200" dirty="0">
                <a:latin typeface="+mj-lt"/>
              </a:rPr>
              <a:t>e) Dirección del Centro de Solución de Controversias; y,</a:t>
            </a:r>
          </a:p>
          <a:p>
            <a:r>
              <a:rPr lang="es-SV" sz="1200" dirty="0">
                <a:latin typeface="+mj-lt"/>
              </a:rPr>
              <a:t>f) Dirección de Descentralización.</a:t>
            </a:r>
          </a:p>
        </p:txBody>
      </p:sp>
      <p:sp>
        <p:nvSpPr>
          <p:cNvPr id="6" name="Rectángulo 5"/>
          <p:cNvSpPr/>
          <p:nvPr/>
        </p:nvSpPr>
        <p:spPr>
          <a:xfrm>
            <a:off x="885823" y="5290661"/>
            <a:ext cx="6324601" cy="461665"/>
          </a:xfrm>
          <a:prstGeom prst="rect">
            <a:avLst/>
          </a:prstGeom>
        </p:spPr>
        <p:txBody>
          <a:bodyPr wrap="square">
            <a:spAutoFit/>
          </a:bodyPr>
          <a:lstStyle/>
          <a:p>
            <a:r>
              <a:rPr lang="es-SV" sz="1200" dirty="0">
                <a:latin typeface="+mj-lt"/>
              </a:rPr>
              <a:t>Cada dirección contara con gerencias y unidades constituidas según sus propias especialidades, cuyas funciones estarán determinadas en el respectivo Manual de  Organización y Funciones.</a:t>
            </a:r>
          </a:p>
        </p:txBody>
      </p:sp>
    </p:spTree>
    <p:extLst>
      <p:ext uri="{BB962C8B-B14F-4D97-AF65-F5344CB8AC3E}">
        <p14:creationId xmlns:p14="http://schemas.microsoft.com/office/powerpoint/2010/main" val="9381843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42925" y="150814"/>
            <a:ext cx="7886700" cy="620712"/>
          </a:xfrm>
        </p:spPr>
        <p:txBody>
          <a:bodyPr>
            <a:normAutofit/>
          </a:bodyPr>
          <a:lstStyle/>
          <a:p>
            <a:pPr algn="ctr"/>
            <a:r>
              <a:rPr lang="es-SV" sz="2800" b="1" dirty="0">
                <a:solidFill>
                  <a:srgbClr val="0070C0"/>
                </a:solidFill>
              </a:rPr>
              <a:t>Presidencia de la Defensoría del Consumidor</a:t>
            </a:r>
          </a:p>
        </p:txBody>
      </p:sp>
      <p:sp>
        <p:nvSpPr>
          <p:cNvPr id="4" name="Rectángulo 3"/>
          <p:cNvSpPr/>
          <p:nvPr/>
        </p:nvSpPr>
        <p:spPr>
          <a:xfrm>
            <a:off x="1264102" y="1311931"/>
            <a:ext cx="6444343" cy="3370923"/>
          </a:xfrm>
          <a:prstGeom prst="rect">
            <a:avLst/>
          </a:prstGeom>
        </p:spPr>
        <p:txBody>
          <a:bodyPr wrap="square">
            <a:spAutoFit/>
          </a:bodyPr>
          <a:lstStyle/>
          <a:p>
            <a:pPr algn="just">
              <a:lnSpc>
                <a:spcPct val="107000"/>
              </a:lnSpc>
              <a:spcAft>
                <a:spcPts val="0"/>
              </a:spcAft>
            </a:pPr>
            <a:r>
              <a:rPr lang="es-SV" sz="2000" dirty="0">
                <a:latin typeface="Calibri Light" panose="020F0302020204030204" pitchFamily="34" charset="0"/>
                <a:ea typeface="Calibri" panose="020F0502020204030204" pitchFamily="34" charset="0"/>
                <a:cs typeface="Times New Roman" panose="02020603050405020304" pitchFamily="18" charset="0"/>
              </a:rPr>
              <a:t>El(la) Presidente(a) es la máxima autoridad de la institución. Le corresponde la titularidad de las competencias de La Defensoría, excepto la sancionadora en materia de consumo, y ejercerá todas las atribuciones que le otorgan la Le y su reglamento.</a:t>
            </a:r>
          </a:p>
          <a:p>
            <a:pPr algn="just">
              <a:lnSpc>
                <a:spcPct val="107000"/>
              </a:lnSpc>
              <a:spcAft>
                <a:spcPts val="0"/>
              </a:spcAft>
            </a:pPr>
            <a:endParaRPr lang="es-SV" sz="2000" dirty="0">
              <a:latin typeface="Calibri Light" panose="020F0302020204030204" pitchFamily="34" charset="0"/>
              <a:ea typeface="Calibri" panose="020F0502020204030204" pitchFamily="34" charset="0"/>
              <a:cs typeface="Times New Roman" panose="02020603050405020304" pitchFamily="18" charset="0"/>
            </a:endParaRPr>
          </a:p>
          <a:p>
            <a:pPr algn="just">
              <a:lnSpc>
                <a:spcPct val="107000"/>
              </a:lnSpc>
              <a:defRPr/>
            </a:pPr>
            <a:r>
              <a:rPr lang="es-SV" sz="2000" dirty="0">
                <a:latin typeface="Calibri Light" panose="020F0302020204030204" pitchFamily="34" charset="0"/>
                <a:ea typeface="Calibri" panose="020F0502020204030204" pitchFamily="34" charset="0"/>
                <a:cs typeface="Times New Roman" panose="02020603050405020304" pitchFamily="18" charset="0"/>
              </a:rPr>
              <a:t>Presidenta:  Yanci Urbina González.</a:t>
            </a:r>
          </a:p>
          <a:p>
            <a:pPr algn="just">
              <a:lnSpc>
                <a:spcPct val="107000"/>
              </a:lnSpc>
              <a:defRPr/>
            </a:pPr>
            <a:r>
              <a:rPr lang="es-SV" sz="2000" dirty="0">
                <a:latin typeface="Calibri Light" panose="020F0302020204030204" pitchFamily="34" charset="0"/>
                <a:ea typeface="Calibri" panose="020F0502020204030204" pitchFamily="34" charset="0"/>
                <a:cs typeface="Times New Roman" panose="02020603050405020304" pitchFamily="18" charset="0"/>
              </a:rPr>
              <a:t>Número de personas que la integran: 7.</a:t>
            </a:r>
          </a:p>
          <a:p>
            <a:pPr algn="just">
              <a:lnSpc>
                <a:spcPct val="107000"/>
              </a:lnSpc>
              <a:defRPr/>
            </a:pPr>
            <a:r>
              <a:rPr lang="es-SV" sz="2000" dirty="0">
                <a:latin typeface="Calibri Light" panose="020F0302020204030204" pitchFamily="34" charset="0"/>
                <a:ea typeface="Calibri" panose="020F0502020204030204" pitchFamily="34" charset="0"/>
                <a:cs typeface="Times New Roman" panose="02020603050405020304" pitchFamily="18" charset="0"/>
              </a:rPr>
              <a:t>Mujeres: 6.</a:t>
            </a:r>
          </a:p>
          <a:p>
            <a:pPr algn="just">
              <a:lnSpc>
                <a:spcPct val="107000"/>
              </a:lnSpc>
              <a:defRPr/>
            </a:pPr>
            <a:r>
              <a:rPr lang="es-SV" sz="2000" dirty="0">
                <a:latin typeface="Calibri Light" panose="020F0302020204030204" pitchFamily="34" charset="0"/>
                <a:ea typeface="Calibri" panose="020F0502020204030204" pitchFamily="34" charset="0"/>
                <a:cs typeface="Times New Roman" panose="02020603050405020304" pitchFamily="18" charset="0"/>
              </a:rPr>
              <a:t>Hombres: 1.</a:t>
            </a:r>
          </a:p>
        </p:txBody>
      </p:sp>
      <p:sp>
        <p:nvSpPr>
          <p:cNvPr id="6" name="Rectángulo 5"/>
          <p:cNvSpPr/>
          <p:nvPr/>
        </p:nvSpPr>
        <p:spPr>
          <a:xfrm>
            <a:off x="986517" y="978144"/>
            <a:ext cx="6999514" cy="4253656"/>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dirty="0"/>
          </a:p>
        </p:txBody>
      </p:sp>
      <p:sp>
        <p:nvSpPr>
          <p:cNvPr id="5" name="Rectángulo redondeado 4">
            <a:hlinkClick r:id="rId2" action="ppaction://hlinkpres?slideindex=2&amp;slidetitle=Presentación de PowerPoint"/>
          </p:cNvPr>
          <p:cNvSpPr/>
          <p:nvPr/>
        </p:nvSpPr>
        <p:spPr>
          <a:xfrm>
            <a:off x="7457392" y="4559029"/>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SV"/>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s-US" b="1" dirty="0" smtClean="0">
                <a:solidFill>
                  <a:srgbClr val="000099"/>
                </a:solidFill>
              </a:rPr>
              <a:t>Retornar</a:t>
            </a:r>
            <a:endParaRPr lang="es-SV" b="1" dirty="0">
              <a:solidFill>
                <a:srgbClr val="000099"/>
              </a:solidFill>
            </a:endParaRPr>
          </a:p>
        </p:txBody>
      </p:sp>
    </p:spTree>
    <p:extLst>
      <p:ext uri="{BB962C8B-B14F-4D97-AF65-F5344CB8AC3E}">
        <p14:creationId xmlns:p14="http://schemas.microsoft.com/office/powerpoint/2010/main" val="20405003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42924" y="379570"/>
            <a:ext cx="7886700" cy="516942"/>
          </a:xfrm>
        </p:spPr>
        <p:txBody>
          <a:bodyPr>
            <a:normAutofit fontScale="90000"/>
          </a:bodyPr>
          <a:lstStyle/>
          <a:p>
            <a:pPr algn="ctr"/>
            <a:r>
              <a:rPr lang="es-SV" sz="2800" b="1" dirty="0">
                <a:solidFill>
                  <a:srgbClr val="0070C0"/>
                </a:solidFill>
              </a:rPr>
              <a:t>Consejo Consultivo</a:t>
            </a:r>
            <a:br>
              <a:rPr lang="es-SV" sz="2800" b="1" dirty="0">
                <a:solidFill>
                  <a:srgbClr val="0070C0"/>
                </a:solidFill>
              </a:rPr>
            </a:br>
            <a:r>
              <a:rPr lang="es-SV" sz="2800" b="1" dirty="0">
                <a:solidFill>
                  <a:srgbClr val="0070C0"/>
                </a:solidFill>
              </a:rPr>
              <a:t/>
            </a:r>
            <a:br>
              <a:rPr lang="es-SV" sz="2800" b="1" dirty="0">
                <a:solidFill>
                  <a:srgbClr val="0070C0"/>
                </a:solidFill>
              </a:rPr>
            </a:br>
            <a:endParaRPr lang="es-SV" sz="2800" b="1" dirty="0">
              <a:solidFill>
                <a:srgbClr val="0070C0"/>
              </a:solidFill>
            </a:endParaRPr>
          </a:p>
        </p:txBody>
      </p:sp>
      <p:sp>
        <p:nvSpPr>
          <p:cNvPr id="4" name="Rectángulo 3"/>
          <p:cNvSpPr/>
          <p:nvPr/>
        </p:nvSpPr>
        <p:spPr>
          <a:xfrm>
            <a:off x="728661" y="896512"/>
            <a:ext cx="7955280" cy="5678927"/>
          </a:xfrm>
          <a:prstGeom prst="rect">
            <a:avLst/>
          </a:prstGeom>
        </p:spPr>
        <p:txBody>
          <a:bodyPr wrap="square">
            <a:spAutoFit/>
          </a:bodyPr>
          <a:lstStyle/>
          <a:p>
            <a:pPr algn="just">
              <a:lnSpc>
                <a:spcPct val="107000"/>
              </a:lnSpc>
              <a:spcAft>
                <a:spcPts val="0"/>
              </a:spcAft>
            </a:pPr>
            <a:r>
              <a:rPr lang="es-SV" sz="1700" dirty="0">
                <a:latin typeface="+mj-lt"/>
                <a:ea typeface="Calibri" panose="020F0502020204030204" pitchFamily="34" charset="0"/>
                <a:cs typeface="Times New Roman" panose="02020603050405020304" pitchFamily="18" charset="0"/>
              </a:rPr>
              <a:t>El Consejo Consultivo es un órgano técnico asesor del (de la) Presidente(a), y ejercerá todas las atribuciones que señala la Ley y su Reglamento.</a:t>
            </a:r>
          </a:p>
          <a:p>
            <a:pPr algn="just">
              <a:lnSpc>
                <a:spcPct val="107000"/>
              </a:lnSpc>
              <a:spcAft>
                <a:spcPts val="0"/>
              </a:spcAft>
            </a:pPr>
            <a:endParaRPr lang="es-SV" sz="17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700" dirty="0">
                <a:latin typeface="+mj-lt"/>
                <a:ea typeface="Calibri" panose="020F0502020204030204" pitchFamily="34" charset="0"/>
                <a:cs typeface="Times New Roman" panose="02020603050405020304" pitchFamily="18" charset="0"/>
              </a:rPr>
              <a:t>El Consejo Consultivo está integrado por el(la) Superintendente de Competencia o quien lo sustituya legalmente; el(la) Director(a) Ejecutivo del Consejo Nacional de Ciencia y Tecnología, CONACYT, o quien lo sustituya legalmente; un(a) representante seleccionado de una terna que para este efecto presenten la Universidad de El Salvador y las universidades acreditadas del país; un(a) representante seleccionado de una terna que para este efecto presente la gremial con máxima representación de la empresa privada; y un(a) representante de las asociaciones de consumidores, debidamente acreditadas, seleccionado de una terna que para este efecto</a:t>
            </a:r>
          </a:p>
          <a:p>
            <a:pPr algn="just">
              <a:lnSpc>
                <a:spcPct val="107000"/>
              </a:lnSpc>
              <a:spcAft>
                <a:spcPts val="0"/>
              </a:spcAft>
            </a:pPr>
            <a:r>
              <a:rPr lang="es-SV" sz="1700" dirty="0">
                <a:latin typeface="+mj-lt"/>
                <a:ea typeface="Calibri" panose="020F0502020204030204" pitchFamily="34" charset="0"/>
                <a:cs typeface="Times New Roman" panose="02020603050405020304" pitchFamily="18" charset="0"/>
              </a:rPr>
              <a:t>se presente.</a:t>
            </a:r>
          </a:p>
          <a:p>
            <a:pPr algn="just">
              <a:lnSpc>
                <a:spcPct val="107000"/>
              </a:lnSpc>
              <a:spcAft>
                <a:spcPts val="0"/>
              </a:spcAft>
            </a:pPr>
            <a:endParaRPr lang="es-SV" sz="17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700" dirty="0">
                <a:latin typeface="+mj-lt"/>
                <a:ea typeface="Calibri" panose="020F0502020204030204" pitchFamily="34" charset="0"/>
                <a:cs typeface="Times New Roman" panose="02020603050405020304" pitchFamily="18" charset="0"/>
              </a:rPr>
              <a:t>Presidente: Carlos Roberto Ochoa.</a:t>
            </a:r>
          </a:p>
          <a:p>
            <a:pPr algn="just">
              <a:lnSpc>
                <a:spcPct val="107000"/>
              </a:lnSpc>
              <a:spcAft>
                <a:spcPts val="0"/>
              </a:spcAft>
            </a:pPr>
            <a:r>
              <a:rPr lang="es-SV" dirty="0">
                <a:latin typeface="Calibri Light" panose="020F0302020204030204" pitchFamily="34" charset="0"/>
                <a:ea typeface="Calibri" panose="020F0502020204030204" pitchFamily="34" charset="0"/>
                <a:cs typeface="Times New Roman" panose="02020603050405020304" pitchFamily="18" charset="0"/>
              </a:rPr>
              <a:t>Número </a:t>
            </a:r>
            <a:r>
              <a:rPr lang="es-SV">
                <a:latin typeface="Calibri Light" panose="020F0302020204030204" pitchFamily="34" charset="0"/>
                <a:ea typeface="Calibri" panose="020F0502020204030204" pitchFamily="34" charset="0"/>
                <a:cs typeface="Times New Roman" panose="02020603050405020304" pitchFamily="18" charset="0"/>
              </a:rPr>
              <a:t>de personas que lo integran: 8.</a:t>
            </a:r>
            <a:endParaRPr lang="es-SV" sz="17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700" dirty="0">
                <a:latin typeface="+mj-lt"/>
                <a:ea typeface="Calibri" panose="020F0502020204030204" pitchFamily="34" charset="0"/>
                <a:cs typeface="Times New Roman" panose="02020603050405020304" pitchFamily="18" charset="0"/>
              </a:rPr>
              <a:t>Mujeres: 4.</a:t>
            </a:r>
          </a:p>
          <a:p>
            <a:pPr algn="just">
              <a:lnSpc>
                <a:spcPct val="107000"/>
              </a:lnSpc>
              <a:spcAft>
                <a:spcPts val="0"/>
              </a:spcAft>
            </a:pPr>
            <a:r>
              <a:rPr lang="es-SV" sz="1700" dirty="0">
                <a:latin typeface="+mj-lt"/>
                <a:ea typeface="Calibri" panose="020F0502020204030204" pitchFamily="34" charset="0"/>
                <a:cs typeface="Times New Roman" panose="02020603050405020304" pitchFamily="18" charset="0"/>
              </a:rPr>
              <a:t>Hombres 4.</a:t>
            </a:r>
          </a:p>
          <a:p>
            <a:pPr algn="just">
              <a:lnSpc>
                <a:spcPct val="107000"/>
              </a:lnSpc>
              <a:spcAft>
                <a:spcPts val="0"/>
              </a:spcAft>
            </a:pPr>
            <a:endParaRPr lang="es-SV" sz="1700"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sz="1700"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sz="1700" dirty="0">
              <a:latin typeface="+mj-lt"/>
              <a:ea typeface="Calibri" panose="020F0502020204030204" pitchFamily="34" charset="0"/>
              <a:cs typeface="Times New Roman" panose="02020603050405020304" pitchFamily="18" charset="0"/>
            </a:endParaRPr>
          </a:p>
        </p:txBody>
      </p:sp>
      <p:sp>
        <p:nvSpPr>
          <p:cNvPr id="6" name="Rectángulo 5"/>
          <p:cNvSpPr/>
          <p:nvPr/>
        </p:nvSpPr>
        <p:spPr>
          <a:xfrm>
            <a:off x="542924" y="728663"/>
            <a:ext cx="8326755" cy="5077777"/>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5" name="Rectángulo redondeado 4"/>
          <p:cNvSpPr/>
          <p:nvPr/>
        </p:nvSpPr>
        <p:spPr>
          <a:xfrm>
            <a:off x="7457392" y="4559029"/>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SV"/>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s-US" b="1" dirty="0" smtClean="0">
                <a:solidFill>
                  <a:srgbClr val="000099"/>
                </a:solidFill>
                <a:hlinkClick r:id="rId2" action="ppaction://hlinkpres?slideindex=2&amp;slidetitle=Presentación de PowerPoint"/>
              </a:rPr>
              <a:t>Retornar</a:t>
            </a:r>
            <a:endParaRPr lang="es-SV" b="1" dirty="0">
              <a:solidFill>
                <a:srgbClr val="000099"/>
              </a:solidFill>
            </a:endParaRPr>
          </a:p>
        </p:txBody>
      </p:sp>
    </p:spTree>
    <p:extLst>
      <p:ext uri="{BB962C8B-B14F-4D97-AF65-F5344CB8AC3E}">
        <p14:creationId xmlns:p14="http://schemas.microsoft.com/office/powerpoint/2010/main" val="1835396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42924" y="57520"/>
            <a:ext cx="7886700" cy="620712"/>
          </a:xfrm>
        </p:spPr>
        <p:txBody>
          <a:bodyPr>
            <a:normAutofit/>
          </a:bodyPr>
          <a:lstStyle/>
          <a:p>
            <a:pPr algn="ctr"/>
            <a:r>
              <a:rPr lang="es-SV" sz="2800" b="1" dirty="0">
                <a:solidFill>
                  <a:srgbClr val="0070C0"/>
                </a:solidFill>
              </a:rPr>
              <a:t>Tribunal Sancionador</a:t>
            </a:r>
          </a:p>
        </p:txBody>
      </p:sp>
      <p:sp>
        <p:nvSpPr>
          <p:cNvPr id="4" name="Rectángulo 3"/>
          <p:cNvSpPr/>
          <p:nvPr/>
        </p:nvSpPr>
        <p:spPr>
          <a:xfrm>
            <a:off x="728661" y="1292176"/>
            <a:ext cx="7955280" cy="4524637"/>
          </a:xfrm>
          <a:prstGeom prst="rect">
            <a:avLst/>
          </a:prstGeom>
        </p:spPr>
        <p:txBody>
          <a:bodyPr wrap="square">
            <a:spAutoFit/>
          </a:bodyPr>
          <a:lstStyle/>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El Tribunal Sancionador, de conformidad con la Ley, es el órgano de La Defensoría encargado de ejercer la potestad sancionadora en materia de protección del consumidor, funcionará de manera permanente y estará integrado por tres miembros.</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El Tribunal, de conformidad con la Ley, estará integrado por el(la) Presidente(a), dos vocales, un(a) secretario(a), un(a) coordinador(a) jurídico(a), uno o más notificadores y los colaboradores jurídicos y el personal técnico y administrativo que sea necesario para el cumplimiento de sus atribuciones.</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Presidenta: Claudia  Góchez.</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Número de personas que la integran: 4</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Mujeres: 2.</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Hombres: 2.</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p:txBody>
      </p:sp>
      <p:sp>
        <p:nvSpPr>
          <p:cNvPr id="6" name="Rectángulo 5"/>
          <p:cNvSpPr/>
          <p:nvPr/>
        </p:nvSpPr>
        <p:spPr>
          <a:xfrm>
            <a:off x="542924" y="882224"/>
            <a:ext cx="8326755" cy="4924216"/>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5" name="Rectángulo redondeado 4"/>
          <p:cNvSpPr/>
          <p:nvPr/>
        </p:nvSpPr>
        <p:spPr>
          <a:xfrm>
            <a:off x="7457392" y="4559029"/>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SV"/>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s-US" b="1" dirty="0" smtClean="0">
                <a:solidFill>
                  <a:srgbClr val="000099"/>
                </a:solidFill>
                <a:hlinkClick r:id="rId2" action="ppaction://hlinkpres?slideindex=2&amp;slidetitle=Presentación de PowerPoint"/>
              </a:rPr>
              <a:t>Retornar</a:t>
            </a:r>
            <a:endParaRPr lang="es-SV" b="1" dirty="0">
              <a:solidFill>
                <a:srgbClr val="000099"/>
              </a:solidFill>
            </a:endParaRPr>
          </a:p>
        </p:txBody>
      </p:sp>
    </p:spTree>
    <p:extLst>
      <p:ext uri="{BB962C8B-B14F-4D97-AF65-F5344CB8AC3E}">
        <p14:creationId xmlns:p14="http://schemas.microsoft.com/office/powerpoint/2010/main" val="26508279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42924" y="57520"/>
            <a:ext cx="7886700" cy="620712"/>
          </a:xfrm>
        </p:spPr>
        <p:txBody>
          <a:bodyPr>
            <a:normAutofit/>
          </a:bodyPr>
          <a:lstStyle/>
          <a:p>
            <a:pPr algn="ctr"/>
            <a:r>
              <a:rPr lang="es-SV" sz="2800" b="1" dirty="0">
                <a:solidFill>
                  <a:srgbClr val="0070C0"/>
                </a:solidFill>
              </a:rPr>
              <a:t>Secretaría del Tribunal Sancionador</a:t>
            </a:r>
          </a:p>
        </p:txBody>
      </p:sp>
      <p:sp>
        <p:nvSpPr>
          <p:cNvPr id="4" name="Rectángulo 3"/>
          <p:cNvSpPr/>
          <p:nvPr/>
        </p:nvSpPr>
        <p:spPr>
          <a:xfrm>
            <a:off x="728661" y="1492824"/>
            <a:ext cx="7955280" cy="3042821"/>
          </a:xfrm>
          <a:prstGeom prst="rect">
            <a:avLst/>
          </a:prstGeom>
        </p:spPr>
        <p:txBody>
          <a:bodyPr wrap="square">
            <a:spAutoFit/>
          </a:bodyPr>
          <a:lstStyle/>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Es responsable de recibir documentos, practicas, actos de comunicación y citas que se ordenen y tendrá bajo su responsabilidad los expedientes y archivos, según el artículo 82 de la Ley de Protección al Consumidor.</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Responsable: </a:t>
            </a:r>
            <a:r>
              <a:rPr lang="it-IT" dirty="0">
                <a:latin typeface="+mj-lt"/>
                <a:ea typeface="Calibri" panose="020F0502020204030204" pitchFamily="34" charset="0"/>
                <a:cs typeface="Times New Roman" panose="02020603050405020304" pitchFamily="18" charset="0"/>
              </a:rPr>
              <a:t>Luis Fernández.</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Número de personas que la integran: 5.</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Mujeres: 2.</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Hombres: 3.</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p:txBody>
      </p:sp>
      <p:sp>
        <p:nvSpPr>
          <p:cNvPr id="6" name="Rectángulo 5"/>
          <p:cNvSpPr/>
          <p:nvPr/>
        </p:nvSpPr>
        <p:spPr>
          <a:xfrm>
            <a:off x="542924" y="1094952"/>
            <a:ext cx="8326755" cy="3546901"/>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5" name="Rectángulo redondeado 4">
            <a:hlinkClick r:id="rId2" action="ppaction://hlinkpres?slideindex=2&amp;slidetitle=Presentación de PowerPoint"/>
          </p:cNvPr>
          <p:cNvSpPr/>
          <p:nvPr/>
        </p:nvSpPr>
        <p:spPr>
          <a:xfrm>
            <a:off x="7457392" y="4559029"/>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SV"/>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s-US" b="1" dirty="0" smtClean="0">
                <a:solidFill>
                  <a:srgbClr val="000099"/>
                </a:solidFill>
              </a:rPr>
              <a:t>Retornar</a:t>
            </a:r>
            <a:endParaRPr lang="es-SV" b="1" dirty="0">
              <a:solidFill>
                <a:srgbClr val="000099"/>
              </a:solidFill>
            </a:endParaRPr>
          </a:p>
        </p:txBody>
      </p:sp>
    </p:spTree>
    <p:extLst>
      <p:ext uri="{BB962C8B-B14F-4D97-AF65-F5344CB8AC3E}">
        <p14:creationId xmlns:p14="http://schemas.microsoft.com/office/powerpoint/2010/main" val="36038628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42924" y="57520"/>
            <a:ext cx="7886700" cy="620712"/>
          </a:xfrm>
        </p:spPr>
        <p:txBody>
          <a:bodyPr>
            <a:normAutofit/>
          </a:bodyPr>
          <a:lstStyle/>
          <a:p>
            <a:pPr algn="ctr"/>
            <a:r>
              <a:rPr lang="es-SV" sz="2800" b="1" dirty="0">
                <a:solidFill>
                  <a:srgbClr val="0070C0"/>
                </a:solidFill>
              </a:rPr>
              <a:t>Coordinación – Tribunal Sancionador</a:t>
            </a:r>
          </a:p>
        </p:txBody>
      </p:sp>
      <p:sp>
        <p:nvSpPr>
          <p:cNvPr id="4" name="Rectángulo 3"/>
          <p:cNvSpPr/>
          <p:nvPr/>
        </p:nvSpPr>
        <p:spPr>
          <a:xfrm>
            <a:off x="728661" y="1337839"/>
            <a:ext cx="7955280" cy="3352328"/>
          </a:xfrm>
          <a:prstGeom prst="rect">
            <a:avLst/>
          </a:prstGeom>
        </p:spPr>
        <p:txBody>
          <a:bodyPr wrap="square">
            <a:spAutoFit/>
          </a:bodyPr>
          <a:lstStyle/>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Responsable de coordinar el trabajo jurídico que lleva a cabo el Tribunal Sancionador, proponiendo proyectos de resolución en atención a los criterios adoptados por él mismo, dentro del marco de la Ley de Protección al Consumidor y la normativa y jurisprudencia aplicables.</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Responsable: </a:t>
            </a:r>
            <a:r>
              <a:rPr lang="es-SV" dirty="0" err="1">
                <a:latin typeface="+mj-lt"/>
                <a:ea typeface="Calibri" panose="020F0502020204030204" pitchFamily="34" charset="0"/>
                <a:cs typeface="Times New Roman" panose="02020603050405020304" pitchFamily="18" charset="0"/>
              </a:rPr>
              <a:t>Eymar</a:t>
            </a:r>
            <a:r>
              <a:rPr lang="es-SV" dirty="0">
                <a:latin typeface="+mj-lt"/>
                <a:ea typeface="Calibri" panose="020F0502020204030204" pitchFamily="34" charset="0"/>
                <a:cs typeface="Times New Roman" panose="02020603050405020304" pitchFamily="18" charset="0"/>
              </a:rPr>
              <a:t> </a:t>
            </a:r>
            <a:r>
              <a:rPr lang="es-SV" dirty="0" err="1">
                <a:latin typeface="+mj-lt"/>
                <a:ea typeface="Calibri" panose="020F0502020204030204" pitchFamily="34" charset="0"/>
                <a:cs typeface="Times New Roman" panose="02020603050405020304" pitchFamily="18" charset="0"/>
              </a:rPr>
              <a:t>Ergary</a:t>
            </a:r>
            <a:r>
              <a:rPr lang="es-SV" dirty="0">
                <a:latin typeface="+mj-lt"/>
                <a:ea typeface="Calibri" panose="020F0502020204030204" pitchFamily="34" charset="0"/>
                <a:cs typeface="Times New Roman" panose="02020603050405020304" pitchFamily="18" charset="0"/>
              </a:rPr>
              <a:t> Rosales.</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Número de personas que la integran: 12.</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Mujeres: 7.</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Hombres: 5.</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p:txBody>
      </p:sp>
      <p:sp>
        <p:nvSpPr>
          <p:cNvPr id="6" name="Rectángulo 5"/>
          <p:cNvSpPr/>
          <p:nvPr/>
        </p:nvSpPr>
        <p:spPr>
          <a:xfrm>
            <a:off x="542924" y="1096536"/>
            <a:ext cx="8433651" cy="3926226"/>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5" name="Rectángulo redondeado 4">
            <a:hlinkClick r:id="rId2" action="ppaction://hlinkpres?slideindex=2&amp;slidetitle=Presentación de PowerPoint"/>
          </p:cNvPr>
          <p:cNvSpPr/>
          <p:nvPr/>
        </p:nvSpPr>
        <p:spPr>
          <a:xfrm>
            <a:off x="7457392" y="4559029"/>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SV"/>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s-US" b="1" dirty="0" smtClean="0">
                <a:solidFill>
                  <a:srgbClr val="000099"/>
                </a:solidFill>
              </a:rPr>
              <a:t>Retornar</a:t>
            </a:r>
            <a:endParaRPr lang="es-SV" b="1" dirty="0">
              <a:solidFill>
                <a:srgbClr val="000099"/>
              </a:solidFill>
            </a:endParaRPr>
          </a:p>
        </p:txBody>
      </p:sp>
    </p:spTree>
    <p:extLst>
      <p:ext uri="{BB962C8B-B14F-4D97-AF65-F5344CB8AC3E}">
        <p14:creationId xmlns:p14="http://schemas.microsoft.com/office/powerpoint/2010/main" val="29088930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42924" y="57520"/>
            <a:ext cx="7886700" cy="620712"/>
          </a:xfrm>
        </p:spPr>
        <p:txBody>
          <a:bodyPr>
            <a:normAutofit/>
          </a:bodyPr>
          <a:lstStyle/>
          <a:p>
            <a:pPr algn="ctr"/>
            <a:r>
              <a:rPr lang="es-SV" sz="2800" b="1" dirty="0">
                <a:solidFill>
                  <a:srgbClr val="0070C0"/>
                </a:solidFill>
              </a:rPr>
              <a:t>Asesoría</a:t>
            </a:r>
          </a:p>
        </p:txBody>
      </p:sp>
      <p:sp>
        <p:nvSpPr>
          <p:cNvPr id="4" name="Rectángulo 3"/>
          <p:cNvSpPr/>
          <p:nvPr/>
        </p:nvSpPr>
        <p:spPr>
          <a:xfrm>
            <a:off x="728661" y="1094952"/>
            <a:ext cx="7955280" cy="5426870"/>
          </a:xfrm>
          <a:prstGeom prst="rect">
            <a:avLst/>
          </a:prstGeom>
        </p:spPr>
        <p:txBody>
          <a:bodyPr wrap="square">
            <a:spAutoFit/>
          </a:bodyPr>
          <a:lstStyle/>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Responsable de proporcionar apoyo al (la) Presidente (a) de la Defensoría del Consumidor, en las áreas estratégicas relacionadas con el quehacer de la institución, correspondiéndole asesorar y dar apoyo al (la) Presidente (a) y a las unidades organizativas de la Defensoría, coordinar la ejecución de proyectos y participar en comisiones de trabajo en representación de la institución, todo ello por requerimiento o delegación del (la) Presidente (a). Le corresponde realizar todas aquellas funciones que le sean expresamente delegadas por el (la) Presidente (a) de la Defensoría. </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Responsable: Abraham Mena.</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Número de personas que la integran: 1.</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Hombre: 1.</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p:txBody>
      </p:sp>
      <p:sp>
        <p:nvSpPr>
          <p:cNvPr id="6" name="Rectángulo 5"/>
          <p:cNvSpPr/>
          <p:nvPr/>
        </p:nvSpPr>
        <p:spPr>
          <a:xfrm>
            <a:off x="542924" y="882224"/>
            <a:ext cx="8326755" cy="4924216"/>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5" name="Rectángulo redondeado 4"/>
          <p:cNvSpPr/>
          <p:nvPr/>
        </p:nvSpPr>
        <p:spPr>
          <a:xfrm>
            <a:off x="7457392" y="4559029"/>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SV"/>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s-US" b="1" dirty="0" smtClean="0">
                <a:solidFill>
                  <a:srgbClr val="000099"/>
                </a:solidFill>
                <a:hlinkClick r:id="rId2" action="ppaction://hlinkpres?slideindex=2&amp;slidetitle=Presentación de PowerPoint"/>
              </a:rPr>
              <a:t>Retornar</a:t>
            </a:r>
            <a:endParaRPr lang="es-SV" b="1" dirty="0">
              <a:solidFill>
                <a:srgbClr val="000099"/>
              </a:solidFill>
            </a:endParaRPr>
          </a:p>
        </p:txBody>
      </p:sp>
    </p:spTree>
    <p:extLst>
      <p:ext uri="{BB962C8B-B14F-4D97-AF65-F5344CB8AC3E}">
        <p14:creationId xmlns:p14="http://schemas.microsoft.com/office/powerpoint/2010/main" val="78110368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1377</TotalTime>
  <Words>3256</Words>
  <Application>Microsoft Office PowerPoint</Application>
  <PresentationFormat>Presentación en pantalla (4:3)</PresentationFormat>
  <Paragraphs>260</Paragraphs>
  <Slides>24</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24</vt:i4>
      </vt:variant>
    </vt:vector>
  </HeadingPairs>
  <TitlesOfParts>
    <vt:vector size="29" baseType="lpstr">
      <vt:lpstr>Arial</vt:lpstr>
      <vt:lpstr>Calibri</vt:lpstr>
      <vt:lpstr>Calibri Light</vt:lpstr>
      <vt:lpstr>Times New Roman</vt:lpstr>
      <vt:lpstr>Tema de Office</vt:lpstr>
      <vt:lpstr>ORGANIGRAMA</vt:lpstr>
      <vt:lpstr>Presentación de PowerPoint</vt:lpstr>
      <vt:lpstr>DE LA ESTRUCTURA DE DIRECCIÓN Y ADMINISTRACIÓN</vt:lpstr>
      <vt:lpstr>Presidencia de la Defensoría del Consumidor</vt:lpstr>
      <vt:lpstr>Consejo Consultivo  </vt:lpstr>
      <vt:lpstr>Tribunal Sancionador</vt:lpstr>
      <vt:lpstr>Secretaría del Tribunal Sancionador</vt:lpstr>
      <vt:lpstr>Coordinación – Tribunal Sancionador</vt:lpstr>
      <vt:lpstr>Asesoría</vt:lpstr>
      <vt:lpstr>Auditoría interna</vt:lpstr>
      <vt:lpstr>Unidad de Análisis de Consumo y Mercados</vt:lpstr>
      <vt:lpstr>Unidad de Acceso a la Información Pública y Transparencia  </vt:lpstr>
      <vt:lpstr>Unidad Financiera Institucional </vt:lpstr>
      <vt:lpstr>Unidad Ambiental </vt:lpstr>
      <vt:lpstr>Unidad de Planificación y Calidad</vt:lpstr>
      <vt:lpstr>Unidad de Comunicaciones</vt:lpstr>
      <vt:lpstr>Unidad de Cooperación y Relaciones Institucionales</vt:lpstr>
      <vt:lpstr>Unidad de Equidad e Inclusión</vt:lpstr>
      <vt:lpstr>Dirección de Vigilancia de Mercados</vt:lpstr>
      <vt:lpstr>Dirección de Ciudadanía y Consumo</vt:lpstr>
      <vt:lpstr>Dirección Jurídica</vt:lpstr>
      <vt:lpstr>Dirección de Administración</vt:lpstr>
      <vt:lpstr>Dirección Centro de Solución de Controversias</vt:lpstr>
      <vt:lpstr>Dirección de Descentralización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UAIP-DC</dc:creator>
  <cp:lastModifiedBy>Aida Funes</cp:lastModifiedBy>
  <cp:revision>90</cp:revision>
  <dcterms:created xsi:type="dcterms:W3CDTF">2017-09-01T21:27:39Z</dcterms:created>
  <dcterms:modified xsi:type="dcterms:W3CDTF">2018-04-19T23:33:44Z</dcterms:modified>
</cp:coreProperties>
</file>