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4" r:id="rId6"/>
    <p:sldId id="265" r:id="rId7"/>
    <p:sldId id="266" r:id="rId8"/>
    <p:sldId id="267" r:id="rId9"/>
    <p:sldId id="268" r:id="rId10"/>
    <p:sldId id="269" r:id="rId11"/>
    <p:sldId id="274" r:id="rId12"/>
    <p:sldId id="272" r:id="rId13"/>
    <p:sldId id="271" r:id="rId14"/>
    <p:sldId id="273" r:id="rId15"/>
    <p:sldId id="275" r:id="rId16"/>
    <p:sldId id="276" r:id="rId17"/>
    <p:sldId id="277" r:id="rId18"/>
    <p:sldId id="278" r:id="rId19"/>
    <p:sldId id="279" r:id="rId20"/>
    <p:sldId id="280" r:id="rId21"/>
    <p:sldId id="281" r:id="rId22"/>
    <p:sldId id="284" r:id="rId23"/>
    <p:sldId id="282" r:id="rId24"/>
    <p:sldId id="283" r:id="rId25"/>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1" autoAdjust="0"/>
    <p:restoredTop sz="92475" autoAdjust="0"/>
  </p:normalViewPr>
  <p:slideViewPr>
    <p:cSldViewPr snapToGrid="0">
      <p:cViewPr varScale="1">
        <p:scale>
          <a:sx n="71" d="100"/>
          <a:sy n="71" d="100"/>
        </p:scale>
        <p:origin x="15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3DF002E-220F-4F90-8796-320597B4BA05}" type="datetimeFigureOut">
              <a:rPr lang="es-SV" smtClean="0"/>
              <a:t>19/04/2018</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t>‹Nº›</a:t>
            </a:fld>
            <a:endParaRPr lang="es-SV" dirty="0"/>
          </a:p>
        </p:txBody>
      </p:sp>
      <p:pic>
        <p:nvPicPr>
          <p:cNvPr id="7" name="Imagen 6"/>
          <p:cNvPicPr>
            <a:picLocks noChangeAspect="1"/>
          </p:cNvPicPr>
          <p:nvPr userDrawn="1"/>
        </p:nvPicPr>
        <p:blipFill rotWithShape="1">
          <a:blip r:embed="rId2">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133367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DF002E-220F-4F90-8796-320597B4BA05}" type="datetimeFigureOut">
              <a:rPr lang="es-SV" smtClean="0"/>
              <a:t>19/04/2018</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t>‹Nº›</a:t>
            </a:fld>
            <a:endParaRPr lang="es-SV" dirty="0"/>
          </a:p>
        </p:txBody>
      </p:sp>
      <p:pic>
        <p:nvPicPr>
          <p:cNvPr id="8" name="Imagen 7"/>
          <p:cNvPicPr>
            <a:picLocks noChangeAspect="1"/>
          </p:cNvPicPr>
          <p:nvPr userDrawn="1"/>
        </p:nvPicPr>
        <p:blipFill rotWithShape="1">
          <a:blip r:embed="rId2">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69590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3DF002E-220F-4F90-8796-320597B4BA05}" type="datetimeFigureOut">
              <a:rPr lang="es-SV" smtClean="0"/>
              <a:t>19/04/2018</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t>‹Nº›</a:t>
            </a:fld>
            <a:endParaRPr lang="es-SV" dirty="0"/>
          </a:p>
        </p:txBody>
      </p:sp>
      <p:pic>
        <p:nvPicPr>
          <p:cNvPr id="7" name="Imagen 6"/>
          <p:cNvPicPr>
            <a:picLocks noChangeAspect="1"/>
          </p:cNvPicPr>
          <p:nvPr userDrawn="1"/>
        </p:nvPicPr>
        <p:blipFill rotWithShape="1">
          <a:blip r:embed="rId2">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112946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53DF002E-220F-4F90-8796-320597B4BA05}" type="datetimeFigureOut">
              <a:rPr lang="es-SV" smtClean="0"/>
              <a:t>19/04/2018</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398426D3-0603-43F4-9DFC-0AB1CFF20780}" type="slidenum">
              <a:rPr lang="es-SV" smtClean="0"/>
              <a:t>‹Nº›</a:t>
            </a:fld>
            <a:endParaRPr lang="es-SV" dirty="0"/>
          </a:p>
        </p:txBody>
      </p:sp>
    </p:spTree>
    <p:extLst>
      <p:ext uri="{BB962C8B-B14F-4D97-AF65-F5344CB8AC3E}">
        <p14:creationId xmlns:p14="http://schemas.microsoft.com/office/powerpoint/2010/main" val="1035957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F002E-220F-4F90-8796-320597B4BA05}" type="datetimeFigureOut">
              <a:rPr lang="es-SV" smtClean="0"/>
              <a:t>19/04/2018</a:t>
            </a:fld>
            <a:endParaRPr lang="es-SV"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426D3-0603-43F4-9DFC-0AB1CFF20780}" type="slidenum">
              <a:rPr lang="es-SV" smtClean="0"/>
              <a:t>‹Nº›</a:t>
            </a:fld>
            <a:endParaRPr lang="es-SV" dirty="0"/>
          </a:p>
        </p:txBody>
      </p:sp>
      <p:pic>
        <p:nvPicPr>
          <p:cNvPr id="7" name="Imagen 6"/>
          <p:cNvPicPr>
            <a:picLocks noChangeAspect="1"/>
          </p:cNvPicPr>
          <p:nvPr userDrawn="1"/>
        </p:nvPicPr>
        <p:blipFill rotWithShape="1">
          <a:blip r:embed="rId6">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341318551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Organigrama%20de%20la%20Defensor&#237;a%20del%20Consumidor%202017-%20Descripci&#243;n.pptx#-1,12,Unidad de Acceso a la Informaci&#243;n P&#250;blica y Transparencia" TargetMode="External"/><Relationship Id="rId13" Type="http://schemas.openxmlformats.org/officeDocument/2006/relationships/hyperlink" Target="Organigrama%20de%20la%20Defensor&#237;a%20del%20Consumidor%202017-%20Descripci&#243;n.pptx#-1,13,Unidad Financiera Institucional" TargetMode="External"/><Relationship Id="rId18" Type="http://schemas.openxmlformats.org/officeDocument/2006/relationships/hyperlink" Target="Organigrama%20de%20la%20Defensor&#237;a%20del%20Consumidor%202017-%20Descripci&#243;n.pptx#-1,21,Direcci&#243;n Jur&#237;dica" TargetMode="External"/><Relationship Id="rId3" Type="http://schemas.openxmlformats.org/officeDocument/2006/relationships/image" Target="../media/image2.jpg"/><Relationship Id="rId21" Type="http://schemas.openxmlformats.org/officeDocument/2006/relationships/hyperlink" Target="Organigrama%20de%20la%20Defensor&#237;a%20del%20Consumidor%202017-%20Descripci&#243;n.pptx#-1,24,Direcci&#243;n de Descentralizaci&#243;n" TargetMode="External"/><Relationship Id="rId7" Type="http://schemas.openxmlformats.org/officeDocument/2006/relationships/hyperlink" Target="Organigrama%20de%20la%20Defensor&#237;a%20del%20Consumidor%202017-%20Descripci&#243;n.pptx#-1,10,Auditor&#237;a interna" TargetMode="External"/><Relationship Id="rId12" Type="http://schemas.openxmlformats.org/officeDocument/2006/relationships/hyperlink" Target="Organigrama%20de%20la%20Defensor&#237;a%20del%20Consumidor%202017-%20Descripci&#243;n.pptx#-1,11,Unidad de An&#225;lisis de Consumo y Mercados" TargetMode="External"/><Relationship Id="rId17" Type="http://schemas.openxmlformats.org/officeDocument/2006/relationships/hyperlink" Target="Organigrama%20de%20la%20Defensor&#237;a%20del%20Consumidor%202017-%20Descripci&#243;n.pptx#-1,20,Direcci&#243;n de Ciudadan&#237;a y Consumo" TargetMode="External"/><Relationship Id="rId2" Type="http://schemas.openxmlformats.org/officeDocument/2006/relationships/hyperlink" Target="Organigrama%20de%20la%20Defensor&#237;a%20del%20Consumidor%202017-%20Descripci&#243;n.pptx#-1,5,Consejo Consultivo" TargetMode="External"/><Relationship Id="rId16" Type="http://schemas.openxmlformats.org/officeDocument/2006/relationships/hyperlink" Target="Organigrama%20de%20la%20Defensor&#237;a%20del%20Consumidor%202017-%20Descripci&#243;n.pptx#-1,19,Direcci&#243;n de Vigilancia de Mercados" TargetMode="External"/><Relationship Id="rId20" Type="http://schemas.openxmlformats.org/officeDocument/2006/relationships/hyperlink" Target="Organigrama%20de%20la%20Defensor&#237;a%20del%20Consumidor%202017-%20Descripci&#243;n.pptx#-1,23,Direcci&#243;n Centro de Soluci&#243;n de Controversias" TargetMode="External"/><Relationship Id="rId1" Type="http://schemas.openxmlformats.org/officeDocument/2006/relationships/slideLayout" Target="../slideLayouts/slideLayout2.xml"/><Relationship Id="rId6" Type="http://schemas.openxmlformats.org/officeDocument/2006/relationships/hyperlink" Target="Organigrama%20de%20la%20Defensor&#237;a%20del%20Consumidor%202017-%20Descripci&#243;n.pptx#-1,9,Asesor&#237;a" TargetMode="External"/><Relationship Id="rId11" Type="http://schemas.openxmlformats.org/officeDocument/2006/relationships/hyperlink" Target="Organigrama%20de%20la%20Defensor&#237;a%20del%20Consumidor%202017-%20Descripci&#243;n.pptx#-1,18,Unidad de Equidad e Inclusi&#243;n" TargetMode="External"/><Relationship Id="rId5" Type="http://schemas.openxmlformats.org/officeDocument/2006/relationships/hyperlink" Target="Organigrama%20de%20la%20Defensor&#237;a%20del%20Consumidor%202017-%20Descripci&#243;n.pptx#-1,6,Tribunal Sancionador" TargetMode="External"/><Relationship Id="rId15" Type="http://schemas.openxmlformats.org/officeDocument/2006/relationships/hyperlink" Target="Organigrama%20de%20la%20Defensor&#237;a%20del%20Consumidor%202017-%20Descripci&#243;n.pptx#-1,17,Unidad de Cooperaci&#243;n y Relaciones Institucionales" TargetMode="External"/><Relationship Id="rId23" Type="http://schemas.openxmlformats.org/officeDocument/2006/relationships/hyperlink" Target="Organigrama%20de%20la%20Defensor&#237;a%20del%20Consumidor%202017-%20Descripci&#243;n.pptx#-1,8,Coordinaci&#243;n &#8211; Tribunal Sancionador" TargetMode="External"/><Relationship Id="rId10" Type="http://schemas.openxmlformats.org/officeDocument/2006/relationships/hyperlink" Target="Organigrama%20de%20la%20Defensor&#237;a%20del%20Consumidor%202017-%20Descripci&#243;n.pptx#-1,16,Unidad de Comunicaciones" TargetMode="External"/><Relationship Id="rId19" Type="http://schemas.openxmlformats.org/officeDocument/2006/relationships/hyperlink" Target="Organigrama%20de%20la%20Defensor&#237;a%20del%20Consumidor%202017-%20Descripci&#243;n.pptx#-1,22,Direcci&#243;n de Administraci&#243;n" TargetMode="External"/><Relationship Id="rId4" Type="http://schemas.openxmlformats.org/officeDocument/2006/relationships/hyperlink" Target="Organigrama%20de%20la%20Defensor&#237;a%20del%20Consumidor%202017-%20Descripci&#243;n.pptx#-1,4,Presidencia de la Defensor&#237;a del Consumidor" TargetMode="External"/><Relationship Id="rId9" Type="http://schemas.openxmlformats.org/officeDocument/2006/relationships/hyperlink" Target="Organigrama%20de%20la%20Defensor&#237;a%20del%20Consumidor%202017-%20Descripci&#243;n.pptx#-1,14,Unidad Ambiental" TargetMode="External"/><Relationship Id="rId14" Type="http://schemas.openxmlformats.org/officeDocument/2006/relationships/hyperlink" Target="Organigrama%20de%20la%20Defensor&#237;a%20del%20Consumidor%202017-%20Descripci&#243;n.pptx#-1,15,Unidad de Planificaci&#243;n y Calidad" TargetMode="External"/><Relationship Id="rId22" Type="http://schemas.openxmlformats.org/officeDocument/2006/relationships/hyperlink" Target="Organigrama%20de%20la%20Defensor&#237;a%20del%20Consumidor%202017-%20Descripci&#243;n.pptx#-1,7,Secretar&#237;a del Tribunal Sancionador"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Organigrama%20de%20la%20Defensor&#237;a%20del%20Consumidor%202017-%20Descripci&#243;n.pptx#-1,2,Presentaci&#243;n de PowerPoint"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214438"/>
            <a:ext cx="7772400" cy="2387600"/>
          </a:xfrm>
        </p:spPr>
        <p:txBody>
          <a:bodyPr>
            <a:normAutofit/>
          </a:bodyPr>
          <a:lstStyle/>
          <a:p>
            <a:r>
              <a:rPr lang="es-SV" sz="4800" dirty="0">
                <a:latin typeface="+mn-lt"/>
              </a:rPr>
              <a:t>ORGANIGRAMA</a:t>
            </a:r>
          </a:p>
        </p:txBody>
      </p:sp>
      <p:sp>
        <p:nvSpPr>
          <p:cNvPr id="3" name="Subtítulo 2"/>
          <p:cNvSpPr>
            <a:spLocks noGrp="1"/>
          </p:cNvSpPr>
          <p:nvPr>
            <p:ph type="subTitle" idx="1"/>
          </p:nvPr>
        </p:nvSpPr>
        <p:spPr/>
        <p:txBody>
          <a:bodyPr/>
          <a:lstStyle/>
          <a:p>
            <a:r>
              <a:rPr lang="es-SV" dirty="0"/>
              <a:t>DEFENSORIA DEL CONSUMIDOR </a:t>
            </a:r>
          </a:p>
          <a:p>
            <a:r>
              <a:rPr lang="es-SV" dirty="0"/>
              <a:t>2017</a:t>
            </a:r>
          </a:p>
        </p:txBody>
      </p:sp>
    </p:spTree>
    <p:extLst>
      <p:ext uri="{BB962C8B-B14F-4D97-AF65-F5344CB8AC3E}">
        <p14:creationId xmlns:p14="http://schemas.microsoft.com/office/powerpoint/2010/main" val="1488231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Auditoría interna</a:t>
            </a:r>
          </a:p>
        </p:txBody>
      </p:sp>
      <p:sp>
        <p:nvSpPr>
          <p:cNvPr id="4" name="Rectángulo 3"/>
          <p:cNvSpPr/>
          <p:nvPr/>
        </p:nvSpPr>
        <p:spPr>
          <a:xfrm>
            <a:off x="728661" y="1094952"/>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José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390746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Análisis de Consumo y Mercados</a:t>
            </a:r>
          </a:p>
        </p:txBody>
      </p:sp>
      <p:sp>
        <p:nvSpPr>
          <p:cNvPr id="4" name="Rectángulo 3"/>
          <p:cNvSpPr/>
          <p:nvPr/>
        </p:nvSpPr>
        <p:spPr>
          <a:xfrm>
            <a:off x="728661" y="833163"/>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Diana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6" name="Rectángulo 5"/>
          <p:cNvSpPr/>
          <p:nvPr/>
        </p:nvSpPr>
        <p:spPr>
          <a:xfrm>
            <a:off x="542924" y="765265"/>
            <a:ext cx="8326755" cy="554715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487349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3" y="155148"/>
            <a:ext cx="8326755" cy="620712"/>
          </a:xfrm>
        </p:spPr>
        <p:txBody>
          <a:bodyPr>
            <a:normAutofit fontScale="90000"/>
          </a:bodyPr>
          <a:lstStyle/>
          <a:p>
            <a:pPr algn="ctr"/>
            <a:r>
              <a:rPr lang="es-SV" sz="2800" b="1" dirty="0">
                <a:solidFill>
                  <a:srgbClr val="0070C0"/>
                </a:solidFill>
              </a:rPr>
              <a:t>Unidad de Acceso a la Información Pública y Transparencia  </a:t>
            </a:r>
          </a:p>
        </p:txBody>
      </p:sp>
      <p:sp>
        <p:nvSpPr>
          <p:cNvPr id="4" name="Rectángulo 3"/>
          <p:cNvSpPr/>
          <p:nvPr/>
        </p:nvSpPr>
        <p:spPr>
          <a:xfrm>
            <a:off x="728661" y="1094952"/>
            <a:ext cx="7955280" cy="601959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Aída Funes.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932484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Financiera Institucional </a:t>
            </a:r>
          </a:p>
        </p:txBody>
      </p:sp>
      <p:sp>
        <p:nvSpPr>
          <p:cNvPr id="4" name="Rectángulo 3"/>
          <p:cNvSpPr/>
          <p:nvPr/>
        </p:nvSpPr>
        <p:spPr>
          <a:xfrm>
            <a:off x="728661" y="1094952"/>
            <a:ext cx="7955280" cy="661232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6.</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3802995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Ambiental </a:t>
            </a:r>
          </a:p>
        </p:txBody>
      </p:sp>
      <p:sp>
        <p:nvSpPr>
          <p:cNvPr id="4" name="Rectángulo 3"/>
          <p:cNvSpPr/>
          <p:nvPr/>
        </p:nvSpPr>
        <p:spPr>
          <a:xfrm>
            <a:off x="728660" y="894163"/>
            <a:ext cx="7955280" cy="455958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encargada de supervisar, coordinar y dar seguimiento a las políticas, planes, programas, proyectos y acciones ambientales dentro de La Defensoría, para velar por el cumplimiento de las normas ambientales y asegurar la necesaria coordinación interinstitucional en la gestión ambiental, en el marco de lo establecido en el Sistema Nacional de Gestión del Medio Ambiente- SINAMA, y de acuerdo a las directrices emitidas por el Ministerio del Medio Ambiente y Recursos Naturales. Además tendrá que: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Establecer niveles y mecanismos de coordinación sobre gestión ambiental con las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e instituciones del sector público pertenecientes al SIMAMA;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Establecer procedimientos para generar, sistematizar, registrar y suministrar información sobre procesos de gestión ambiental y del estado del medio ambiente, con la finalidad de evaluar impactos ambientales de programas, proyectos y actividades institucionales y de particulares que sean de su competencia;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Sandra Salinas (Ad 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3" y="754632"/>
            <a:ext cx="8326755" cy="549000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70136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Planificación y Calidad</a:t>
            </a:r>
          </a:p>
        </p:txBody>
      </p:sp>
      <p:sp>
        <p:nvSpPr>
          <p:cNvPr id="4" name="Rectángulo 3"/>
          <p:cNvSpPr/>
          <p:nvPr/>
        </p:nvSpPr>
        <p:spPr>
          <a:xfrm>
            <a:off x="728661" y="113781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Carlos </a:t>
            </a:r>
            <a:r>
              <a:rPr lang="es-SV" dirty="0" err="1">
                <a:latin typeface="+mj-lt"/>
                <a:ea typeface="Calibri" panose="020F0502020204030204" pitchFamily="34" charset="0"/>
                <a:cs typeface="Times New Roman" panose="02020603050405020304" pitchFamily="18" charset="0"/>
              </a:rPr>
              <a:t>Pleitez</a:t>
            </a:r>
            <a:r>
              <a:rPr lang="es-SV" dirty="0">
                <a:latin typeface="+mj-lt"/>
                <a:ea typeface="Calibri" panose="020F0502020204030204" pitchFamily="34" charset="0"/>
                <a:cs typeface="Times New Roman" panose="02020603050405020304" pitchFamily="18" charset="0"/>
              </a:rPr>
              <a:t>.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2648170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Comunicaciones</a:t>
            </a:r>
          </a:p>
        </p:txBody>
      </p:sp>
      <p:sp>
        <p:nvSpPr>
          <p:cNvPr id="4" name="Rectángulo 3"/>
          <p:cNvSpPr/>
          <p:nvPr/>
        </p:nvSpPr>
        <p:spPr>
          <a:xfrm>
            <a:off x="728661" y="882223"/>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Fausto Valladares.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298035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Cooperación y Relaciones Institucionales</a:t>
            </a:r>
          </a:p>
        </p:txBody>
      </p:sp>
      <p:sp>
        <p:nvSpPr>
          <p:cNvPr id="4" name="Rectángulo 3"/>
          <p:cNvSpPr/>
          <p:nvPr/>
        </p:nvSpPr>
        <p:spPr>
          <a:xfrm>
            <a:off x="728661" y="882223"/>
            <a:ext cx="7955280" cy="5153398"/>
          </a:xfrm>
          <a:prstGeom prst="rect">
            <a:avLst/>
          </a:prstGeom>
        </p:spPr>
        <p:txBody>
          <a:bodyPr wrap="square">
            <a:spAutoFit/>
          </a:bodyPr>
          <a:lstStyle/>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Responsable de brindar asesoría y apoyo a la Defensoría en el impulso de relaciones nacionales e internacionales, así como en la negociación y obtención de programas o proyectos de cooperación financiera y técnica con fuentes bilaterales y multilaterales a nivel internacional. </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Para tal finalidad, desarrolla las funciones siguientes;</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a) Coordinar con las diferentes unidades técnicas de La Defensoría en la identificación de necesidades de cooperación para la gestión de recursos;</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b) Coordinar la elaboración de programas y proyectos para ser propuestos a fuentes de financiamiento;</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c) Gestionar apoyo financiero y técnico a proyectos de acuerdo a los lineamientos emanados de la Presidencia de La Defensoría;</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d)Apoyar en el seguimiento dela ejecución técnica - financiera de los proyectos aprobados y coordinar la elaboración de los informes respectivos;</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e) Coordinar la participación de La Defensoría en eventos internacionales en lo relacionado ala defensa de las personas consumidoras;</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f)Dar seguimiento al cumplimiento de los compromisos internacionales asumidos por la Defensoría del Consumidor </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g) Realizar la coordinación técnica del Sistema Nacional de Protección al Consumidor (SNPC); y.</a:t>
            </a:r>
          </a:p>
          <a:p>
            <a:pPr algn="just">
              <a:lnSpc>
                <a:spcPct val="107000"/>
              </a:lnSpc>
              <a:spcAft>
                <a:spcPts val="0"/>
              </a:spcAft>
            </a:pPr>
            <a:endParaRPr lang="es-SV" sz="14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Responsable: Abraham Mena (Interino Ad honorem).</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4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3" y="765264"/>
            <a:ext cx="8326755" cy="5747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77168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7809366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Equidad e Inclusión</a:t>
            </a:r>
          </a:p>
        </p:txBody>
      </p:sp>
      <p:sp>
        <p:nvSpPr>
          <p:cNvPr id="4" name="Rectángulo 3"/>
          <p:cNvSpPr/>
          <p:nvPr/>
        </p:nvSpPr>
        <p:spPr>
          <a:xfrm>
            <a:off x="728661" y="1550242"/>
            <a:ext cx="7955280" cy="274645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concienciar y sensibilizar a los funcionarios y empleados de La Defensoría, sobre la necesidad de transversalizar una cultura de equidad e inclusión social, haciendo cumplir las políticas que con esa finalidad se determinen.</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Sandra Salinas </a:t>
            </a:r>
            <a:r>
              <a:rPr lang="es-SV" sz="1600" dirty="0">
                <a:latin typeface="+mj-lt"/>
                <a:cs typeface="Times New Roman" panose="02020603050405020304" pitchFamily="18" charset="0"/>
              </a:rPr>
              <a:t>(Ad honorem).</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15594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a:hlinkClick r:id="rId2" action="ppaction://hlinkpres?slideindex=2&amp;slidetitle=Presentación de PowerPoint"/>
          </p:cNvPr>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rPr>
              <a:t>Retornar</a:t>
            </a:r>
            <a:endParaRPr lang="es-SV" b="1" dirty="0">
              <a:solidFill>
                <a:srgbClr val="000099"/>
              </a:solidFill>
            </a:endParaRPr>
          </a:p>
        </p:txBody>
      </p:sp>
    </p:spTree>
    <p:extLst>
      <p:ext uri="{BB962C8B-B14F-4D97-AF65-F5344CB8AC3E}">
        <p14:creationId xmlns:p14="http://schemas.microsoft.com/office/powerpoint/2010/main" val="364390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Vigilancia de Mercados</a:t>
            </a:r>
          </a:p>
        </p:txBody>
      </p:sp>
      <p:sp>
        <p:nvSpPr>
          <p:cNvPr id="4" name="Rectángulo 3"/>
          <p:cNvSpPr/>
          <p:nvPr/>
        </p:nvSpPr>
        <p:spPr>
          <a:xfrm>
            <a:off x="728661" y="882223"/>
            <a:ext cx="7955280" cy="4571316"/>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Ricardo Salazar.</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26.</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Jefe de la Unidad de Inspección: Oscar Ortiz.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de la Unidad de Seguridad y Calidad: Diana Burgos.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3693076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hlinkClick r:id="rId2" action="ppaction://hlinkpres?slideindex=5&amp;slidetitle=Consejo Consultivo"/>
            <a:extLst>
              <a:ext uri="{FF2B5EF4-FFF2-40B4-BE49-F238E27FC236}">
                <a16:creationId xmlns="" xmlns:a16="http://schemas.microsoft.com/office/drawing/2014/main" id="{EA0E69D7-DC9C-4A6A-B1E3-967BF4644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927"/>
            <a:ext cx="9144000" cy="6858000"/>
          </a:xfrm>
          <a:prstGeom prst="rect">
            <a:avLst/>
          </a:prstGeom>
        </p:spPr>
      </p:pic>
      <p:sp>
        <p:nvSpPr>
          <p:cNvPr id="4" name="Rectángulo 3">
            <a:extLst>
              <a:ext uri="{FF2B5EF4-FFF2-40B4-BE49-F238E27FC236}">
                <a16:creationId xmlns="" xmlns:a16="http://schemas.microsoft.com/office/drawing/2014/main" id="{2E32196F-AFF3-4BEB-92EA-9A2F8DCED0B4}"/>
              </a:ext>
            </a:extLst>
          </p:cNvPr>
          <p:cNvSpPr/>
          <p:nvPr/>
        </p:nvSpPr>
        <p:spPr>
          <a:xfrm>
            <a:off x="1622612" y="475129"/>
            <a:ext cx="1093694" cy="340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 name="Rectángulo: esquinas redondeadas 4">
            <a:extLst>
              <a:ext uri="{FF2B5EF4-FFF2-40B4-BE49-F238E27FC236}">
                <a16:creationId xmlns="" xmlns:a16="http://schemas.microsoft.com/office/drawing/2014/main" id="{DA5454B3-786C-4505-AFFA-D8F7F6014A83}"/>
              </a:ext>
            </a:extLst>
          </p:cNvPr>
          <p:cNvSpPr/>
          <p:nvPr/>
        </p:nvSpPr>
        <p:spPr>
          <a:xfrm>
            <a:off x="1622612" y="475129"/>
            <a:ext cx="1093694" cy="3406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Rectángulo redondeado 1">
            <a:hlinkClick r:id="rId2" action="ppaction://hlinkpres?slideindex=5&amp;slidetitle=Consejo Consultivo"/>
          </p:cNvPr>
          <p:cNvSpPr/>
          <p:nvPr/>
        </p:nvSpPr>
        <p:spPr>
          <a:xfrm>
            <a:off x="1892595" y="563526"/>
            <a:ext cx="616689" cy="25226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6" name="Rectángulo redondeado 5">
            <a:hlinkClick r:id="rId4" action="ppaction://hlinkpres?slideindex=4&amp;slidetitle=Presidencia de la Defensoría del Consumidor"/>
          </p:cNvPr>
          <p:cNvSpPr/>
          <p:nvPr/>
        </p:nvSpPr>
        <p:spPr>
          <a:xfrm>
            <a:off x="3838353" y="563526"/>
            <a:ext cx="893135" cy="25226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redondeado 6">
            <a:hlinkClick r:id="rId5" action="ppaction://hlinkpres?slideindex=6&amp;slidetitle=Tribunal Sancionador"/>
          </p:cNvPr>
          <p:cNvSpPr/>
          <p:nvPr/>
        </p:nvSpPr>
        <p:spPr>
          <a:xfrm>
            <a:off x="6608135" y="563526"/>
            <a:ext cx="659218" cy="25226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redondeado 7">
            <a:hlinkClick r:id="rId6" action="ppaction://hlinkpres?slideindex=9&amp;slidetitle=Asesoría"/>
          </p:cNvPr>
          <p:cNvSpPr/>
          <p:nvPr/>
        </p:nvSpPr>
        <p:spPr>
          <a:xfrm>
            <a:off x="3115339" y="893135"/>
            <a:ext cx="584791" cy="2764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redondeado 8">
            <a:hlinkClick r:id="rId7" action="ppaction://hlinkpres?slideindex=10&amp;slidetitle=Auditoría interna"/>
          </p:cNvPr>
          <p:cNvSpPr/>
          <p:nvPr/>
        </p:nvSpPr>
        <p:spPr>
          <a:xfrm>
            <a:off x="2966484" y="1350335"/>
            <a:ext cx="733646" cy="23391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redondeado 9">
            <a:hlinkClick r:id="rId8" action="ppaction://hlinkpres?slideindex=12&amp;slidetitle=Unidad de Acceso a la Información Pública y Transparencia"/>
          </p:cNvPr>
          <p:cNvSpPr/>
          <p:nvPr/>
        </p:nvSpPr>
        <p:spPr>
          <a:xfrm>
            <a:off x="3115339" y="1626781"/>
            <a:ext cx="723014" cy="37547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redondeado 10">
            <a:hlinkClick r:id="rId9" action="ppaction://hlinkpres?slideindex=14&amp;slidetitle=Unidad Ambiental"/>
          </p:cNvPr>
          <p:cNvSpPr/>
          <p:nvPr/>
        </p:nvSpPr>
        <p:spPr>
          <a:xfrm>
            <a:off x="3115339" y="2077106"/>
            <a:ext cx="723014" cy="2334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redondeado 11">
            <a:hlinkClick r:id="rId10" action="ppaction://hlinkpres?slideindex=16&amp;slidetitle=Unidad de Comunicaciones"/>
          </p:cNvPr>
          <p:cNvSpPr/>
          <p:nvPr/>
        </p:nvSpPr>
        <p:spPr>
          <a:xfrm>
            <a:off x="3115339" y="2459458"/>
            <a:ext cx="723014" cy="16678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3" name="Rectángulo redondeado 12">
            <a:hlinkClick r:id="rId11" action="ppaction://hlinkpres?slideindex=18&amp;slidetitle=Unidad de Equidad e Inclusión"/>
          </p:cNvPr>
          <p:cNvSpPr/>
          <p:nvPr/>
        </p:nvSpPr>
        <p:spPr>
          <a:xfrm>
            <a:off x="3115339" y="2785730"/>
            <a:ext cx="723014" cy="13092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4" name="Rectángulo redondeado 13">
            <a:hlinkClick r:id="rId12" action="ppaction://hlinkpres?slideindex=11&amp;slidetitle=Unidad de Análisis de Consumo y Mercados"/>
          </p:cNvPr>
          <p:cNvSpPr/>
          <p:nvPr/>
        </p:nvSpPr>
        <p:spPr>
          <a:xfrm>
            <a:off x="4848447" y="1275907"/>
            <a:ext cx="691116" cy="30834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5" name="Rectángulo redondeado 14">
            <a:hlinkClick r:id="rId13" action="ppaction://hlinkpres?slideindex=13&amp;slidetitle=Unidad Financiera Institucional"/>
          </p:cNvPr>
          <p:cNvSpPr/>
          <p:nvPr/>
        </p:nvSpPr>
        <p:spPr>
          <a:xfrm>
            <a:off x="4933507" y="1663995"/>
            <a:ext cx="606056" cy="3010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6" name="Rectángulo redondeado 15">
            <a:hlinkClick r:id="rId14" action="ppaction://hlinkpres?slideindex=15&amp;slidetitle=Unidad de Planificación y Calidad"/>
          </p:cNvPr>
          <p:cNvSpPr/>
          <p:nvPr/>
        </p:nvSpPr>
        <p:spPr>
          <a:xfrm>
            <a:off x="4848447" y="2077106"/>
            <a:ext cx="691116" cy="3823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7" name="Rectángulo redondeado 16">
            <a:hlinkClick r:id="rId15" action="ppaction://hlinkpres?slideindex=17&amp;slidetitle=Unidad de Cooperación y Relaciones Institucionales"/>
          </p:cNvPr>
          <p:cNvSpPr/>
          <p:nvPr/>
        </p:nvSpPr>
        <p:spPr>
          <a:xfrm>
            <a:off x="4848447" y="2626242"/>
            <a:ext cx="691116" cy="29041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8" name="Rectángulo redondeado 17">
            <a:hlinkClick r:id="rId16" action="ppaction://hlinkpres?slideindex=19&amp;slidetitle=Dirección de Vigilancia de Mercados"/>
          </p:cNvPr>
          <p:cNvSpPr/>
          <p:nvPr/>
        </p:nvSpPr>
        <p:spPr>
          <a:xfrm>
            <a:off x="637953" y="3647277"/>
            <a:ext cx="786810" cy="25487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9" name="Rectángulo redondeado 18">
            <a:hlinkClick r:id="rId17" action="ppaction://hlinkpres?slideindex=20&amp;slidetitle=Dirección de Ciudadanía y Consumo"/>
          </p:cNvPr>
          <p:cNvSpPr/>
          <p:nvPr/>
        </p:nvSpPr>
        <p:spPr>
          <a:xfrm>
            <a:off x="1967023" y="3625702"/>
            <a:ext cx="749283" cy="3402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0" name="Rectángulo redondeado 19">
            <a:hlinkClick r:id="rId18" action="ppaction://hlinkpres?slideindex=21&amp;slidetitle=Dirección Jurídica"/>
          </p:cNvPr>
          <p:cNvSpPr/>
          <p:nvPr/>
        </p:nvSpPr>
        <p:spPr>
          <a:xfrm>
            <a:off x="1318437" y="5465135"/>
            <a:ext cx="744279" cy="29771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1" name="Rectángulo redondeado 20">
            <a:hlinkClick r:id="rId19" action="ppaction://hlinkpres?slideindex=22&amp;slidetitle=Dirección de Administración"/>
          </p:cNvPr>
          <p:cNvSpPr/>
          <p:nvPr/>
        </p:nvSpPr>
        <p:spPr>
          <a:xfrm>
            <a:off x="3806454" y="3611113"/>
            <a:ext cx="893135" cy="22328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2" name="Rectángulo redondeado 21">
            <a:hlinkClick r:id="rId20" action="ppaction://hlinkpres?slideindex=23&amp;slidetitle=Dirección Centro de Solución de Controversias"/>
          </p:cNvPr>
          <p:cNvSpPr/>
          <p:nvPr/>
        </p:nvSpPr>
        <p:spPr>
          <a:xfrm>
            <a:off x="6103088" y="3611113"/>
            <a:ext cx="723014" cy="291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3" name="Rectángulo redondeado 22">
            <a:hlinkClick r:id="rId21" action="ppaction://hlinkpres?slideindex=24&amp;slidetitle=Dirección de Descentralización"/>
          </p:cNvPr>
          <p:cNvSpPr/>
          <p:nvPr/>
        </p:nvSpPr>
        <p:spPr>
          <a:xfrm>
            <a:off x="7708605" y="3611113"/>
            <a:ext cx="637953" cy="291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4" name="Rectángulo 23">
            <a:hlinkClick r:id="rId22" action="ppaction://hlinkpres?slideindex=7&amp;slidetitle=Secretaría del Tribunal Sancionador"/>
          </p:cNvPr>
          <p:cNvSpPr/>
          <p:nvPr/>
        </p:nvSpPr>
        <p:spPr>
          <a:xfrm>
            <a:off x="6379535" y="1169582"/>
            <a:ext cx="446567" cy="180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5" name="Rectángulo redondeado 24">
            <a:hlinkClick r:id="rId23" action="ppaction://hlinkpres?slideindex=8&amp;slidetitle=Coordinación – Tribunal Sancionador"/>
          </p:cNvPr>
          <p:cNvSpPr/>
          <p:nvPr/>
        </p:nvSpPr>
        <p:spPr>
          <a:xfrm>
            <a:off x="7123814" y="1169582"/>
            <a:ext cx="584791" cy="1807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95093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Ciudadanía y Consumo</a:t>
            </a:r>
          </a:p>
        </p:txBody>
      </p:sp>
      <p:sp>
        <p:nvSpPr>
          <p:cNvPr id="4" name="Rectángulo 3"/>
          <p:cNvSpPr/>
          <p:nvPr/>
        </p:nvSpPr>
        <p:spPr>
          <a:xfrm>
            <a:off x="728661" y="882223"/>
            <a:ext cx="7955280" cy="404437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difundir los derechos y deberes del consumidor y consumidora, utilizando las formas legalmente establecidas para ejercerlos; la realización de campañas divulgativas con la finalidad de educar e informar a la población sobre conocimientos básicos de consumo responsable y sustentable, y en general, todas las acciones tendientes a potenciar la educación y participación ciudadana.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Carlos Vargas.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Unidad de Defensoría Móvil: Sonia Vivas.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Jefe de Unidad Educación en Consumo: Alex Canizalez.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Jefe Unidad de Participación Ciudadana: Raúl Guevara.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0443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302897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Jurídica</a:t>
            </a:r>
          </a:p>
        </p:txBody>
      </p:sp>
      <p:sp>
        <p:nvSpPr>
          <p:cNvPr id="4" name="Rectángulo 3"/>
          <p:cNvSpPr/>
          <p:nvPr/>
        </p:nvSpPr>
        <p:spPr>
          <a:xfrm>
            <a:off x="728661" y="882223"/>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Paula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Gerente de Procuración: Douglas Yánez.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t>
            </a:r>
          </a:p>
        </p:txBody>
      </p:sp>
      <p:sp>
        <p:nvSpPr>
          <p:cNvPr id="6" name="Rectángulo 5"/>
          <p:cNvSpPr/>
          <p:nvPr/>
        </p:nvSpPr>
        <p:spPr>
          <a:xfrm>
            <a:off x="542924" y="882223"/>
            <a:ext cx="8326755"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8132594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Administración</a:t>
            </a:r>
          </a:p>
        </p:txBody>
      </p:sp>
      <p:sp>
        <p:nvSpPr>
          <p:cNvPr id="4" name="Rectángulo 3"/>
          <p:cNvSpPr/>
          <p:nvPr/>
        </p:nvSpPr>
        <p:spPr>
          <a:xfrm>
            <a:off x="728661" y="882223"/>
            <a:ext cx="795528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a:t>
            </a:r>
            <a:r>
              <a:rPr lang="es-SV" sz="1600">
                <a:latin typeface="+mj-lt"/>
                <a:ea typeface="Calibri" panose="020F0502020204030204" pitchFamily="34" charset="0"/>
                <a:cs typeface="Times New Roman" panose="02020603050405020304" pitchFamily="18" charset="0"/>
              </a:rPr>
              <a:t>: Ana Cecilia </a:t>
            </a:r>
            <a:r>
              <a:rPr lang="es-SV" sz="1600" dirty="0">
                <a:latin typeface="+mj-lt"/>
                <a:ea typeface="Calibri" panose="020F0502020204030204" pitchFamily="34" charset="0"/>
                <a:cs typeface="Times New Roman" panose="02020603050405020304" pitchFamily="18" charset="0"/>
              </a:rPr>
              <a:t>Moreno.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Unidad Talento Humano: Ariela García.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Gerente de Sistemas Informáticos: Juan José Rivas.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Unidad de Adquisiciones y Contrataciones Institucionales: Yanci Gallo.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Unidad de Logística: Ismenia Magaña.</a:t>
            </a:r>
          </a:p>
        </p:txBody>
      </p:sp>
      <p:sp>
        <p:nvSpPr>
          <p:cNvPr id="6" name="Rectángulo 5"/>
          <p:cNvSpPr/>
          <p:nvPr/>
        </p:nvSpPr>
        <p:spPr>
          <a:xfrm>
            <a:off x="542924" y="882223"/>
            <a:ext cx="8326755"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765416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Centro de Solución de Controversias</a:t>
            </a:r>
          </a:p>
        </p:txBody>
      </p:sp>
      <p:sp>
        <p:nvSpPr>
          <p:cNvPr id="4" name="Rectángulo 3"/>
          <p:cNvSpPr/>
          <p:nvPr/>
        </p:nvSpPr>
        <p:spPr>
          <a:xfrm>
            <a:off x="728661" y="882223"/>
            <a:ext cx="7955280" cy="4571316"/>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recibir las solicitudes de atención de las personas consumidoras por quejas y</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violaciones a sus derechos y a la Ley de Protección al Consumidor e implementar con esa finalidad los medios alternos de solución de conflictos; y cuando corresponda, trasladar al Tribunal Sancionador las denuncias que sean procedentes.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Centro de Solución de Controversias; un(a) Gerente(a) del Centro de Solución de Controversias de Servicios Financieros y el personal de coordinación,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Julio Osegueda.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300" dirty="0">
                <a:latin typeface="+mj-lt"/>
                <a:ea typeface="Calibri" panose="020F0502020204030204" pitchFamily="34" charset="0"/>
                <a:cs typeface="Times New Roman" panose="02020603050405020304" pitchFamily="18" charset="0"/>
              </a:rPr>
              <a:t>Gerencia del Centro de Solución de Controversias de Servicios Financieros: Claudia Salmerón.</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754632"/>
            <a:ext cx="8326755"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3574233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Descentralización</a:t>
            </a:r>
          </a:p>
        </p:txBody>
      </p:sp>
      <p:sp>
        <p:nvSpPr>
          <p:cNvPr id="4" name="Rectángulo 3"/>
          <p:cNvSpPr/>
          <p:nvPr/>
        </p:nvSpPr>
        <p:spPr>
          <a:xfrm>
            <a:off x="728661" y="772005"/>
            <a:ext cx="7955280" cy="641560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Lucrecia Fuentes.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Gerente de Defensoria Regional de Occidente: Carmen Galdámez.</a:t>
            </a:r>
          </a:p>
          <a:p>
            <a:pPr algn="just">
              <a:lnSpc>
                <a:spcPct val="107000"/>
              </a:lnSpc>
            </a:pPr>
            <a:r>
              <a:rPr lang="es-SV" sz="1600" dirty="0">
                <a:latin typeface="+mj-lt"/>
                <a:ea typeface="Calibri" panose="020F0502020204030204" pitchFamily="34" charset="0"/>
                <a:cs typeface="Times New Roman" panose="02020603050405020304" pitchFamily="18" charset="0"/>
              </a:rPr>
              <a:t>Gerente de Defensoria Regional de Oriente: Carlos Hurtado.</a:t>
            </a:r>
          </a:p>
          <a:p>
            <a:pPr algn="just">
              <a:lnSpc>
                <a:spcPct val="107000"/>
              </a:lnSpc>
            </a:pPr>
            <a:r>
              <a:rPr lang="es-SV" sz="1600" dirty="0">
                <a:latin typeface="+mj-lt"/>
                <a:ea typeface="Calibri" panose="020F0502020204030204" pitchFamily="34" charset="0"/>
                <a:cs typeface="Times New Roman" panose="02020603050405020304" pitchFamily="18" charset="0"/>
              </a:rPr>
              <a:t>Gerente de Atención Descentralizada en funciones: </a:t>
            </a:r>
            <a:r>
              <a:rPr lang="es-SV" sz="1600">
                <a:latin typeface="+mj-lt"/>
                <a:ea typeface="Calibri" panose="020F0502020204030204" pitchFamily="34" charset="0"/>
                <a:cs typeface="Times New Roman" panose="02020603050405020304" pitchFamily="18" charset="0"/>
              </a:rPr>
              <a:t>Julio Aquino.</a:t>
            </a: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Gerente de Atención Telefónica: Julio Aquino.</a:t>
            </a:r>
          </a:p>
          <a:p>
            <a:pPr algn="just">
              <a:lnSpc>
                <a:spcPct val="107000"/>
              </a:lnSpc>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678232"/>
            <a:ext cx="8326755" cy="582416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00535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5" y="150814"/>
            <a:ext cx="7886700" cy="620712"/>
          </a:xfrm>
        </p:spPr>
        <p:txBody>
          <a:bodyPr>
            <a:normAutofit/>
          </a:bodyPr>
          <a:lstStyle/>
          <a:p>
            <a:pPr algn="ctr"/>
            <a:r>
              <a:rPr lang="es-SV" sz="2400" b="1" dirty="0">
                <a:solidFill>
                  <a:srgbClr val="0070C0"/>
                </a:solidFill>
              </a:rPr>
              <a:t>DE LA ESTRUCTURA DE DIRECCIÓN Y ADMINISTRACIÓN</a:t>
            </a:r>
          </a:p>
        </p:txBody>
      </p:sp>
      <p:sp>
        <p:nvSpPr>
          <p:cNvPr id="3" name="Rectángulo 2"/>
          <p:cNvSpPr/>
          <p:nvPr/>
        </p:nvSpPr>
        <p:spPr>
          <a:xfrm>
            <a:off x="619124" y="771526"/>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4" name="Rectángulo 3"/>
          <p:cNvSpPr/>
          <p:nvPr/>
        </p:nvSpPr>
        <p:spPr>
          <a:xfrm>
            <a:off x="1543049" y="1500991"/>
            <a:ext cx="5010151" cy="2123658"/>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ala Información Pública y Transparencia;</a:t>
            </a:r>
          </a:p>
          <a:p>
            <a:r>
              <a:rPr lang="es-SV" sz="1200" dirty="0">
                <a:latin typeface="+mj-lt"/>
              </a:rPr>
              <a:t>e) Unidad de Planificación y Calidad;</a:t>
            </a:r>
          </a:p>
          <a:p>
            <a:r>
              <a:rPr lang="es-SV" sz="1200" dirty="0">
                <a:latin typeface="+mj-lt"/>
              </a:rPr>
              <a:t>f) Unidad de Cooperación y Relaciones Institucionales; y,</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Ambiental.</a:t>
            </a:r>
          </a:p>
          <a:p>
            <a:r>
              <a:rPr lang="es-SV" sz="1200" dirty="0">
                <a:latin typeface="+mj-lt"/>
              </a:rPr>
              <a:t>j) Unidad de Equidad e Inclusión.</a:t>
            </a:r>
          </a:p>
        </p:txBody>
      </p:sp>
      <p:sp>
        <p:nvSpPr>
          <p:cNvPr id="5" name="Rectángulo 4"/>
          <p:cNvSpPr/>
          <p:nvPr/>
        </p:nvSpPr>
        <p:spPr>
          <a:xfrm>
            <a:off x="1543049" y="3707783"/>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6" name="Rectángulo 5"/>
          <p:cNvSpPr/>
          <p:nvPr/>
        </p:nvSpPr>
        <p:spPr>
          <a:xfrm>
            <a:off x="885823" y="5290661"/>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spTree>
    <p:extLst>
      <p:ext uri="{BB962C8B-B14F-4D97-AF65-F5344CB8AC3E}">
        <p14:creationId xmlns:p14="http://schemas.microsoft.com/office/powerpoint/2010/main" val="938184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5" y="150814"/>
            <a:ext cx="7886700" cy="620712"/>
          </a:xfrm>
        </p:spPr>
        <p:txBody>
          <a:bodyPr>
            <a:normAutofit/>
          </a:bodyPr>
          <a:lstStyle/>
          <a:p>
            <a:pPr algn="ctr"/>
            <a:r>
              <a:rPr lang="es-SV" sz="2800" b="1" dirty="0">
                <a:solidFill>
                  <a:srgbClr val="0070C0"/>
                </a:solidFill>
              </a:rPr>
              <a:t>Presidencia de la Defensoría del Consumidor</a:t>
            </a:r>
          </a:p>
        </p:txBody>
      </p:sp>
      <p:sp>
        <p:nvSpPr>
          <p:cNvPr id="4" name="Rectángulo 3"/>
          <p:cNvSpPr/>
          <p:nvPr/>
        </p:nvSpPr>
        <p:spPr>
          <a:xfrm>
            <a:off x="1264102" y="1311931"/>
            <a:ext cx="6444343" cy="3370923"/>
          </a:xfrm>
          <a:prstGeom prst="rect">
            <a:avLst/>
          </a:prstGeom>
        </p:spPr>
        <p:txBody>
          <a:bodyPr wrap="square">
            <a:spAutoFit/>
          </a:bodyPr>
          <a:lstStyle/>
          <a:p>
            <a:pPr algn="just">
              <a:lnSpc>
                <a:spcPct val="107000"/>
              </a:lnSpc>
              <a:spcAft>
                <a:spcPts val="0"/>
              </a:spcAft>
            </a:pPr>
            <a:r>
              <a:rPr lang="es-SV" sz="2000"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SV" sz="2000"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sz="2000" dirty="0">
                <a:latin typeface="Calibri Light" panose="020F0302020204030204" pitchFamily="34" charset="0"/>
                <a:ea typeface="Calibri" panose="020F0502020204030204" pitchFamily="34" charset="0"/>
                <a:cs typeface="Times New Roman" panose="02020603050405020304" pitchFamily="18" charset="0"/>
              </a:rPr>
              <a:t>Presidenta:  Yanci Urbina González.</a:t>
            </a:r>
          </a:p>
          <a:p>
            <a:pPr algn="just">
              <a:lnSpc>
                <a:spcPct val="107000"/>
              </a:lnSpc>
              <a:defRPr/>
            </a:pPr>
            <a:r>
              <a:rPr lang="es-SV" sz="2000"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sz="2000" dirty="0">
                <a:latin typeface="Calibri Light" panose="020F0302020204030204" pitchFamily="34" charset="0"/>
                <a:ea typeface="Calibri" panose="020F0502020204030204" pitchFamily="34" charset="0"/>
                <a:cs typeface="Times New Roman" panose="02020603050405020304" pitchFamily="18" charset="0"/>
              </a:rPr>
              <a:t>Mujeres: 6.</a:t>
            </a:r>
          </a:p>
          <a:p>
            <a:pPr algn="just">
              <a:lnSpc>
                <a:spcPct val="107000"/>
              </a:lnSpc>
              <a:defRPr/>
            </a:pPr>
            <a:r>
              <a:rPr lang="es-SV" sz="2000" dirty="0">
                <a:latin typeface="Calibri Light" panose="020F0302020204030204" pitchFamily="34" charset="0"/>
                <a:ea typeface="Calibri" panose="020F0502020204030204" pitchFamily="34" charset="0"/>
                <a:cs typeface="Times New Roman" panose="02020603050405020304" pitchFamily="18" charset="0"/>
              </a:rPr>
              <a:t>Hombres: 1.</a:t>
            </a:r>
          </a:p>
        </p:txBody>
      </p:sp>
      <p:sp>
        <p:nvSpPr>
          <p:cNvPr id="6" name="Rectángulo 5"/>
          <p:cNvSpPr/>
          <p:nvPr/>
        </p:nvSpPr>
        <p:spPr>
          <a:xfrm>
            <a:off x="986517" y="978144"/>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 name="Rectángulo redondeado 4">
            <a:hlinkClick r:id="rId2" action="ppaction://hlinkpres?slideindex=2&amp;slidetitle=Presentación de PowerPoint"/>
          </p:cNvPr>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rPr>
              <a:t>Retornar</a:t>
            </a:r>
            <a:endParaRPr lang="es-SV" b="1" dirty="0">
              <a:solidFill>
                <a:srgbClr val="000099"/>
              </a:solidFill>
            </a:endParaRPr>
          </a:p>
        </p:txBody>
      </p:sp>
    </p:spTree>
    <p:extLst>
      <p:ext uri="{BB962C8B-B14F-4D97-AF65-F5344CB8AC3E}">
        <p14:creationId xmlns:p14="http://schemas.microsoft.com/office/powerpoint/2010/main" val="2040500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379570"/>
            <a:ext cx="7886700" cy="516942"/>
          </a:xfrm>
        </p:spPr>
        <p:txBody>
          <a:bodyPr>
            <a:normAutofit fontScale="90000"/>
          </a:bodyPr>
          <a:lstStyle/>
          <a:p>
            <a:pPr algn="ctr"/>
            <a:r>
              <a:rPr lang="es-SV" sz="2800" b="1" dirty="0">
                <a:solidFill>
                  <a:srgbClr val="0070C0"/>
                </a:solidFill>
              </a:rPr>
              <a:t>Consejo Consultivo</a:t>
            </a:r>
            <a:br>
              <a:rPr lang="es-SV" sz="2800" b="1" dirty="0">
                <a:solidFill>
                  <a:srgbClr val="0070C0"/>
                </a:solidFill>
              </a:rPr>
            </a:br>
            <a:r>
              <a:rPr lang="es-SV" sz="2800" b="1" dirty="0">
                <a:solidFill>
                  <a:srgbClr val="0070C0"/>
                </a:solidFill>
              </a:rPr>
              <a:t/>
            </a:r>
            <a:br>
              <a:rPr lang="es-SV" sz="2800" b="1" dirty="0">
                <a:solidFill>
                  <a:srgbClr val="0070C0"/>
                </a:solidFill>
              </a:rPr>
            </a:br>
            <a:endParaRPr lang="es-SV" sz="2800" b="1" dirty="0">
              <a:solidFill>
                <a:srgbClr val="0070C0"/>
              </a:solidFill>
            </a:endParaRPr>
          </a:p>
        </p:txBody>
      </p:sp>
      <p:sp>
        <p:nvSpPr>
          <p:cNvPr id="4" name="Rectángulo 3"/>
          <p:cNvSpPr/>
          <p:nvPr/>
        </p:nvSpPr>
        <p:spPr>
          <a:xfrm>
            <a:off x="728661" y="896512"/>
            <a:ext cx="7955280" cy="5678927"/>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Presidente: Carlos Roberto Ochoa.</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a:t>
            </a:r>
            <a:r>
              <a:rPr lang="es-SV">
                <a:latin typeface="Calibri Light" panose="020F0302020204030204" pitchFamily="34" charset="0"/>
                <a:ea typeface="Calibri" panose="020F0502020204030204" pitchFamily="34" charset="0"/>
                <a:cs typeface="Times New Roman" panose="02020603050405020304" pitchFamily="18" charset="0"/>
              </a:rPr>
              <a:t>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728663"/>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183539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Tribunal Sancionador</a:t>
            </a:r>
          </a:p>
        </p:txBody>
      </p:sp>
      <p:sp>
        <p:nvSpPr>
          <p:cNvPr id="4" name="Rectángulo 3"/>
          <p:cNvSpPr/>
          <p:nvPr/>
        </p:nvSpPr>
        <p:spPr>
          <a:xfrm>
            <a:off x="728661" y="1292176"/>
            <a:ext cx="7955280" cy="452463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de conformidad con la Ley, estará integrado por el(la) Presidente(a), dos vocales, un(a) secretario(a), un(a) coordinador(a) jurídico(a), uno o más notificadores y los colaboradores jurídicos y el personal técnico y administrativo que sea necesario para el cumplimiento de sus atribuciones.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Presidenta: Claudia  Góchez.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2650827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Secretaría del Tribunal Sancionador</a:t>
            </a:r>
          </a:p>
        </p:txBody>
      </p:sp>
      <p:sp>
        <p:nvSpPr>
          <p:cNvPr id="4" name="Rectángulo 3"/>
          <p:cNvSpPr/>
          <p:nvPr/>
        </p:nvSpPr>
        <p:spPr>
          <a:xfrm>
            <a:off x="728661" y="1492824"/>
            <a:ext cx="7955280" cy="3042821"/>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recibir documentos, practicas, actos de comunicación y citas que se ordenen y tendrá bajo su responsabilidad los expedientes y archivos, según el artículo 82 de la Ley de Protección al Consumidor.</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a:t>
            </a:r>
            <a:r>
              <a:rPr lang="it-IT" dirty="0">
                <a:latin typeface="+mj-lt"/>
                <a:ea typeface="Calibri" panose="020F0502020204030204" pitchFamily="34" charset="0"/>
                <a:cs typeface="Times New Roman" panose="02020603050405020304" pitchFamily="18" charset="0"/>
              </a:rPr>
              <a:t>Luis Fernández.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1094952"/>
            <a:ext cx="8326755" cy="354690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a:hlinkClick r:id="rId2" action="ppaction://hlinkpres?slideindex=2&amp;slidetitle=Presentación de PowerPoint"/>
          </p:cNvPr>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rPr>
              <a:t>Retornar</a:t>
            </a:r>
            <a:endParaRPr lang="es-SV" b="1" dirty="0">
              <a:solidFill>
                <a:srgbClr val="000099"/>
              </a:solidFill>
            </a:endParaRPr>
          </a:p>
        </p:txBody>
      </p:sp>
    </p:spTree>
    <p:extLst>
      <p:ext uri="{BB962C8B-B14F-4D97-AF65-F5344CB8AC3E}">
        <p14:creationId xmlns:p14="http://schemas.microsoft.com/office/powerpoint/2010/main" val="3603862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Coordinación – Tribunal Sancionador</a:t>
            </a:r>
          </a:p>
        </p:txBody>
      </p:sp>
      <p:sp>
        <p:nvSpPr>
          <p:cNvPr id="4" name="Rectángulo 3"/>
          <p:cNvSpPr/>
          <p:nvPr/>
        </p:nvSpPr>
        <p:spPr>
          <a:xfrm>
            <a:off x="728661" y="1337839"/>
            <a:ext cx="7955280" cy="335232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coordinar el trabajo jurídico que lleva a cabo el Tribunal Sancionador, proponiendo proyectos de resolución en atención a los criterios adoptados por él mismo, dentro del marco de la Ley de Protección al Consumidor y la normativa y jurisprudencia aplicables.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a:t>
            </a:r>
            <a:r>
              <a:rPr lang="es-SV" dirty="0" err="1">
                <a:latin typeface="+mj-lt"/>
                <a:ea typeface="Calibri" panose="020F0502020204030204" pitchFamily="34" charset="0"/>
                <a:cs typeface="Times New Roman" panose="02020603050405020304" pitchFamily="18" charset="0"/>
              </a:rPr>
              <a:t>Eymar</a:t>
            </a:r>
            <a:r>
              <a:rPr lang="es-SV" dirty="0">
                <a:latin typeface="+mj-lt"/>
                <a:ea typeface="Calibri" panose="020F0502020204030204" pitchFamily="34" charset="0"/>
                <a:cs typeface="Times New Roman" panose="02020603050405020304" pitchFamily="18" charset="0"/>
              </a:rPr>
              <a:t> </a:t>
            </a:r>
            <a:r>
              <a:rPr lang="es-SV" dirty="0" err="1">
                <a:latin typeface="+mj-lt"/>
                <a:ea typeface="Calibri" panose="020F0502020204030204" pitchFamily="34" charset="0"/>
                <a:cs typeface="Times New Roman" panose="02020603050405020304" pitchFamily="18" charset="0"/>
              </a:rPr>
              <a:t>Ergary</a:t>
            </a:r>
            <a:r>
              <a:rPr lang="es-SV" dirty="0">
                <a:latin typeface="+mj-lt"/>
                <a:ea typeface="Calibri" panose="020F0502020204030204" pitchFamily="34" charset="0"/>
                <a:cs typeface="Times New Roman" panose="02020603050405020304" pitchFamily="18" charset="0"/>
              </a:rPr>
              <a:t> Rosales.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1096536"/>
            <a:ext cx="8433651" cy="392622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a:hlinkClick r:id="rId2" action="ppaction://hlinkpres?slideindex=2&amp;slidetitle=Presentación de PowerPoint"/>
          </p:cNvPr>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rPr>
              <a:t>Retornar</a:t>
            </a:r>
            <a:endParaRPr lang="es-SV" b="1" dirty="0">
              <a:solidFill>
                <a:srgbClr val="000099"/>
              </a:solidFill>
            </a:endParaRPr>
          </a:p>
        </p:txBody>
      </p:sp>
    </p:spTree>
    <p:extLst>
      <p:ext uri="{BB962C8B-B14F-4D97-AF65-F5344CB8AC3E}">
        <p14:creationId xmlns:p14="http://schemas.microsoft.com/office/powerpoint/2010/main" val="2908893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Asesoría</a:t>
            </a:r>
          </a:p>
        </p:txBody>
      </p:sp>
      <p:sp>
        <p:nvSpPr>
          <p:cNvPr id="4" name="Rectángulo 3"/>
          <p:cNvSpPr/>
          <p:nvPr/>
        </p:nvSpPr>
        <p:spPr>
          <a:xfrm>
            <a:off x="728661" y="1094952"/>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Abraham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457392" y="45590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US" b="1" dirty="0" smtClean="0">
                <a:solidFill>
                  <a:srgbClr val="000099"/>
                </a:solidFill>
                <a:hlinkClick r:id="rId2" action="ppaction://hlinkpres?slideindex=2&amp;slidetitle=Presentación de PowerPoint"/>
              </a:rPr>
              <a:t>Retornar</a:t>
            </a:r>
            <a:endParaRPr lang="es-SV" b="1" dirty="0">
              <a:solidFill>
                <a:srgbClr val="000099"/>
              </a:solidFill>
            </a:endParaRPr>
          </a:p>
        </p:txBody>
      </p:sp>
    </p:spTree>
    <p:extLst>
      <p:ext uri="{BB962C8B-B14F-4D97-AF65-F5344CB8AC3E}">
        <p14:creationId xmlns:p14="http://schemas.microsoft.com/office/powerpoint/2010/main" val="781103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1377</TotalTime>
  <Words>3256</Words>
  <Application>Microsoft Office PowerPoint</Application>
  <PresentationFormat>Presentación en pantalla (4:3)</PresentationFormat>
  <Paragraphs>260</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Calibri</vt:lpstr>
      <vt:lpstr>Calibri Light</vt:lpstr>
      <vt:lpstr>Times New Roman</vt:lpstr>
      <vt:lpstr>Tema de Office</vt:lpstr>
      <vt:lpstr>ORGANIGRAMA</vt:lpstr>
      <vt:lpstr>Presentación de PowerPoint</vt:lpstr>
      <vt:lpstr>DE LA ESTRUCTURA DE DIRECCIÓN Y ADMINISTRACIÓN</vt:lpstr>
      <vt:lpstr>Presidencia de la Defensoría del Consumidor</vt:lpstr>
      <vt:lpstr>Consejo Consultivo  </vt:lpstr>
      <vt:lpstr>Tribunal Sancionador</vt:lpstr>
      <vt:lpstr>Secretaría del Tribunal Sancionador</vt:lpstr>
      <vt:lpstr>Coordinación – Tribunal Sancionador</vt:lpstr>
      <vt:lpstr>Asesoría</vt:lpstr>
      <vt:lpstr>Auditoría interna</vt:lpstr>
      <vt:lpstr>Unidad de Análisis de Consumo y Mercados</vt:lpstr>
      <vt:lpstr>Unidad de Acceso a la Información Pública y Transparencia  </vt:lpstr>
      <vt:lpstr>Unidad Financiera Institucional </vt:lpstr>
      <vt:lpstr>Unidad Ambiental </vt:lpstr>
      <vt:lpstr>Unidad de Planificación y Calidad</vt:lpstr>
      <vt:lpstr>Unidad de Comunicaciones</vt:lpstr>
      <vt:lpstr>Unidad de Cooperación y Relaciones Institucionales</vt:lpstr>
      <vt:lpstr>Unidad de Equidad e Inclusión</vt:lpstr>
      <vt:lpstr>Dirección de Vigilancia de Mercados</vt:lpstr>
      <vt:lpstr>Dirección de Ciudadanía y Consumo</vt:lpstr>
      <vt:lpstr>Dirección Jurídica</vt:lpstr>
      <vt:lpstr>Dirección de Administración</vt:lpstr>
      <vt:lpstr>Dirección Centro de Solución de Controversias</vt:lpstr>
      <vt:lpstr>Dirección de Descentralización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UAIP-DC</dc:creator>
  <cp:lastModifiedBy>Aida Funes</cp:lastModifiedBy>
  <cp:revision>90</cp:revision>
  <dcterms:created xsi:type="dcterms:W3CDTF">2017-09-01T21:27:39Z</dcterms:created>
  <dcterms:modified xsi:type="dcterms:W3CDTF">2018-04-19T23:33:44Z</dcterms:modified>
</cp:coreProperties>
</file>