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5" r:id="rId4"/>
    <p:sldId id="259" r:id="rId5"/>
    <p:sldId id="273" r:id="rId6"/>
    <p:sldId id="274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77" r:id="rId15"/>
    <p:sldId id="257" r:id="rId16"/>
    <p:sldId id="275" r:id="rId17"/>
    <p:sldId id="272" r:id="rId18"/>
    <p:sldId id="276" r:id="rId19"/>
    <p:sldId id="278" r:id="rId20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5_09_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5_09_0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5_09_0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5_09_0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5_09_0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5_09_0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5_09_0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Enero-diciembre 2014</c:v>
                  </c:pt>
                  <c:pt idx="1">
                    <c:v>Enero-diciembre 2015</c:v>
                  </c:pt>
                  <c:pt idx="2">
                    <c:v>Enero-diciembre 2014</c:v>
                  </c:pt>
                  <c:pt idx="3">
                    <c:v>Enero-diciembre 2015</c:v>
                  </c:pt>
                </c:lvl>
                <c:lvl>
                  <c:pt idx="0">
                    <c:v>Atenciones</c:v>
                  </c:pt>
                  <c:pt idx="2">
                    <c:v>Asesorías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61442</c:v>
                </c:pt>
                <c:pt idx="1">
                  <c:v>60930</c:v>
                </c:pt>
                <c:pt idx="2">
                  <c:v>46476</c:v>
                </c:pt>
                <c:pt idx="3">
                  <c:v>47193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89487080"/>
        <c:axId val="189159712"/>
      </c:barChart>
      <c:catAx>
        <c:axId val="189487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9159712"/>
        <c:crosses val="autoZero"/>
        <c:auto val="1"/>
        <c:lblAlgn val="ctr"/>
        <c:lblOffset val="100"/>
        <c:noMultiLvlLbl val="0"/>
      </c:catAx>
      <c:valAx>
        <c:axId val="18915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9487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Vehículos</c:v>
                </c:pt>
                <c:pt idx="3">
                  <c:v>Gobierno</c:v>
                </c:pt>
                <c:pt idx="4">
                  <c:v>Servicios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Artículos del hogar</c:v>
                </c:pt>
                <c:pt idx="8">
                  <c:v>Servicios Financieros</c:v>
                </c:pt>
                <c:pt idx="9">
                  <c:v>Agua Potable</c:v>
                </c:pt>
                <c:pt idx="10">
                  <c:v>Telecomunicaciones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6.8300000000000027E-2</c:v>
                </c:pt>
                <c:pt idx="1">
                  <c:v>1.12E-2</c:v>
                </c:pt>
                <c:pt idx="2">
                  <c:v>1.6799999999999999E-2</c:v>
                </c:pt>
                <c:pt idx="3">
                  <c:v>1.72E-2</c:v>
                </c:pt>
                <c:pt idx="4">
                  <c:v>3.0200000000000001E-2</c:v>
                </c:pt>
                <c:pt idx="5">
                  <c:v>3.44E-2</c:v>
                </c:pt>
                <c:pt idx="6">
                  <c:v>4.2999999999999997E-2</c:v>
                </c:pt>
                <c:pt idx="7">
                  <c:v>4.3900000000000002E-2</c:v>
                </c:pt>
                <c:pt idx="8">
                  <c:v>0.13320000000000001</c:v>
                </c:pt>
                <c:pt idx="9">
                  <c:v>0.1948</c:v>
                </c:pt>
                <c:pt idx="10">
                  <c:v>0.40699999999999997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8122240"/>
        <c:axId val="188719184"/>
        <c:axId val="0"/>
      </c:bar3DChart>
      <c:catAx>
        <c:axId val="1881222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8719184"/>
        <c:crosses val="autoZero"/>
        <c:auto val="1"/>
        <c:lblAlgn val="ctr"/>
        <c:lblOffset val="100"/>
        <c:noMultiLvlLbl val="0"/>
      </c:catAx>
      <c:valAx>
        <c:axId val="188719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81222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Hoja1!$H$121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Hoja1!$G$122:$G$132</c:f>
              <c:strCache>
                <c:ptCount val="11"/>
                <c:pt idx="0">
                  <c:v>Otros sectores</c:v>
                </c:pt>
                <c:pt idx="1">
                  <c:v>Prendas de vestir</c:v>
                </c:pt>
                <c:pt idx="2">
                  <c:v>Turismo</c:v>
                </c:pt>
                <c:pt idx="3">
                  <c:v>Servicios</c:v>
                </c:pt>
                <c:pt idx="4">
                  <c:v>Equipo informático</c:v>
                </c:pt>
                <c:pt idx="5">
                  <c:v>Vehículos</c:v>
                </c:pt>
                <c:pt idx="6">
                  <c:v>Electrodomésticos</c:v>
                </c:pt>
                <c:pt idx="7">
                  <c:v>Servicios Financieros</c:v>
                </c:pt>
                <c:pt idx="8">
                  <c:v>Artículos del hogar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Hoja1!$H$122:$H$132</c:f>
              <c:numCache>
                <c:formatCode>0.00%</c:formatCode>
                <c:ptCount val="11"/>
                <c:pt idx="0">
                  <c:v>1.8299999999999983E-2</c:v>
                </c:pt>
                <c:pt idx="1">
                  <c:v>6.1000000000000004E-3</c:v>
                </c:pt>
                <c:pt idx="2">
                  <c:v>7.7999999999999996E-3</c:v>
                </c:pt>
                <c:pt idx="3">
                  <c:v>1.2999999999999999E-2</c:v>
                </c:pt>
                <c:pt idx="4">
                  <c:v>1.7399999999999999E-2</c:v>
                </c:pt>
                <c:pt idx="5">
                  <c:v>2.2599999999999999E-2</c:v>
                </c:pt>
                <c:pt idx="6">
                  <c:v>4.7E-2</c:v>
                </c:pt>
                <c:pt idx="7">
                  <c:v>4.9599999999999998E-2</c:v>
                </c:pt>
                <c:pt idx="8">
                  <c:v>5.3900000000000003E-2</c:v>
                </c:pt>
                <c:pt idx="9">
                  <c:v>7.9100000000000004E-2</c:v>
                </c:pt>
                <c:pt idx="10">
                  <c:v>0.68520000000000003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0338000"/>
        <c:axId val="170337608"/>
        <c:axId val="0"/>
      </c:bar3DChart>
      <c:catAx>
        <c:axId val="1703380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337608"/>
        <c:crosses val="autoZero"/>
        <c:auto val="1"/>
        <c:lblAlgn val="ctr"/>
        <c:lblOffset val="100"/>
        <c:noMultiLvlLbl val="0"/>
      </c:catAx>
      <c:valAx>
        <c:axId val="170337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338000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Hoja1!$H$329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Hoja1!$G$330:$G$337</c:f>
              <c:strCache>
                <c:ptCount val="8"/>
                <c:pt idx="0">
                  <c:v>Otros motivos</c:v>
                </c:pt>
                <c:pt idx="1">
                  <c:v>Información crediticia</c:v>
                </c:pt>
                <c:pt idx="2">
                  <c:v>Gestiones de Cobro</c:v>
                </c:pt>
                <c:pt idx="3">
                  <c:v>Plan de Pagos</c:v>
                </c:pt>
                <c:pt idx="4">
                  <c:v>Mala calidad del producto o servicio</c:v>
                </c:pt>
                <c:pt idx="5">
                  <c:v>Práctica abusiva</c:v>
                </c:pt>
                <c:pt idx="6">
                  <c:v>Incumplimiento de contrato u oferta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Hoja1!$H$330:$H$337</c:f>
              <c:numCache>
                <c:formatCode>0.00%</c:formatCode>
                <c:ptCount val="8"/>
                <c:pt idx="0">
                  <c:v>3.6899999999999933E-2</c:v>
                </c:pt>
                <c:pt idx="1">
                  <c:v>2.5000000000000001E-3</c:v>
                </c:pt>
                <c:pt idx="2">
                  <c:v>6.1999999999999998E-3</c:v>
                </c:pt>
                <c:pt idx="3">
                  <c:v>3.7600000000000001E-2</c:v>
                </c:pt>
                <c:pt idx="4">
                  <c:v>6.4399999999999999E-2</c:v>
                </c:pt>
                <c:pt idx="5">
                  <c:v>6.6799999999999998E-2</c:v>
                </c:pt>
                <c:pt idx="6">
                  <c:v>0.13550000000000001</c:v>
                </c:pt>
                <c:pt idx="7">
                  <c:v>0.65010000000000001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0334472"/>
        <c:axId val="170339176"/>
        <c:axId val="0"/>
      </c:bar3DChart>
      <c:catAx>
        <c:axId val="170334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339176"/>
        <c:crosses val="autoZero"/>
        <c:auto val="1"/>
        <c:lblAlgn val="ctr"/>
        <c:lblOffset val="100"/>
        <c:noMultiLvlLbl val="0"/>
      </c:catAx>
      <c:valAx>
        <c:axId val="170339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3344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Hoja1!$H$354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Hoja1!$G$355:$G$360</c:f>
              <c:strCache>
                <c:ptCount val="6"/>
                <c:pt idx="0">
                  <c:v>Otros motivos</c:v>
                </c:pt>
                <c:pt idx="1">
                  <c:v>Gestiones de Cobro</c:v>
                </c:pt>
                <c:pt idx="2">
                  <c:v>Práctica abusiva</c:v>
                </c:pt>
                <c:pt idx="3">
                  <c:v>Mala calidad del producto o servicio</c:v>
                </c:pt>
                <c:pt idx="4">
                  <c:v>Incumplimiento de contrato u oferta</c:v>
                </c:pt>
                <c:pt idx="5">
                  <c:v>Cobros, Cargos y Comisiones Indebidas</c:v>
                </c:pt>
              </c:strCache>
            </c:strRef>
          </c:cat>
          <c:val>
            <c:numRef>
              <c:f>Hoja1!$H$355:$H$360</c:f>
              <c:numCache>
                <c:formatCode>0.00%</c:formatCode>
                <c:ptCount val="6"/>
                <c:pt idx="0">
                  <c:v>7.0000000000000062E-3</c:v>
                </c:pt>
                <c:pt idx="1">
                  <c:v>5.1999999999999998E-3</c:v>
                </c:pt>
                <c:pt idx="2">
                  <c:v>4.1700000000000001E-2</c:v>
                </c:pt>
                <c:pt idx="3">
                  <c:v>9.4799999999999995E-2</c:v>
                </c:pt>
                <c:pt idx="4">
                  <c:v>0.1278</c:v>
                </c:pt>
                <c:pt idx="5">
                  <c:v>0.72350000000000003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0138120"/>
        <c:axId val="190138512"/>
        <c:axId val="0"/>
      </c:bar3DChart>
      <c:catAx>
        <c:axId val="190138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138512"/>
        <c:crosses val="autoZero"/>
        <c:auto val="1"/>
        <c:lblAlgn val="ctr"/>
        <c:lblOffset val="100"/>
        <c:noMultiLvlLbl val="0"/>
      </c:catAx>
      <c:valAx>
        <c:axId val="190138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138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Hoja1!$A$538</c:f>
              <c:strCache>
                <c:ptCount val="1"/>
                <c:pt idx="0">
                  <c:v>Casos Cerrados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Hoja1!$B$537:$M$537</c:f>
              <c:numCache>
                <c:formatCode>mmm\-yy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Hoja1!$B$538:$M$538</c:f>
              <c:numCache>
                <c:formatCode>#,##0</c:formatCode>
                <c:ptCount val="12"/>
                <c:pt idx="0">
                  <c:v>917</c:v>
                </c:pt>
                <c:pt idx="1">
                  <c:v>837</c:v>
                </c:pt>
                <c:pt idx="2">
                  <c:v>874</c:v>
                </c:pt>
                <c:pt idx="3">
                  <c:v>790</c:v>
                </c:pt>
                <c:pt idx="4">
                  <c:v>884</c:v>
                </c:pt>
                <c:pt idx="5">
                  <c:v>893</c:v>
                </c:pt>
                <c:pt idx="6">
                  <c:v>1000</c:v>
                </c:pt>
                <c:pt idx="7">
                  <c:v>600</c:v>
                </c:pt>
                <c:pt idx="8">
                  <c:v>1103</c:v>
                </c:pt>
                <c:pt idx="9">
                  <c:v>1084</c:v>
                </c:pt>
                <c:pt idx="10">
                  <c:v>927</c:v>
                </c:pt>
                <c:pt idx="11">
                  <c:v>834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139296"/>
        <c:axId val="190139688"/>
      </c:lineChart>
      <c:lineChart>
        <c:grouping val="standard"/>
        <c:varyColors val="0"/>
        <c:ser>
          <c:idx val="1"/>
          <c:order val="1"/>
          <c:tx>
            <c:strRef>
              <c:f>Hoja1!$A$539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Hoja1!$B$537:$M$537</c:f>
              <c:numCache>
                <c:formatCode>mmm\-yy</c:formatCode>
                <c:ptCount val="12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</c:numCache>
            </c:numRef>
          </c:cat>
          <c:val>
            <c:numRef>
              <c:f>Hoja1!$B$539:$M$539</c:f>
              <c:numCache>
                <c:formatCode>"$"#,##0.00</c:formatCode>
                <c:ptCount val="12"/>
                <c:pt idx="0">
                  <c:v>153242.44</c:v>
                </c:pt>
                <c:pt idx="1">
                  <c:v>200107.72</c:v>
                </c:pt>
                <c:pt idx="2">
                  <c:v>224919.2200000002</c:v>
                </c:pt>
                <c:pt idx="3">
                  <c:v>135285.29000000004</c:v>
                </c:pt>
                <c:pt idx="4">
                  <c:v>184599.93000000002</c:v>
                </c:pt>
                <c:pt idx="5">
                  <c:v>127248.43000000002</c:v>
                </c:pt>
                <c:pt idx="6">
                  <c:v>252736.10999999978</c:v>
                </c:pt>
                <c:pt idx="7">
                  <c:v>115646.34000000007</c:v>
                </c:pt>
                <c:pt idx="8">
                  <c:v>274841.20000000007</c:v>
                </c:pt>
                <c:pt idx="9">
                  <c:v>211206.93000000017</c:v>
                </c:pt>
                <c:pt idx="10">
                  <c:v>225632.43000000005</c:v>
                </c:pt>
                <c:pt idx="11">
                  <c:v>223394.77999999997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140472"/>
        <c:axId val="190140080"/>
      </c:lineChart>
      <c:dateAx>
        <c:axId val="19013929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139688"/>
        <c:crosses val="autoZero"/>
        <c:auto val="1"/>
        <c:lblOffset val="100"/>
        <c:baseTimeUnit val="months"/>
      </c:dateAx>
      <c:valAx>
        <c:axId val="190139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/>
                  <a:t>Casos cerrados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139296"/>
        <c:crosses val="autoZero"/>
        <c:crossBetween val="between"/>
      </c:valAx>
      <c:valAx>
        <c:axId val="1901400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/>
                  <a:t>Monto recuperado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&quot;$&quot;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140472"/>
        <c:crosses val="max"/>
        <c:crossBetween val="between"/>
      </c:valAx>
      <c:dateAx>
        <c:axId val="19014047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90140080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Hoja1!$H$564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Hoja1!$G$565:$G$574</c:f>
              <c:strCache>
                <c:ptCount val="10"/>
                <c:pt idx="0">
                  <c:v>Otros Sectores</c:v>
                </c:pt>
                <c:pt idx="1">
                  <c:v>Turismo</c:v>
                </c:pt>
                <c:pt idx="2">
                  <c:v>Electrodomésticos</c:v>
                </c:pt>
                <c:pt idx="3">
                  <c:v>Inmuebles</c:v>
                </c:pt>
                <c:pt idx="4">
                  <c:v>Telecomunicaciones</c:v>
                </c:pt>
                <c:pt idx="5">
                  <c:v>Artículos del hogar</c:v>
                </c:pt>
                <c:pt idx="6">
                  <c:v>Servicios</c:v>
                </c:pt>
                <c:pt idx="7">
                  <c:v>Agua Potable</c:v>
                </c:pt>
                <c:pt idx="8">
                  <c:v>Servicios Financieros</c:v>
                </c:pt>
                <c:pt idx="9">
                  <c:v>Vehículos</c:v>
                </c:pt>
              </c:strCache>
            </c:strRef>
          </c:cat>
          <c:val>
            <c:numRef>
              <c:f>Hoja1!$H$565:$H$574</c:f>
              <c:numCache>
                <c:formatCode>"$"#,##0.00</c:formatCode>
                <c:ptCount val="10"/>
                <c:pt idx="0">
                  <c:v>10588.939999999999</c:v>
                </c:pt>
                <c:pt idx="1">
                  <c:v>5878.94</c:v>
                </c:pt>
                <c:pt idx="2">
                  <c:v>8431.1700000000019</c:v>
                </c:pt>
                <c:pt idx="3">
                  <c:v>11395.5</c:v>
                </c:pt>
                <c:pt idx="4">
                  <c:v>13070.68</c:v>
                </c:pt>
                <c:pt idx="5">
                  <c:v>13592.730000000001</c:v>
                </c:pt>
                <c:pt idx="6">
                  <c:v>21448.9</c:v>
                </c:pt>
                <c:pt idx="7">
                  <c:v>36275.030000000006</c:v>
                </c:pt>
                <c:pt idx="8">
                  <c:v>46775.98000000001</c:v>
                </c:pt>
                <c:pt idx="9">
                  <c:v>55936.91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0141256"/>
        <c:axId val="190141648"/>
        <c:axId val="0"/>
      </c:bar3DChart>
      <c:catAx>
        <c:axId val="19014125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141648"/>
        <c:crosses val="autoZero"/>
        <c:auto val="1"/>
        <c:lblAlgn val="ctr"/>
        <c:lblOffset val="100"/>
        <c:noMultiLvlLbl val="0"/>
      </c:catAx>
      <c:valAx>
        <c:axId val="190141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0141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4304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7113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3405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3316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7871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2902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88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5982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6921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4031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8C8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15/02/2016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  <p:pic>
        <p:nvPicPr>
          <p:cNvPr id="8" name="Imagen 1" descr="CINTILLO PARA PRESENTACIONES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4" b="10681"/>
          <a:stretch>
            <a:fillRect/>
          </a:stretch>
        </p:blipFill>
        <p:spPr bwMode="auto">
          <a:xfrm>
            <a:off x="8483600" y="5853906"/>
            <a:ext cx="37084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103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Boletín Estadístico Mensual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4900" i="1" dirty="0" smtClean="0"/>
              <a:t>Diciembre de 2015</a:t>
            </a:r>
            <a:endParaRPr lang="es-SV" sz="4900" i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motivo</a:t>
            </a:r>
            <a:br>
              <a:rPr lang="es-ES" dirty="0" smtClean="0"/>
            </a:br>
            <a:r>
              <a:rPr lang="es-ES" sz="3200" i="1" dirty="0" smtClean="0"/>
              <a:t>Diciembre 2015</a:t>
            </a:r>
            <a:endParaRPr lang="es-SV" i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1111377"/>
              </p:ext>
            </p:extLst>
          </p:nvPr>
        </p:nvGraphicFramePr>
        <p:xfrm>
          <a:off x="838200" y="2680697"/>
          <a:ext cx="5198787" cy="2228850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3601071"/>
                <a:gridCol w="986068"/>
                <a:gridCol w="61164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4,945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1,031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motivos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7,607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9" name="Marcador de conteni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0163077"/>
              </p:ext>
            </p:extLst>
          </p:nvPr>
        </p:nvGraphicFramePr>
        <p:xfrm>
          <a:off x="6172200" y="2680697"/>
          <a:ext cx="5181600" cy="1783080"/>
        </p:xfrm>
        <a:graphic>
          <a:graphicData uri="http://schemas.openxmlformats.org/drawingml/2006/table">
            <a:tbl>
              <a:tblPr firstRow="1" lastRow="1" bandRow="1" bandCol="1">
                <a:tableStyleId>{72833802-FEF1-4C79-8D5D-14CF1EAF98D9}</a:tableStyleId>
              </a:tblPr>
              <a:tblGrid>
                <a:gridCol w="3410547"/>
                <a:gridCol w="1126918"/>
                <a:gridCol w="644135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motivos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1,150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838200" y="2195572"/>
            <a:ext cx="5198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Atenciones por motivo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163072" y="2195572"/>
            <a:ext cx="519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Denuncias por motivo</a:t>
            </a:r>
          </a:p>
        </p:txBody>
      </p:sp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motivo</a:t>
            </a:r>
            <a:br>
              <a:rPr lang="es-SV" smtClean="0"/>
            </a:br>
            <a:r>
              <a:rPr lang="es-SV" sz="2400" i="1"/>
              <a:t>Acumulado 2015 Vrs. 2014</a:t>
            </a: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343484"/>
              </p:ext>
            </p:extLst>
          </p:nvPr>
        </p:nvGraphicFramePr>
        <p:xfrm>
          <a:off x="838201" y="1825625"/>
          <a:ext cx="10515600" cy="358101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4850967"/>
                <a:gridCol w="1376208"/>
                <a:gridCol w="1429475"/>
                <a:gridCol w="1429475"/>
                <a:gridCol w="1429475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effectLst/>
                        </a:rPr>
                        <a:t>Sector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8000" marB="1800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smtClean="0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smtClean="0">
                          <a:effectLst/>
                        </a:rPr>
                        <a:t>Porcentaje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</a:t>
                      </a:r>
                    </a:p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S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 </a:t>
                      </a:r>
                    </a:p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 </a:t>
                      </a:r>
                    </a:p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 </a:t>
                      </a:r>
                    </a:p>
                    <a:p>
                      <a:pPr algn="ctr" fontAlgn="b"/>
                      <a:r>
                        <a:rPr lang="es-SV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 y 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motivo</a:t>
            </a:r>
            <a:br>
              <a:rPr lang="es-SV" smtClean="0"/>
            </a:br>
            <a:r>
              <a:rPr lang="es-SV" sz="2400" i="1"/>
              <a:t>Acumulado 2015 Vrs. 2014</a:t>
            </a:r>
            <a:endParaRPr lang="es-SV" i="1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27303"/>
              </p:ext>
            </p:extLst>
          </p:nvPr>
        </p:nvGraphicFramePr>
        <p:xfrm>
          <a:off x="838201" y="1825624"/>
          <a:ext cx="10515599" cy="358101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4810265"/>
                <a:gridCol w="1386720"/>
                <a:gridCol w="1439538"/>
                <a:gridCol w="1439538"/>
                <a:gridCol w="1439538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Sector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8000" marB="18000" anchor="ctr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smtClean="0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smtClean="0">
                          <a:effectLst/>
                        </a:rPr>
                        <a:t>Porcentaje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</a:t>
                      </a:r>
                    </a:p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 </a:t>
                      </a:r>
                    </a:p>
                    <a:p>
                      <a:pPr algn="ctr" fontAlgn="b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6,336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 y 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Denuncias y gestiones cerradas</a:t>
            </a:r>
            <a:br>
              <a:rPr lang="es-ES"/>
            </a:br>
            <a:r>
              <a:rPr lang="es-SV" sz="2400" i="1"/>
              <a:t>Acumulado 2015 Vrs. 2014</a:t>
            </a: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682115"/>
              </p:ext>
            </p:extLst>
          </p:nvPr>
        </p:nvGraphicFramePr>
        <p:xfrm>
          <a:off x="838201" y="1825626"/>
          <a:ext cx="10515598" cy="2646045"/>
        </p:xfrm>
        <a:graphic>
          <a:graphicData uri="http://schemas.openxmlformats.org/drawingml/2006/table">
            <a:tbl>
              <a:tblPr firstRow="1" lastRow="1" bandRow="1">
                <a:tableStyleId>{72833802-FEF1-4C79-8D5D-14CF1EAF98D9}</a:tableStyleId>
              </a:tblPr>
              <a:tblGrid>
                <a:gridCol w="3202979"/>
                <a:gridCol w="1341471"/>
                <a:gridCol w="1341471"/>
                <a:gridCol w="1094771"/>
                <a:gridCol w="1262610"/>
                <a:gridCol w="1129965"/>
                <a:gridCol w="1142331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dirty="0"/>
                        <a:t>Tipo de caso </a:t>
                      </a: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dirty="0" smtClean="0"/>
                        <a:t>Enero - diciembre </a:t>
                      </a:r>
                    </a:p>
                    <a:p>
                      <a:pPr algn="ctr" fontAlgn="b"/>
                      <a:r>
                        <a:rPr lang="es-SV" sz="1400" dirty="0" smtClean="0"/>
                        <a:t>2014</a:t>
                      </a:r>
                      <a:endParaRPr lang="es-SV" sz="1400" dirty="0"/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dirty="0" smtClean="0"/>
                        <a:t>Enero - diciembre </a:t>
                      </a:r>
                    </a:p>
                    <a:p>
                      <a:pPr algn="ctr" fontAlgn="b"/>
                      <a:r>
                        <a:rPr lang="es-SV" sz="1400" dirty="0" smtClean="0"/>
                        <a:t>2015</a:t>
                      </a:r>
                      <a:endParaRPr lang="es-SV" sz="1400" dirty="0"/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smtClean="0"/>
                        <a:t>Variación </a:t>
                      </a:r>
                      <a:endParaRPr lang="es-SV" sz="1400"/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dirty="0" smtClean="0"/>
                        <a:t>Noviembre 2015</a:t>
                      </a:r>
                      <a:endParaRPr lang="es-SV" sz="1400" dirty="0"/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dirty="0" smtClean="0"/>
                        <a:t>Diciembre 2015</a:t>
                      </a:r>
                      <a:endParaRPr lang="es-SV" sz="1400" dirty="0"/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smtClean="0"/>
                        <a:t>Variación  </a:t>
                      </a:r>
                      <a:endParaRPr lang="es-SV" sz="1400"/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/>
                        <a:t>Denuncia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11,176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9,148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dirty="0"/>
                        <a:t>Avenimiento</a:t>
                      </a:r>
                    </a:p>
                  </a:txBody>
                  <a:tcPr marL="25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7,482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dirty="0"/>
                        <a:t>Cerrado por razones de oficio</a:t>
                      </a:r>
                    </a:p>
                  </a:txBody>
                  <a:tcPr marL="25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dirty="0"/>
                        <a:t>Conciliación</a:t>
                      </a:r>
                    </a:p>
                  </a:txBody>
                  <a:tcPr marL="25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dirty="0"/>
                        <a:t>Desistimiento</a:t>
                      </a:r>
                    </a:p>
                  </a:txBody>
                  <a:tcPr marL="25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dirty="0"/>
                        <a:t>Falta de Ratificación y Prevención</a:t>
                      </a:r>
                    </a:p>
                  </a:txBody>
                  <a:tcPr marL="25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dirty="0"/>
                        <a:t>Tribunal Sancionador</a:t>
                      </a:r>
                    </a:p>
                  </a:txBody>
                  <a:tcPr marL="25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/>
                        <a:t>Gestión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-18.9%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/>
                        <a:t>Total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12,798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10,743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-10.0%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38200" y="4581128"/>
            <a:ext cx="10515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2000" dirty="0"/>
              <a:t>En </a:t>
            </a:r>
            <a:r>
              <a:rPr lang="es-SV" sz="2000" dirty="0" smtClean="0"/>
              <a:t>diciembre </a:t>
            </a:r>
            <a:r>
              <a:rPr lang="es-SV" sz="2000" dirty="0"/>
              <a:t>de 2015, se cerró </a:t>
            </a:r>
            <a:r>
              <a:rPr lang="es-SV" sz="2000" dirty="0" smtClean="0"/>
              <a:t>834 </a:t>
            </a:r>
            <a:r>
              <a:rPr lang="es-SV" sz="2000" dirty="0"/>
              <a:t>denuncias y gestiones; mostrando </a:t>
            </a:r>
            <a:r>
              <a:rPr lang="es-SV" sz="2000" dirty="0" smtClean="0"/>
              <a:t>una disminución del </a:t>
            </a:r>
            <a:r>
              <a:rPr lang="es-SV" sz="2000" dirty="0" smtClean="0"/>
              <a:t>-10.0</a:t>
            </a:r>
            <a:r>
              <a:rPr lang="es-SV" sz="2000" dirty="0" smtClean="0"/>
              <a:t>% </a:t>
            </a:r>
            <a:r>
              <a:rPr lang="es-SV" sz="2000" dirty="0"/>
              <a:t>respecto a </a:t>
            </a:r>
            <a:r>
              <a:rPr lang="es-SV" sz="2000" dirty="0" smtClean="0"/>
              <a:t>noviembre </a:t>
            </a:r>
            <a:r>
              <a:rPr lang="es-SV" sz="2000" dirty="0"/>
              <a:t>del mismo año</a:t>
            </a:r>
            <a:r>
              <a:rPr lang="es-SV" sz="2000" dirty="0" smtClean="0"/>
              <a:t>.</a:t>
            </a:r>
            <a:endParaRPr lang="es-SV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2000" dirty="0"/>
              <a:t>Entre enero y diciembre de 2015 se reportan </a:t>
            </a:r>
            <a:r>
              <a:rPr lang="es-SV" sz="2000" dirty="0" smtClean="0"/>
              <a:t>10,743 denuncias y gestiones cerradas, siendo un </a:t>
            </a:r>
            <a:r>
              <a:rPr lang="es-SV" sz="2000" dirty="0" smtClean="0"/>
              <a:t/>
            </a:r>
            <a:br>
              <a:rPr lang="es-SV" sz="2000" dirty="0" smtClean="0"/>
            </a:br>
            <a:r>
              <a:rPr lang="es-SV" sz="2000" dirty="0" smtClean="0"/>
              <a:t>-</a:t>
            </a:r>
            <a:r>
              <a:rPr lang="es-SV" sz="2000" dirty="0" smtClean="0"/>
              <a:t>16.1% menor al reportado en el mismo periodo del 2014.</a:t>
            </a:r>
            <a:endParaRPr lang="es-SV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br>
              <a:rPr lang="es-ES" dirty="0" smtClean="0"/>
            </a:br>
            <a:r>
              <a:rPr lang="es-SV" sz="3200" i="1" dirty="0" smtClean="0"/>
              <a:t>Acumulado 2015 Vrs. 2014</a:t>
            </a:r>
            <a:endParaRPr lang="es-SV" sz="3200" i="1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660056"/>
              </p:ext>
            </p:extLst>
          </p:nvPr>
        </p:nvGraphicFramePr>
        <p:xfrm>
          <a:off x="838200" y="1825625"/>
          <a:ext cx="10515604" cy="167449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596992"/>
                <a:gridCol w="1719068"/>
                <a:gridCol w="1719068"/>
                <a:gridCol w="1214877"/>
                <a:gridCol w="1525361"/>
                <a:gridCol w="1525361"/>
                <a:gridCol w="1214877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>
                          <a:effectLst/>
                        </a:rPr>
                        <a:t>Tipo de caso </a:t>
                      </a:r>
                      <a:endParaRPr lang="es-SV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8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 dirty="0" smtClean="0"/>
                        <a:t>Enero</a:t>
                      </a:r>
                      <a:r>
                        <a:rPr lang="es-SV" sz="1800" u="none" strike="noStrike" baseline="0" dirty="0" smtClean="0"/>
                        <a:t> - diciembre</a:t>
                      </a:r>
                      <a:r>
                        <a:rPr lang="es-SV" sz="1800" u="none" strike="noStrike" dirty="0" smtClean="0"/>
                        <a:t> </a:t>
                      </a:r>
                    </a:p>
                    <a:p>
                      <a:pPr algn="ctr" fontAlgn="b"/>
                      <a:r>
                        <a:rPr lang="es-SV" sz="1800" u="none" strike="noStrike" dirty="0" smtClean="0"/>
                        <a:t>2014</a:t>
                      </a:r>
                      <a:endParaRPr lang="es-SV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 dirty="0" smtClean="0"/>
                        <a:t>Enero</a:t>
                      </a:r>
                      <a:r>
                        <a:rPr lang="es-SV" sz="1800" u="none" strike="noStrike" baseline="0" dirty="0" smtClean="0"/>
                        <a:t> - diciembre</a:t>
                      </a:r>
                      <a:r>
                        <a:rPr lang="es-SV" sz="1800" u="none" strike="noStrike" dirty="0" smtClean="0"/>
                        <a:t> </a:t>
                      </a:r>
                    </a:p>
                    <a:p>
                      <a:pPr algn="ctr" fontAlgn="b"/>
                      <a:r>
                        <a:rPr lang="es-SV" sz="1800" u="none" strike="noStrike" dirty="0" smtClean="0"/>
                        <a:t>2015</a:t>
                      </a:r>
                      <a:endParaRPr lang="es-SV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>
                          <a:effectLst/>
                        </a:rPr>
                        <a:t>Variación</a:t>
                      </a:r>
                      <a:endParaRPr lang="es-SV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89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 smtClean="0">
                          <a:effectLst/>
                        </a:rPr>
                        <a:t>Noviembre 2015</a:t>
                      </a:r>
                      <a:endParaRPr lang="es-SV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 smtClean="0">
                          <a:effectLst/>
                        </a:rPr>
                        <a:t>Diciembre</a:t>
                      </a:r>
                      <a:r>
                        <a:rPr lang="es-SV" sz="1800" u="none" strike="noStrike" baseline="0" dirty="0" smtClean="0">
                          <a:effectLst/>
                        </a:rPr>
                        <a:t> 20</a:t>
                      </a:r>
                      <a:r>
                        <a:rPr lang="es-SV" sz="1800" u="none" strike="noStrike" dirty="0" smtClean="0">
                          <a:effectLst/>
                        </a:rPr>
                        <a:t>15</a:t>
                      </a:r>
                      <a:endParaRPr lang="es-SV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8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>
                          <a:effectLst/>
                        </a:rPr>
                        <a:t>Variación</a:t>
                      </a:r>
                      <a:endParaRPr lang="es-SV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897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$2,644,956.38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$2,099,403.02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$205,344.82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$196,930.52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$182,475.00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$229,457.80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$20,287.61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$26,464.26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$2,827,431.38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$2,328,860.82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$225,632.43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$223,394.78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23762" y="3789040"/>
            <a:ext cx="105156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SV" sz="2000" dirty="0"/>
              <a:t>En el mes de diciembre de 2015 se recuperó $</a:t>
            </a:r>
            <a:r>
              <a:rPr lang="es-SV" sz="2000" dirty="0" smtClean="0"/>
              <a:t>223,394.78, mostrando una disminución del </a:t>
            </a:r>
            <a:r>
              <a:rPr lang="es-SV" sz="2000" dirty="0" smtClean="0"/>
              <a:t>-1.0</a:t>
            </a:r>
            <a:r>
              <a:rPr lang="es-SV" sz="2000" dirty="0" smtClean="0"/>
              <a:t>% respecto al mes anterior.</a:t>
            </a:r>
          </a:p>
          <a:p>
            <a:pPr marL="285750" indent="-285750" algn="just">
              <a:buFont typeface="Arial"/>
              <a:buChar char="•"/>
            </a:pPr>
            <a:r>
              <a:rPr lang="es-SV" sz="2000" dirty="0"/>
              <a:t>Entre enero y diciembre de 2015 se registra un monto de recuperación de $</a:t>
            </a:r>
            <a:r>
              <a:rPr lang="es-SV" sz="2000" dirty="0" smtClean="0"/>
              <a:t>2,328,860.82, siendo un </a:t>
            </a:r>
            <a:r>
              <a:rPr lang="es-SV" sz="2000" dirty="0" smtClean="0"/>
              <a:t>-17.6</a:t>
            </a:r>
            <a:r>
              <a:rPr lang="es-SV" sz="2000" dirty="0" smtClean="0"/>
              <a:t>% menor respecto al mismo periodo del año anterior.</a:t>
            </a:r>
            <a:endParaRPr lang="es-SV" sz="2000" dirty="0"/>
          </a:p>
        </p:txBody>
      </p:sp>
    </p:spTree>
    <p:extLst>
      <p:ext uri="{BB962C8B-B14F-4D97-AF65-F5344CB8AC3E}">
        <p14:creationId xmlns:p14="http://schemas.microsoft.com/office/powerpoint/2010/main" val="395904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br>
              <a:rPr lang="es-ES" dirty="0" smtClean="0"/>
            </a:br>
            <a:r>
              <a:rPr lang="es-ES" sz="2400" i="1" dirty="0" smtClean="0"/>
              <a:t>Diciembre 2014- diciembre </a:t>
            </a:r>
            <a:r>
              <a:rPr lang="es-ES" sz="2400" i="1" dirty="0"/>
              <a:t>2015</a:t>
            </a:r>
            <a:endParaRPr lang="es-SV" sz="2400" i="1" dirty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691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 por sector</a:t>
            </a:r>
            <a:br>
              <a:rPr lang="es-ES" dirty="0" smtClean="0"/>
            </a:br>
            <a:r>
              <a:rPr lang="es-ES" sz="3200" i="1" dirty="0" smtClean="0"/>
              <a:t>Diciembre 2015</a:t>
            </a:r>
            <a:endParaRPr lang="es-SV" sz="3200" i="1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7568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81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3200" i="1" dirty="0" smtClean="0"/>
              <a:t>De diciembre de 2014 a diciembre de 2015</a:t>
            </a:r>
            <a:endParaRPr lang="es-SV" i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314105"/>
              </p:ext>
            </p:extLst>
          </p:nvPr>
        </p:nvGraphicFramePr>
        <p:xfrm>
          <a:off x="2152650" y="1825625"/>
          <a:ext cx="7886700" cy="397383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964581"/>
                <a:gridCol w="2089025"/>
                <a:gridCol w="2736569"/>
                <a:gridCol w="209652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Reclamos cerrados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Reclamos con devolución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Monto recuperado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$153,242.44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$200,107.72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$224,919.22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$135,285.29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$184,599.93</a:t>
                      </a:r>
                    </a:p>
                  </a:txBody>
                  <a:tcPr marL="72000" marR="72000" marT="9525" marB="0" anchor="b"/>
                </a:tc>
              </a:tr>
              <a:tr h="155193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$127,248.43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$252,736.11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$115,646.34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$274,841.20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$211,206.93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$225,632.43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dic-15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$223,394.78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10,743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7,032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$2,328,860.82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SV" dirty="0" smtClean="0"/>
              <a:t>En diciembre de 2015, la Defensoría del Consumidor brindo un total de 7,607 atenciones, aumentando un 27.3% respecto al mes anterior; y la mayor cantidad de atenciones se concentran en las asesorías, las cuales representan un 80.6% del total. </a:t>
            </a:r>
          </a:p>
          <a:p>
            <a:r>
              <a:rPr lang="es-SV" dirty="0" smtClean="0"/>
              <a:t>Entre enero y diciembre de 2015 se brindaron 60,930 atenciones, siendo un </a:t>
            </a:r>
            <a:r>
              <a:rPr lang="es-SV" dirty="0" smtClean="0"/>
              <a:t>-0.8</a:t>
            </a:r>
            <a:r>
              <a:rPr lang="es-SV" dirty="0" smtClean="0"/>
              <a:t>% inferior al resultado del mismo periodo de 2014.</a:t>
            </a:r>
          </a:p>
          <a:p>
            <a:r>
              <a:rPr lang="es-SV" dirty="0" smtClean="0"/>
              <a:t>En el mes de diciembre de 2015 se recuperó $223,394.78, mostrando una disminución del </a:t>
            </a:r>
            <a:r>
              <a:rPr lang="es-SV" dirty="0" smtClean="0"/>
              <a:t>-1.0</a:t>
            </a:r>
            <a:r>
              <a:rPr lang="es-SV" dirty="0" smtClean="0"/>
              <a:t>% respecto al mes anterior.</a:t>
            </a:r>
          </a:p>
          <a:p>
            <a:r>
              <a:rPr lang="es-SV" dirty="0" smtClean="0"/>
              <a:t>Entre enero y diciembre de 2015 se registra un monto de recuperación de $2,328,860.82, siendo un </a:t>
            </a:r>
            <a:r>
              <a:rPr lang="es-SV" dirty="0" smtClean="0"/>
              <a:t>-17.6</a:t>
            </a:r>
            <a:r>
              <a:rPr lang="es-SV" dirty="0" smtClean="0"/>
              <a:t>% menor respecto al mismo periodo del año anterior.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853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Los sectores más denunciados de diciembre son:</a:t>
            </a:r>
          </a:p>
          <a:p>
            <a:pPr lvl="1"/>
            <a:r>
              <a:rPr lang="es-SV" dirty="0" smtClean="0"/>
              <a:t>Agua potable 68.52%, </a:t>
            </a:r>
          </a:p>
          <a:p>
            <a:pPr lvl="1"/>
            <a:r>
              <a:rPr lang="es-SV" dirty="0" smtClean="0"/>
              <a:t>Telecomunicaciones 7.91%</a:t>
            </a:r>
          </a:p>
          <a:p>
            <a:pPr lvl="1"/>
            <a:r>
              <a:rPr lang="es-SV" dirty="0" smtClean="0"/>
              <a:t>Artículos del hogar 5.39%.</a:t>
            </a:r>
          </a:p>
          <a:p>
            <a:r>
              <a:rPr lang="es-SV" dirty="0" smtClean="0"/>
              <a:t>Los motivos más denunciados son</a:t>
            </a:r>
          </a:p>
          <a:p>
            <a:pPr lvl="1"/>
            <a:r>
              <a:rPr lang="es-SV" smtClean="0"/>
              <a:t>Cobros</a:t>
            </a:r>
            <a:r>
              <a:rPr lang="es-SV" dirty="0" smtClean="0"/>
              <a:t>, cargos y comisiones indebidas 72.35%</a:t>
            </a:r>
          </a:p>
          <a:p>
            <a:pPr lvl="1"/>
            <a:r>
              <a:rPr lang="es-SV" dirty="0" smtClean="0"/>
              <a:t>Incumplimiento de contrato u oferta 12.78%</a:t>
            </a:r>
          </a:p>
          <a:p>
            <a:pPr lvl="1"/>
            <a:r>
              <a:rPr lang="es-SV" dirty="0" smtClean="0"/>
              <a:t>Mala calidad del producto o servicio 9.48%</a:t>
            </a:r>
          </a:p>
        </p:txBody>
      </p:sp>
    </p:spTree>
    <p:extLst>
      <p:ext uri="{BB962C8B-B14F-4D97-AF65-F5344CB8AC3E}">
        <p14:creationId xmlns:p14="http://schemas.microsoft.com/office/powerpoint/2010/main" val="28738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</a:t>
            </a:r>
            <a:br>
              <a:rPr lang="es-ES" smtClean="0"/>
            </a:br>
            <a:r>
              <a:rPr lang="es-SV" sz="2400" i="1" smtClean="0"/>
              <a:t>Acumulado 2015 Vrs. 2014</a:t>
            </a:r>
            <a:endParaRPr lang="es-SV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362225"/>
              </p:ext>
            </p:extLst>
          </p:nvPr>
        </p:nvGraphicFramePr>
        <p:xfrm>
          <a:off x="838202" y="1825625"/>
          <a:ext cx="10515597" cy="175450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569138"/>
                <a:gridCol w="1833674"/>
                <a:gridCol w="1833674"/>
                <a:gridCol w="1204291"/>
                <a:gridCol w="1398827"/>
                <a:gridCol w="1450640"/>
                <a:gridCol w="1225353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/>
                        <a:t>Tipo de </a:t>
                      </a:r>
                      <a:r>
                        <a:rPr lang="es-SV" sz="1600" u="none" strike="noStrike" dirty="0" smtClean="0"/>
                        <a:t>atención 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 smtClean="0"/>
                        <a:t>Enero</a:t>
                      </a:r>
                      <a:r>
                        <a:rPr lang="es-SV" sz="1600" u="none" strike="noStrike" baseline="0" dirty="0" smtClean="0"/>
                        <a:t> - diciembre</a:t>
                      </a:r>
                      <a:r>
                        <a:rPr lang="es-SV" sz="1600" u="none" strike="noStrike" dirty="0" smtClean="0"/>
                        <a:t> </a:t>
                      </a:r>
                    </a:p>
                    <a:p>
                      <a:pPr algn="ctr" fontAlgn="b"/>
                      <a:r>
                        <a:rPr lang="es-SV" sz="1600" u="none" strike="noStrike" dirty="0" smtClean="0"/>
                        <a:t>2014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 smtClean="0"/>
                        <a:t>Enero</a:t>
                      </a:r>
                      <a:r>
                        <a:rPr lang="es-SV" sz="1600" u="none" strike="noStrike" baseline="0" dirty="0" smtClean="0"/>
                        <a:t> - diciembre</a:t>
                      </a:r>
                      <a:r>
                        <a:rPr lang="es-SV" sz="1600" u="none" strike="noStrike" dirty="0" smtClean="0"/>
                        <a:t> </a:t>
                      </a:r>
                    </a:p>
                    <a:p>
                      <a:pPr algn="ctr" fontAlgn="b"/>
                      <a:r>
                        <a:rPr lang="es-SV" sz="1600" u="none" strike="noStrike" dirty="0" smtClean="0"/>
                        <a:t>2015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smtClean="0"/>
                        <a:t>Variación 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 smtClean="0"/>
                        <a:t>Noviembre 2015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 smtClean="0"/>
                        <a:t>Diciembre 2015</a:t>
                      </a:r>
                      <a:endParaRPr lang="es-SV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smtClean="0"/>
                        <a:t>Variación </a:t>
                      </a:r>
                      <a:endParaRPr lang="es-SV" sz="1600" b="1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38199" y="3933056"/>
            <a:ext cx="1051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/>
              <a:t>En </a:t>
            </a:r>
            <a:r>
              <a:rPr lang="es-SV" dirty="0" smtClean="0"/>
              <a:t>diciembre </a:t>
            </a:r>
            <a:r>
              <a:rPr lang="es-SV" dirty="0"/>
              <a:t>de 2015, la Defensoría </a:t>
            </a:r>
            <a:r>
              <a:rPr lang="es-SV" dirty="0" smtClean="0"/>
              <a:t>del </a:t>
            </a:r>
            <a:r>
              <a:rPr lang="es-SV" dirty="0"/>
              <a:t>Consumidor brindo un total de </a:t>
            </a:r>
            <a:r>
              <a:rPr lang="es-SV" dirty="0" smtClean="0"/>
              <a:t>7,607 </a:t>
            </a:r>
            <a:r>
              <a:rPr lang="es-SV" dirty="0"/>
              <a:t>atenciones, </a:t>
            </a:r>
            <a:r>
              <a:rPr lang="es-SV" dirty="0" smtClean="0"/>
              <a:t>aumentando un 27.3% respecto </a:t>
            </a:r>
            <a:r>
              <a:rPr lang="es-SV" dirty="0"/>
              <a:t>al mes anterior; y la mayor cantidad de atenciones se concentran en las asesorías, las cuales representan un </a:t>
            </a:r>
            <a:r>
              <a:rPr lang="es-SV" dirty="0" smtClean="0"/>
              <a:t>80.6% </a:t>
            </a:r>
            <a:r>
              <a:rPr lang="es-SV" dirty="0"/>
              <a:t>del total.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/>
              <a:t>Entre enero y diciembre de 2015 se brindaron </a:t>
            </a:r>
            <a:r>
              <a:rPr lang="es-SV" dirty="0" smtClean="0"/>
              <a:t>60,930 atenciones, siendo un </a:t>
            </a:r>
            <a:r>
              <a:rPr lang="es-SV" dirty="0" smtClean="0"/>
              <a:t>-0.8</a:t>
            </a:r>
            <a:r>
              <a:rPr lang="es-SV" dirty="0" smtClean="0"/>
              <a:t>% inferior al resultado del mismo periodo de 2014.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y asesorías </a:t>
            </a:r>
            <a:br>
              <a:rPr lang="es-SV" smtClean="0"/>
            </a:br>
            <a:r>
              <a:rPr lang="es-SV" sz="2400" i="1" smtClean="0"/>
              <a:t>Acumulado 2015 Vrs. 2014</a:t>
            </a:r>
            <a:endParaRPr lang="es-SV" sz="2400" i="1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658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oficinas</a:t>
            </a:r>
            <a:br>
              <a:rPr lang="es-ES" dirty="0" smtClean="0"/>
            </a:br>
            <a:r>
              <a:rPr lang="es-ES" dirty="0" smtClean="0"/>
              <a:t>Diciembre 2015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84703642"/>
              </p:ext>
            </p:extLst>
          </p:nvPr>
        </p:nvGraphicFramePr>
        <p:xfrm>
          <a:off x="838200" y="2296542"/>
          <a:ext cx="5020446" cy="15552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422963"/>
                <a:gridCol w="741925"/>
                <a:gridCol w="805425"/>
                <a:gridCol w="899659"/>
                <a:gridCol w="679631"/>
                <a:gridCol w="470843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Oficina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Asesoría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Denuncia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Derivación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Gestión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>
                          <a:effectLst/>
                        </a:rPr>
                        <a:t>Total</a:t>
                      </a: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Call Center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3,464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Plan de La Laguna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San Miguel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San Salvador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Santa Ana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Las dos oficinas con mayor número de atenciones fueron el Call Center con </a:t>
            </a:r>
            <a:r>
              <a:rPr lang="es-SV" dirty="0" smtClean="0"/>
              <a:t>3,464  y el </a:t>
            </a:r>
            <a:r>
              <a:rPr lang="es-ES" dirty="0" smtClean="0"/>
              <a:t>Centro de Solución de Controversias de San Salvador con 1,847, que en conjunto atienden el 69.8% del total de atenciones.</a:t>
            </a:r>
          </a:p>
          <a:p>
            <a:r>
              <a:rPr lang="es-ES" dirty="0" smtClean="0"/>
              <a:t>La tasa de variación mensual indica que las atenciones aumentaron un 27.3% respecto al mes pasado, notándose aumentos en el Call Center, </a:t>
            </a:r>
            <a:r>
              <a:rPr lang="es-ES" dirty="0"/>
              <a:t>San Miguel y San </a:t>
            </a:r>
            <a:r>
              <a:rPr lang="es-ES" dirty="0" smtClean="0"/>
              <a:t>Salvador.</a:t>
            </a:r>
          </a:p>
          <a:p>
            <a:r>
              <a:rPr lang="es-ES" dirty="0" smtClean="0"/>
              <a:t>Las oficinas que mostraron mayores aumentos son:</a:t>
            </a:r>
          </a:p>
          <a:p>
            <a:pPr lvl="1"/>
            <a:r>
              <a:rPr lang="es-ES" dirty="0" smtClean="0"/>
              <a:t>Call Center 68.6%</a:t>
            </a:r>
          </a:p>
          <a:p>
            <a:pPr lvl="1"/>
            <a:r>
              <a:rPr lang="es-ES" dirty="0" smtClean="0"/>
              <a:t>San Miguel 25.2%</a:t>
            </a:r>
          </a:p>
          <a:p>
            <a:pPr lvl="1"/>
            <a:r>
              <a:rPr lang="es-ES" dirty="0" smtClean="0"/>
              <a:t>Anta Ana 20.5%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0" y="4149080"/>
            <a:ext cx="4504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Variación mensual,  </a:t>
            </a:r>
            <a:r>
              <a:rPr lang="es-SV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noviembre - diciembre </a:t>
            </a:r>
            <a:r>
              <a:rPr lang="es-SV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2015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838200" y="1848546"/>
            <a:ext cx="4504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solidFill>
                  <a:srgbClr val="7F7F7F"/>
                </a:solidFill>
              </a:rPr>
              <a:t>Atenciones mensuales para </a:t>
            </a:r>
            <a:r>
              <a:rPr lang="es-SV" sz="1600" dirty="0" smtClean="0">
                <a:solidFill>
                  <a:srgbClr val="7F7F7F"/>
                </a:solidFill>
              </a:rPr>
              <a:t>diciembre </a:t>
            </a:r>
            <a:r>
              <a:rPr lang="es-SV" sz="1600" dirty="0">
                <a:solidFill>
                  <a:srgbClr val="7F7F7F"/>
                </a:solidFill>
              </a:rPr>
              <a:t>de 2015</a:t>
            </a:r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058838"/>
              </p:ext>
            </p:extLst>
          </p:nvPr>
        </p:nvGraphicFramePr>
        <p:xfrm>
          <a:off x="838200" y="4536050"/>
          <a:ext cx="5020446" cy="15552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397594"/>
                <a:gridCol w="728698"/>
                <a:gridCol w="791065"/>
                <a:gridCol w="883619"/>
                <a:gridCol w="667514"/>
                <a:gridCol w="551956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Oficina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Asesoría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Denuncia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Derivación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Gestión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>
                          <a:effectLst/>
                        </a:rPr>
                        <a:t>Total</a:t>
                      </a: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Call Center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Plan de La Laguna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San Miguel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San Salvador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Santa Ana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sector</a:t>
            </a:r>
            <a:br>
              <a:rPr lang="es-ES" dirty="0" smtClean="0"/>
            </a:br>
            <a:r>
              <a:rPr lang="es-ES" sz="3200" i="1" dirty="0" smtClean="0"/>
              <a:t>Diciembre 2015</a:t>
            </a:r>
            <a:endParaRPr lang="es-SV" sz="3200" i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838200" y="5301209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/>
              <a:t>En </a:t>
            </a:r>
            <a:r>
              <a:rPr lang="es-SV" sz="1600" dirty="0" smtClean="0"/>
              <a:t>diciembre </a:t>
            </a:r>
            <a:r>
              <a:rPr lang="es-SV" sz="1600" dirty="0"/>
              <a:t>de 2015, el sector que presenta el mayor número de atenciones fue </a:t>
            </a:r>
            <a:r>
              <a:rPr lang="es-SV" sz="1600" dirty="0" smtClean="0"/>
              <a:t>telecomunicaciones con </a:t>
            </a:r>
            <a:r>
              <a:rPr lang="es-SV" sz="1600" dirty="0"/>
              <a:t>el </a:t>
            </a:r>
            <a:r>
              <a:rPr lang="es-SV" sz="1600" dirty="0" smtClean="0"/>
              <a:t>40.70%, </a:t>
            </a:r>
            <a:r>
              <a:rPr lang="es-SV" sz="1600" dirty="0"/>
              <a:t>seguido por </a:t>
            </a:r>
            <a:r>
              <a:rPr lang="es-SV" sz="1600" dirty="0" smtClean="0"/>
              <a:t>agua potable con 19.48%; servicios financieros ocupa el tercer lugar con 13.32%.</a:t>
            </a:r>
            <a:endParaRPr lang="es-SV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/>
              <a:t>En relación a la denuncias, el sector de agua potable es el más denunciado con </a:t>
            </a:r>
            <a:r>
              <a:rPr lang="es-SV" sz="1600" dirty="0" smtClean="0"/>
              <a:t>68.52%, </a:t>
            </a:r>
            <a:r>
              <a:rPr lang="es-SV" sz="1600" dirty="0"/>
              <a:t>le sigue telecomunicaciones con </a:t>
            </a:r>
            <a:r>
              <a:rPr lang="es-SV" sz="1600" dirty="0" smtClean="0"/>
              <a:t>7.91% y artículos del hogar con </a:t>
            </a:r>
            <a:r>
              <a:rPr lang="es-SV" sz="1600" dirty="0"/>
              <a:t>un </a:t>
            </a:r>
            <a:r>
              <a:rPr lang="es-SV" sz="1600" dirty="0" smtClean="0"/>
              <a:t>5.39%.</a:t>
            </a:r>
            <a:endParaRPr lang="es-SV" sz="16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0220369"/>
              </p:ext>
            </p:extLst>
          </p:nvPr>
        </p:nvGraphicFramePr>
        <p:xfrm>
          <a:off x="838200" y="1628800"/>
          <a:ext cx="5181600" cy="3672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1151217"/>
              </p:ext>
            </p:extLst>
          </p:nvPr>
        </p:nvGraphicFramePr>
        <p:xfrm>
          <a:off x="6172200" y="1628800"/>
          <a:ext cx="5181600" cy="3672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05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sector</a:t>
            </a:r>
            <a:br>
              <a:rPr lang="es-ES" dirty="0" smtClean="0"/>
            </a:br>
            <a:r>
              <a:rPr lang="es-ES" dirty="0" smtClean="0"/>
              <a:t>Diciembre 2015</a:t>
            </a:r>
            <a:endParaRPr lang="es-SV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57938683"/>
              </p:ext>
            </p:extLst>
          </p:nvPr>
        </p:nvGraphicFramePr>
        <p:xfrm>
          <a:off x="838198" y="2564904"/>
          <a:ext cx="5041778" cy="289750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2612224"/>
                <a:gridCol w="1510153"/>
                <a:gridCol w="919401"/>
              </a:tblGrid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3,096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1,482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1,013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Artículos del hogar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72000" marR="72000" marT="9525" marB="0" anchor="b"/>
                </a:tc>
              </a:tr>
              <a:tr h="19247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7,607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2892697"/>
              </p:ext>
            </p:extLst>
          </p:nvPr>
        </p:nvGraphicFramePr>
        <p:xfrm>
          <a:off x="6172200" y="2564904"/>
          <a:ext cx="5181599" cy="2897146"/>
        </p:xfrm>
        <a:graphic>
          <a:graphicData uri="http://schemas.openxmlformats.org/drawingml/2006/table">
            <a:tbl>
              <a:tblPr firstRow="1" lastRow="1" bandRow="1" bandCol="1">
                <a:tableStyleId>{72833802-FEF1-4C79-8D5D-14CF1EAF98D9}</a:tableStyleId>
              </a:tblPr>
              <a:tblGrid>
                <a:gridCol w="2725689"/>
                <a:gridCol w="1575748"/>
                <a:gridCol w="880162"/>
              </a:tblGrid>
              <a:tr h="19247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Porcentaje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Artículos del hogar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informático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Prendas de vestir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00" marR="72000" marT="9525" marB="0" anchor="b"/>
                </a:tc>
              </a:tr>
              <a:tr h="19247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1,150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838199" y="2060848"/>
            <a:ext cx="5041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Atenciones por sector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172199" y="2060848"/>
            <a:ext cx="518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Denuncias por sector</a:t>
            </a:r>
          </a:p>
        </p:txBody>
      </p:sp>
    </p:spTree>
    <p:extLst>
      <p:ext uri="{BB962C8B-B14F-4D97-AF65-F5344CB8AC3E}">
        <p14:creationId xmlns:p14="http://schemas.microsoft.com/office/powerpoint/2010/main" val="27464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sector</a:t>
            </a:r>
            <a:br>
              <a:rPr lang="es-SV" dirty="0" smtClean="0"/>
            </a:br>
            <a:r>
              <a:rPr lang="es-SV" sz="3200" i="1" dirty="0" smtClean="0"/>
              <a:t>Acumulado 2015 Vrs. 2014</a:t>
            </a:r>
            <a:endParaRPr lang="es-SV" sz="3200" i="1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035000"/>
              </p:ext>
            </p:extLst>
          </p:nvPr>
        </p:nvGraphicFramePr>
        <p:xfrm>
          <a:off x="838200" y="1825625"/>
          <a:ext cx="10515599" cy="481393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2647998"/>
                <a:gridCol w="1919462"/>
                <a:gridCol w="1982713"/>
                <a:gridCol w="1982713"/>
                <a:gridCol w="198271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smtClean="0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smtClean="0">
                          <a:effectLst/>
                        </a:rPr>
                        <a:t>Porcentaje</a:t>
                      </a:r>
                      <a:endParaRPr lang="es-SV" sz="12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</a:t>
                      </a:r>
                      <a:r>
                        <a:rPr lang="es-SV" sz="12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 2015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Enero-diciembre 2015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10,872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3,571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Artículos del hogar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informático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Prendas de vestir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 y útiles escolares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 social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profesional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Artículos infantiles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Productos agrícolas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br>
              <a:rPr lang="es-SV" dirty="0" smtClean="0"/>
            </a:br>
            <a:r>
              <a:rPr lang="es-SV" sz="3200" i="1" dirty="0" smtClean="0"/>
              <a:t>Acumulado 2015 Vrs. 2014</a:t>
            </a:r>
            <a:endParaRPr lang="es-SV" i="1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667212"/>
              </p:ext>
            </p:extLst>
          </p:nvPr>
        </p:nvGraphicFramePr>
        <p:xfrm>
          <a:off x="838200" y="1825625"/>
          <a:ext cx="10515601" cy="4813935"/>
        </p:xfrm>
        <a:graphic>
          <a:graphicData uri="http://schemas.openxmlformats.org/drawingml/2006/table">
            <a:tbl>
              <a:tblPr firstRow="1" lastRow="1" bandRow="1" bandCol="1">
                <a:tableStyleId>{72833802-FEF1-4C79-8D5D-14CF1EAF98D9}</a:tableStyleId>
              </a:tblPr>
              <a:tblGrid>
                <a:gridCol w="2647998"/>
                <a:gridCol w="1919464"/>
                <a:gridCol w="1982713"/>
                <a:gridCol w="1982713"/>
                <a:gridCol w="198271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dirty="0">
                          <a:solidFill>
                            <a:schemeClr val="bg1"/>
                          </a:solidFill>
                        </a:rPr>
                        <a:t>Sector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s-SV" sz="120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smtClean="0">
                          <a:solidFill>
                            <a:schemeClr val="bg1"/>
                          </a:solidFill>
                        </a:rPr>
                        <a:t>Porcentaje</a:t>
                      </a:r>
                      <a:endParaRPr lang="es-SV" sz="120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  </a:t>
                      </a:r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 2015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 2014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Enero-diciembre 2015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5,318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5,674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1,573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1,124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Artículos del hogar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informático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Prendas de vestir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profesional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0.16%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 y útiles escolares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Artículos infantiles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 social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Productos agrícolas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10,121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Motivos</a:t>
            </a:r>
            <a:br>
              <a:rPr lang="es-ES" dirty="0" smtClean="0"/>
            </a:br>
            <a:r>
              <a:rPr lang="es-ES" sz="3200" i="1" dirty="0" smtClean="0"/>
              <a:t>Diciembre 2015</a:t>
            </a:r>
            <a:endParaRPr lang="es-SV" sz="3200" i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838200" y="5445224"/>
            <a:ext cx="1051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400" dirty="0"/>
              <a:t>Los principales motivos de las atenciones son: cobros, cargos y comisiones indebidas con </a:t>
            </a:r>
            <a:r>
              <a:rPr lang="es-SV" sz="1400" dirty="0" smtClean="0"/>
              <a:t>un 65.01%, </a:t>
            </a:r>
            <a:r>
              <a:rPr lang="es-SV" sz="1400" dirty="0"/>
              <a:t>el incumplimiento de contrato u oferta con </a:t>
            </a:r>
            <a:r>
              <a:rPr lang="es-SV" sz="1400" dirty="0" smtClean="0"/>
              <a:t>13.55%, </a:t>
            </a:r>
            <a:r>
              <a:rPr lang="es-SV" sz="1400" dirty="0"/>
              <a:t>y prácticas abusivas con </a:t>
            </a:r>
            <a:r>
              <a:rPr lang="es-SV" sz="1400" dirty="0" smtClean="0"/>
              <a:t>6.68%.</a:t>
            </a:r>
            <a:endParaRPr lang="es-SV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400" dirty="0"/>
              <a:t>Los motivos de denuncias se concentran principalmente en: cobros, cargos y comisiones indebidas con un </a:t>
            </a:r>
            <a:r>
              <a:rPr lang="es-SV" sz="1400" dirty="0" smtClean="0"/>
              <a:t>72.35</a:t>
            </a:r>
            <a:r>
              <a:rPr lang="es-SV" sz="1400" dirty="0"/>
              <a:t>%, incumplimiento de contrato u oferta </a:t>
            </a:r>
            <a:r>
              <a:rPr lang="es-SV" sz="1400" dirty="0" smtClean="0"/>
              <a:t>con 12.78%, </a:t>
            </a:r>
            <a:r>
              <a:rPr lang="es-SV" sz="1400" dirty="0"/>
              <a:t>y Mala calidad del producto o </a:t>
            </a:r>
            <a:r>
              <a:rPr lang="es-SV" sz="1400" dirty="0" smtClean="0"/>
              <a:t>servicio con 9.48%.</a:t>
            </a:r>
            <a:endParaRPr lang="es-SV" sz="14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19726963"/>
              </p:ext>
            </p:extLst>
          </p:nvPr>
        </p:nvGraphicFramePr>
        <p:xfrm>
          <a:off x="838200" y="1628800"/>
          <a:ext cx="51816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0342852"/>
              </p:ext>
            </p:extLst>
          </p:nvPr>
        </p:nvGraphicFramePr>
        <p:xfrm>
          <a:off x="6172200" y="1628800"/>
          <a:ext cx="51816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ensoria widescreen 2015">
  <a:themeElements>
    <a:clrScheme name="Defensoria 20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2A9EA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ensoria widescreen 2015" id="{74955EE8-454E-4AE6-9CB9-16CB468E0390}" vid="{A11454E7-33EF-406A-8758-340C48FA5DE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Defensoria widescreen 2015</Template>
  <TotalTime>7300</TotalTime>
  <Words>1965</Words>
  <Application>Microsoft Office PowerPoint</Application>
  <PresentationFormat>Panorámica</PresentationFormat>
  <Paragraphs>863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Defensoria widescreen 2015</vt:lpstr>
      <vt:lpstr>Boletín Estadístico Mensual  Diciembre de 2015</vt:lpstr>
      <vt:lpstr>Atenciones Acumulado 2015 Vrs. 2014</vt:lpstr>
      <vt:lpstr>Atenciones y asesorías  Acumulado 2015 Vrs. 2014</vt:lpstr>
      <vt:lpstr>Atenciones por oficinas Diciembre 2015</vt:lpstr>
      <vt:lpstr>Atenciones por sector Diciembre 2015</vt:lpstr>
      <vt:lpstr>Atenciones por sector Diciembre 2015</vt:lpstr>
      <vt:lpstr>Atenciones por sector Acumulado 2015 Vrs. 2014</vt:lpstr>
      <vt:lpstr>Denuncias por sector Acumulado 2015 Vrs. 2014</vt:lpstr>
      <vt:lpstr>Motivos Diciembre 2015</vt:lpstr>
      <vt:lpstr>Atenciones por motivo Diciembre 2015</vt:lpstr>
      <vt:lpstr>Atenciones por motivo Acumulado 2015 Vrs. 2014</vt:lpstr>
      <vt:lpstr>Denuncias por motivo Acumulado 2015 Vrs. 2014</vt:lpstr>
      <vt:lpstr>Denuncias y gestiones cerradas Acumulado 2015 Vrs. 2014</vt:lpstr>
      <vt:lpstr>Montos recuperados Acumulado 2015 Vrs. 2014</vt:lpstr>
      <vt:lpstr>Montos recuperados Diciembre 2014- diciembre 2015</vt:lpstr>
      <vt:lpstr>Montos recuperados por sector Diciembre 2015</vt:lpstr>
      <vt:lpstr>Reclamos cerrados y montos recuperados  De diciembre de 2014 a diciembre de 2015</vt:lpstr>
      <vt:lpstr>Conclusiones</vt:lpstr>
      <vt:lpstr>Conclusiones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374</cp:revision>
  <dcterms:created xsi:type="dcterms:W3CDTF">2011-12-21T16:07:31Z</dcterms:created>
  <dcterms:modified xsi:type="dcterms:W3CDTF">2016-02-15T15:53:11Z</dcterms:modified>
</cp:coreProperties>
</file>