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59" r:id="rId5"/>
    <p:sldId id="260" r:id="rId6"/>
    <p:sldId id="266" r:id="rId7"/>
    <p:sldId id="268" r:id="rId8"/>
    <p:sldId id="269" r:id="rId9"/>
    <p:sldId id="263" r:id="rId10"/>
    <p:sldId id="267" r:id="rId11"/>
    <p:sldId id="270" r:id="rId12"/>
    <p:sldId id="271" r:id="rId13"/>
    <p:sldId id="262" r:id="rId14"/>
    <p:sldId id="264" r:id="rId15"/>
    <p:sldId id="257" r:id="rId16"/>
    <p:sldId id="272" r:id="rId17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Hoja1!$C$30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Hoja1!$A$31:$B$34</c:f>
              <c:multiLvlStrCache>
                <c:ptCount val="4"/>
                <c:lvl>
                  <c:pt idx="0">
                    <c:v>Enero-julio 2013</c:v>
                  </c:pt>
                  <c:pt idx="1">
                    <c:v>Enero-julio 2014</c:v>
                  </c:pt>
                  <c:pt idx="2">
                    <c:v>Enero-julio 2013</c:v>
                  </c:pt>
                  <c:pt idx="3">
                    <c:v>Enero-julio 2014</c:v>
                  </c:pt>
                </c:lvl>
                <c:lvl>
                  <c:pt idx="0">
                    <c:v>Asesorías</c:v>
                  </c:pt>
                  <c:pt idx="2">
                    <c:v>Atenciones</c:v>
                  </c:pt>
                </c:lvl>
              </c:multiLvlStrCache>
            </c:multiLvlStrRef>
          </c:cat>
          <c:val>
            <c:numRef>
              <c:f>Hoja1!$C$31:$C$34</c:f>
              <c:numCache>
                <c:formatCode>#,##0</c:formatCode>
                <c:ptCount val="4"/>
                <c:pt idx="0">
                  <c:v>27363</c:v>
                </c:pt>
                <c:pt idx="1">
                  <c:v>28171</c:v>
                </c:pt>
                <c:pt idx="2">
                  <c:v>38112</c:v>
                </c:pt>
                <c:pt idx="3">
                  <c:v>37613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284616464"/>
        <c:axId val="284616072"/>
      </c:barChart>
      <c:catAx>
        <c:axId val="28461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4616072"/>
        <c:crosses val="autoZero"/>
        <c:auto val="1"/>
        <c:lblAlgn val="ctr"/>
        <c:lblOffset val="100"/>
        <c:noMultiLvlLbl val="0"/>
      </c:catAx>
      <c:valAx>
        <c:axId val="284616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4616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Atenciones por sector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Hoja1!$H$92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Hoja1!$G$93:$G$103</c:f>
              <c:strCache>
                <c:ptCount val="11"/>
                <c:pt idx="0">
                  <c:v>Otros sectores</c:v>
                </c:pt>
                <c:pt idx="1">
                  <c:v>Inmuebles</c:v>
                </c:pt>
                <c:pt idx="2">
                  <c:v>Hidrocarburos</c:v>
                </c:pt>
                <c:pt idx="3">
                  <c:v>Gobierno y Alcaldías</c:v>
                </c:pt>
                <c:pt idx="4">
                  <c:v>Energía Eléctrica</c:v>
                </c:pt>
                <c:pt idx="5">
                  <c:v>Comercio</c:v>
                </c:pt>
                <c:pt idx="6">
                  <c:v>Electrodomésticos</c:v>
                </c:pt>
                <c:pt idx="7">
                  <c:v>Servicios</c:v>
                </c:pt>
                <c:pt idx="8">
                  <c:v>Agua Potable</c:v>
                </c:pt>
                <c:pt idx="9">
                  <c:v>Telecomunicaciones</c:v>
                </c:pt>
                <c:pt idx="10">
                  <c:v>Servicios Financieros</c:v>
                </c:pt>
              </c:strCache>
            </c:strRef>
          </c:cat>
          <c:val>
            <c:numRef>
              <c:f>Hoja1!$H$93:$H$103</c:f>
              <c:numCache>
                <c:formatCode>0.00%</c:formatCode>
                <c:ptCount val="11"/>
                <c:pt idx="0">
                  <c:v>5.380000000000007E-2</c:v>
                </c:pt>
                <c:pt idx="1">
                  <c:v>1.2699999999999999E-2</c:v>
                </c:pt>
                <c:pt idx="2">
                  <c:v>1.5800000000000002E-2</c:v>
                </c:pt>
                <c:pt idx="3">
                  <c:v>2.53E-2</c:v>
                </c:pt>
                <c:pt idx="4">
                  <c:v>7.1199999999999999E-2</c:v>
                </c:pt>
                <c:pt idx="5">
                  <c:v>7.6700000000000004E-2</c:v>
                </c:pt>
                <c:pt idx="6">
                  <c:v>9.0499999999999997E-2</c:v>
                </c:pt>
                <c:pt idx="7">
                  <c:v>0.1118</c:v>
                </c:pt>
                <c:pt idx="8">
                  <c:v>0.1709</c:v>
                </c:pt>
                <c:pt idx="9">
                  <c:v>0.18190000000000001</c:v>
                </c:pt>
                <c:pt idx="10">
                  <c:v>0.18940000000000001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4607312"/>
        <c:axId val="284606528"/>
        <c:axId val="0"/>
      </c:bar3DChart>
      <c:catAx>
        <c:axId val="2846073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4606528"/>
        <c:crosses val="autoZero"/>
        <c:auto val="1"/>
        <c:lblAlgn val="ctr"/>
        <c:lblOffset val="100"/>
        <c:noMultiLvlLbl val="0"/>
      </c:catAx>
      <c:valAx>
        <c:axId val="284606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460731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Denuncias por sector</a:t>
            </a:r>
            <a:endParaRPr lang="es-SV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Hoja1!$H$115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Hoja1!$G$116:$G$126</c:f>
              <c:strCache>
                <c:ptCount val="11"/>
                <c:pt idx="0">
                  <c:v>Otros sectores</c:v>
                </c:pt>
                <c:pt idx="1">
                  <c:v>Muebles</c:v>
                </c:pt>
                <c:pt idx="2">
                  <c:v>Inmuebles</c:v>
                </c:pt>
                <c:pt idx="3">
                  <c:v>Vehículos</c:v>
                </c:pt>
                <c:pt idx="4">
                  <c:v>Turismo</c:v>
                </c:pt>
                <c:pt idx="5">
                  <c:v>Servicios</c:v>
                </c:pt>
                <c:pt idx="6">
                  <c:v>Comercio</c:v>
                </c:pt>
                <c:pt idx="7">
                  <c:v>Servicios Financieros</c:v>
                </c:pt>
                <c:pt idx="8">
                  <c:v>Electrodomésticos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Hoja1!$H$116:$H$126</c:f>
              <c:numCache>
                <c:formatCode>0.00%</c:formatCode>
                <c:ptCount val="11"/>
                <c:pt idx="0">
                  <c:v>1.0699999999999932E-2</c:v>
                </c:pt>
                <c:pt idx="1">
                  <c:v>3.8999999999999998E-3</c:v>
                </c:pt>
                <c:pt idx="2">
                  <c:v>1.0800000000000001E-2</c:v>
                </c:pt>
                <c:pt idx="3">
                  <c:v>1.0800000000000001E-2</c:v>
                </c:pt>
                <c:pt idx="4">
                  <c:v>1.0800000000000001E-2</c:v>
                </c:pt>
                <c:pt idx="5">
                  <c:v>2.75E-2</c:v>
                </c:pt>
                <c:pt idx="6">
                  <c:v>5.79E-2</c:v>
                </c:pt>
                <c:pt idx="7">
                  <c:v>8.9300000000000004E-2</c:v>
                </c:pt>
                <c:pt idx="8">
                  <c:v>0.12759999999999999</c:v>
                </c:pt>
                <c:pt idx="9">
                  <c:v>0.13250000000000001</c:v>
                </c:pt>
                <c:pt idx="10">
                  <c:v>0.51819999999999999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4605352"/>
        <c:axId val="284604960"/>
        <c:axId val="0"/>
      </c:bar3DChart>
      <c:catAx>
        <c:axId val="2846053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4604960"/>
        <c:crosses val="autoZero"/>
        <c:auto val="1"/>
        <c:lblAlgn val="ctr"/>
        <c:lblOffset val="100"/>
        <c:noMultiLvlLbl val="0"/>
      </c:catAx>
      <c:valAx>
        <c:axId val="284604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4605352"/>
        <c:crosses val="autoZero"/>
        <c:crossBetween val="between"/>
        <c:majorUnit val="0.1500000000000002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atenciones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Hoja1!$H$284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Hoja1!$G$285:$G$293</c:f>
              <c:strCache>
                <c:ptCount val="9"/>
                <c:pt idx="0">
                  <c:v>Varios</c:v>
                </c:pt>
                <c:pt idx="1">
                  <c:v>Práctica abusiva</c:v>
                </c:pt>
                <c:pt idx="2">
                  <c:v>Información crediticia</c:v>
                </c:pt>
                <c:pt idx="3">
                  <c:v>Desistimiento de compra</c:v>
                </c:pt>
                <c:pt idx="4">
                  <c:v>Gestiones de Cobro</c:v>
                </c:pt>
                <c:pt idx="5">
                  <c:v>Plan de Pagos</c:v>
                </c:pt>
                <c:pt idx="6">
                  <c:v>Incumplimiento de contrato u oferta</c:v>
                </c:pt>
                <c:pt idx="7">
                  <c:v>Mala calidad del producto o servicio</c:v>
                </c:pt>
                <c:pt idx="8">
                  <c:v>Cobros, Cargos y Comisiones Indebidas</c:v>
                </c:pt>
              </c:strCache>
            </c:strRef>
          </c:cat>
          <c:val>
            <c:numRef>
              <c:f>Hoja1!$H$285:$H$293</c:f>
              <c:numCache>
                <c:formatCode>0.00%</c:formatCode>
                <c:ptCount val="9"/>
                <c:pt idx="0">
                  <c:v>0.25900000000000001</c:v>
                </c:pt>
                <c:pt idx="1">
                  <c:v>5.0000000000000001E-3</c:v>
                </c:pt>
                <c:pt idx="2">
                  <c:v>7.9000000000000008E-3</c:v>
                </c:pt>
                <c:pt idx="3">
                  <c:v>2.06E-2</c:v>
                </c:pt>
                <c:pt idx="4">
                  <c:v>2.1499999999999998E-2</c:v>
                </c:pt>
                <c:pt idx="5">
                  <c:v>5.8200000000000002E-2</c:v>
                </c:pt>
                <c:pt idx="6">
                  <c:v>9.6699999999999994E-2</c:v>
                </c:pt>
                <c:pt idx="7">
                  <c:v>0.1724</c:v>
                </c:pt>
                <c:pt idx="8">
                  <c:v>0.35870000000000002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36791136"/>
        <c:axId val="336778984"/>
        <c:axId val="0"/>
      </c:bar3DChart>
      <c:catAx>
        <c:axId val="336791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36778984"/>
        <c:crosses val="autoZero"/>
        <c:auto val="1"/>
        <c:lblAlgn val="ctr"/>
        <c:lblOffset val="100"/>
        <c:noMultiLvlLbl val="0"/>
      </c:catAx>
      <c:valAx>
        <c:axId val="336778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367911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denuncias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Hoja1!$H$309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Hoja1!$G$310:$G$317</c:f>
              <c:strCache>
                <c:ptCount val="8"/>
                <c:pt idx="0">
                  <c:v>Varios</c:v>
                </c:pt>
                <c:pt idx="1">
                  <c:v>Información crediticia</c:v>
                </c:pt>
                <c:pt idx="2">
                  <c:v>Documentos de Obligación y Cancelaciones</c:v>
                </c:pt>
                <c:pt idx="3">
                  <c:v>Gestiones de Cobro</c:v>
                </c:pt>
                <c:pt idx="4">
                  <c:v>Desistimiento de compra</c:v>
                </c:pt>
                <c:pt idx="5">
                  <c:v>Incumplimiento de contrato u oferta</c:v>
                </c:pt>
                <c:pt idx="6">
                  <c:v>Mala calidad del producto o servicio</c:v>
                </c:pt>
                <c:pt idx="7">
                  <c:v>Cobros, Cargos y Comisiones Indebidas</c:v>
                </c:pt>
              </c:strCache>
            </c:strRef>
          </c:cat>
          <c:val>
            <c:numRef>
              <c:f>Hoja1!$H$310:$H$317</c:f>
              <c:numCache>
                <c:formatCode>0.00%</c:formatCode>
                <c:ptCount val="8"/>
                <c:pt idx="0">
                  <c:v>0.13930000000000009</c:v>
                </c:pt>
                <c:pt idx="1">
                  <c:v>5.8999999999999999E-3</c:v>
                </c:pt>
                <c:pt idx="2">
                  <c:v>6.8999999999999999E-3</c:v>
                </c:pt>
                <c:pt idx="3">
                  <c:v>6.8999999999999999E-3</c:v>
                </c:pt>
                <c:pt idx="4">
                  <c:v>1.77E-2</c:v>
                </c:pt>
                <c:pt idx="5">
                  <c:v>0.1079</c:v>
                </c:pt>
                <c:pt idx="6">
                  <c:v>0.20899999999999999</c:v>
                </c:pt>
                <c:pt idx="7">
                  <c:v>0.50639999999999996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36789960"/>
        <c:axId val="336786824"/>
        <c:axId val="0"/>
      </c:bar3DChart>
      <c:catAx>
        <c:axId val="336789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36786824"/>
        <c:crosses val="autoZero"/>
        <c:auto val="1"/>
        <c:lblAlgn val="ctr"/>
        <c:lblOffset val="100"/>
        <c:noMultiLvlLbl val="0"/>
      </c:catAx>
      <c:valAx>
        <c:axId val="336786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3678996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Hoja1!$H$480</c:f>
              <c:strCache>
                <c:ptCount val="1"/>
                <c:pt idx="0">
                  <c:v>Montos Recuperados por Sector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Hoja1!$G$481:$G$490</c:f>
              <c:strCache>
                <c:ptCount val="10"/>
                <c:pt idx="0">
                  <c:v>Otros Sectores</c:v>
                </c:pt>
                <c:pt idx="1">
                  <c:v>Vehículos</c:v>
                </c:pt>
                <c:pt idx="2">
                  <c:v>Muebles</c:v>
                </c:pt>
                <c:pt idx="3">
                  <c:v>Inmuebles</c:v>
                </c:pt>
                <c:pt idx="4">
                  <c:v>Comercio</c:v>
                </c:pt>
                <c:pt idx="5">
                  <c:v>Telecomunicaciones</c:v>
                </c:pt>
                <c:pt idx="6">
                  <c:v>Electrodomésticos</c:v>
                </c:pt>
                <c:pt idx="7">
                  <c:v>Agua Potable</c:v>
                </c:pt>
                <c:pt idx="8">
                  <c:v>Servicios Financieros</c:v>
                </c:pt>
                <c:pt idx="9">
                  <c:v>Servicios</c:v>
                </c:pt>
              </c:strCache>
            </c:strRef>
          </c:cat>
          <c:val>
            <c:numRef>
              <c:f>Hoja1!$H$481:$H$490</c:f>
              <c:numCache>
                <c:formatCode>"$"#,##0.00</c:formatCode>
                <c:ptCount val="10"/>
                <c:pt idx="0">
                  <c:v>3579.17</c:v>
                </c:pt>
                <c:pt idx="1">
                  <c:v>3998.88</c:v>
                </c:pt>
                <c:pt idx="2">
                  <c:v>4728.76</c:v>
                </c:pt>
                <c:pt idx="3">
                  <c:v>6745.87</c:v>
                </c:pt>
                <c:pt idx="4">
                  <c:v>9606.7099999999991</c:v>
                </c:pt>
                <c:pt idx="5">
                  <c:v>21937.61</c:v>
                </c:pt>
                <c:pt idx="6">
                  <c:v>32332.490000000005</c:v>
                </c:pt>
                <c:pt idx="7">
                  <c:v>43635.05</c:v>
                </c:pt>
                <c:pt idx="8">
                  <c:v>49858.2</c:v>
                </c:pt>
                <c:pt idx="9">
                  <c:v>103199.66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26922096"/>
        <c:axId val="335690464"/>
        <c:axId val="0"/>
      </c:bar3DChart>
      <c:catAx>
        <c:axId val="3269220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35690464"/>
        <c:crosses val="autoZero"/>
        <c:auto val="1"/>
        <c:lblAlgn val="ctr"/>
        <c:lblOffset val="100"/>
        <c:noMultiLvlLbl val="0"/>
      </c:catAx>
      <c:valAx>
        <c:axId val="335690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2692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Hoja1!$A$508</c:f>
              <c:strCache>
                <c:ptCount val="1"/>
                <c:pt idx="0">
                  <c:v>Casos Cerrados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Hoja1!$B$507:$N$507</c:f>
              <c:numCache>
                <c:formatCode>mmm\-yy</c:formatCode>
                <c:ptCount val="13"/>
                <c:pt idx="0">
                  <c:v>41456</c:v>
                </c:pt>
                <c:pt idx="1">
                  <c:v>41487</c:v>
                </c:pt>
                <c:pt idx="2">
                  <c:v>41518</c:v>
                </c:pt>
                <c:pt idx="3">
                  <c:v>41548</c:v>
                </c:pt>
                <c:pt idx="4">
                  <c:v>41579</c:v>
                </c:pt>
                <c:pt idx="5">
                  <c:v>41609</c:v>
                </c:pt>
                <c:pt idx="6">
                  <c:v>41640</c:v>
                </c:pt>
                <c:pt idx="7">
                  <c:v>41671</c:v>
                </c:pt>
                <c:pt idx="8">
                  <c:v>41699</c:v>
                </c:pt>
                <c:pt idx="9">
                  <c:v>41730</c:v>
                </c:pt>
                <c:pt idx="10">
                  <c:v>41760</c:v>
                </c:pt>
                <c:pt idx="11">
                  <c:v>41791</c:v>
                </c:pt>
                <c:pt idx="12">
                  <c:v>41821</c:v>
                </c:pt>
              </c:numCache>
            </c:numRef>
          </c:cat>
          <c:val>
            <c:numRef>
              <c:f>Hoja1!$B$508:$N$508</c:f>
              <c:numCache>
                <c:formatCode>#,##0</c:formatCode>
                <c:ptCount val="13"/>
                <c:pt idx="0">
                  <c:v>1498</c:v>
                </c:pt>
                <c:pt idx="1">
                  <c:v>1047</c:v>
                </c:pt>
                <c:pt idx="2">
                  <c:v>1445</c:v>
                </c:pt>
                <c:pt idx="3">
                  <c:v>1308</c:v>
                </c:pt>
                <c:pt idx="4">
                  <c:v>1121</c:v>
                </c:pt>
                <c:pt idx="5">
                  <c:v>833</c:v>
                </c:pt>
                <c:pt idx="6">
                  <c:v>1244</c:v>
                </c:pt>
                <c:pt idx="7">
                  <c:v>1105</c:v>
                </c:pt>
                <c:pt idx="8">
                  <c:v>1205</c:v>
                </c:pt>
                <c:pt idx="9">
                  <c:v>905</c:v>
                </c:pt>
                <c:pt idx="10">
                  <c:v>1149</c:v>
                </c:pt>
                <c:pt idx="11">
                  <c:v>1136</c:v>
                </c:pt>
                <c:pt idx="12">
                  <c:v>1303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310624"/>
        <c:axId val="367311016"/>
      </c:lineChart>
      <c:lineChart>
        <c:grouping val="standard"/>
        <c:varyColors val="0"/>
        <c:ser>
          <c:idx val="1"/>
          <c:order val="1"/>
          <c:tx>
            <c:strRef>
              <c:f>Hoja1!$A$509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layout>
                <c:manualLayout>
                  <c:x val="-9.65257965942663E-2"/>
                  <c:y val="7.68067683112286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6"/>
              </a:solidFill>
              <a:ln w="12700" cap="flat" cmpd="sng" algn="ctr">
                <a:solidFill>
                  <a:schemeClr val="accent6">
                    <a:shade val="5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Hoja1!$B$507:$N$507</c:f>
              <c:numCache>
                <c:formatCode>mmm\-yy</c:formatCode>
                <c:ptCount val="13"/>
                <c:pt idx="0">
                  <c:v>41456</c:v>
                </c:pt>
                <c:pt idx="1">
                  <c:v>41487</c:v>
                </c:pt>
                <c:pt idx="2">
                  <c:v>41518</c:v>
                </c:pt>
                <c:pt idx="3">
                  <c:v>41548</c:v>
                </c:pt>
                <c:pt idx="4">
                  <c:v>41579</c:v>
                </c:pt>
                <c:pt idx="5">
                  <c:v>41609</c:v>
                </c:pt>
                <c:pt idx="6">
                  <c:v>41640</c:v>
                </c:pt>
                <c:pt idx="7">
                  <c:v>41671</c:v>
                </c:pt>
                <c:pt idx="8">
                  <c:v>41699</c:v>
                </c:pt>
                <c:pt idx="9">
                  <c:v>41730</c:v>
                </c:pt>
                <c:pt idx="10">
                  <c:v>41760</c:v>
                </c:pt>
                <c:pt idx="11">
                  <c:v>41791</c:v>
                </c:pt>
                <c:pt idx="12">
                  <c:v>41821</c:v>
                </c:pt>
              </c:numCache>
            </c:numRef>
          </c:cat>
          <c:val>
            <c:numRef>
              <c:f>Hoja1!$B$509:$N$509</c:f>
              <c:numCache>
                <c:formatCode>"$"#,##0.00</c:formatCode>
                <c:ptCount val="13"/>
                <c:pt idx="0">
                  <c:v>348317.49999999994</c:v>
                </c:pt>
                <c:pt idx="1">
                  <c:v>170118.86999999988</c:v>
                </c:pt>
                <c:pt idx="2">
                  <c:v>280703.75999999995</c:v>
                </c:pt>
                <c:pt idx="3">
                  <c:v>270760.44</c:v>
                </c:pt>
                <c:pt idx="4">
                  <c:v>381744.69000000006</c:v>
                </c:pt>
                <c:pt idx="5">
                  <c:v>188216.5199999999</c:v>
                </c:pt>
                <c:pt idx="6">
                  <c:v>329018.15000000026</c:v>
                </c:pt>
                <c:pt idx="7">
                  <c:v>185915.50000000015</c:v>
                </c:pt>
                <c:pt idx="8">
                  <c:v>207275.90000000026</c:v>
                </c:pt>
                <c:pt idx="9">
                  <c:v>186503.17999999979</c:v>
                </c:pt>
                <c:pt idx="10">
                  <c:v>209525.68000000005</c:v>
                </c:pt>
                <c:pt idx="11">
                  <c:v>220359.43000000008</c:v>
                </c:pt>
                <c:pt idx="12">
                  <c:v>279622.40000000002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311800"/>
        <c:axId val="367311408"/>
      </c:lineChart>
      <c:dateAx>
        <c:axId val="36731062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67311016"/>
        <c:crosses val="autoZero"/>
        <c:auto val="1"/>
        <c:lblOffset val="100"/>
        <c:baseTimeUnit val="months"/>
      </c:dateAx>
      <c:valAx>
        <c:axId val="367311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67310624"/>
        <c:crosses val="autoZero"/>
        <c:crossBetween val="between"/>
      </c:valAx>
      <c:valAx>
        <c:axId val="367311408"/>
        <c:scaling>
          <c:orientation val="minMax"/>
        </c:scaling>
        <c:delete val="0"/>
        <c:axPos val="r"/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67311800"/>
        <c:crosses val="max"/>
        <c:crossBetween val="between"/>
      </c:valAx>
      <c:dateAx>
        <c:axId val="367311800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367311408"/>
        <c:crosses val="autoZero"/>
        <c:auto val="1"/>
        <c:lblOffset val="100"/>
        <c:baseTimeUnit val="months"/>
        <c:majorUnit val="1"/>
        <c:minorUnit val="1"/>
      </c:date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14/08/2014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4814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14/08/2014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0815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14/08/2014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0884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14/08/2014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4540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14/08/2014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6546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24387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24387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14/08/2014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4662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14/08/2014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462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14/08/2014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1887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14/08/2014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257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14/08/2014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8686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14/08/2014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3323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23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14/08/2014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856" y="6056313"/>
            <a:ext cx="2895144" cy="80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62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mtClean="0"/>
              <a:t>Boletín Estadístico Mensual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mtClean="0"/>
              <a:t>Julio 2014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Atenciones por motivo para julio de 2014</a:t>
            </a:r>
            <a:endParaRPr lang="es-SV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79834049"/>
              </p:ext>
            </p:extLst>
          </p:nvPr>
        </p:nvGraphicFramePr>
        <p:xfrm>
          <a:off x="628650" y="2754610"/>
          <a:ext cx="3722889" cy="21145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425238"/>
                <a:gridCol w="799638"/>
                <a:gridCol w="498013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Motivo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35.87%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1,954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17.24%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9.67%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1,412</a:t>
                      </a:r>
                    </a:p>
                  </a:txBody>
                  <a:tcPr marL="72000" marR="72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5,448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graphicFrame>
        <p:nvGraphicFramePr>
          <p:cNvPr id="10" name="Marcador de conteni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58661012"/>
              </p:ext>
            </p:extLst>
          </p:nvPr>
        </p:nvGraphicFramePr>
        <p:xfrm>
          <a:off x="4629150" y="2754610"/>
          <a:ext cx="3954664" cy="1924050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2682413"/>
                <a:gridCol w="799638"/>
                <a:gridCol w="472613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Motivo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50.64%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13.93%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72000" marR="72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1,019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08531" y="219557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motivo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219557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motivo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14178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mtClean="0"/>
              <a:t>Atenciones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293704"/>
              </p:ext>
            </p:extLst>
          </p:nvPr>
        </p:nvGraphicFramePr>
        <p:xfrm>
          <a:off x="628650" y="1825625"/>
          <a:ext cx="7886699" cy="286702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3028719"/>
                <a:gridCol w="1214495"/>
                <a:gridCol w="1214495"/>
                <a:gridCol w="1214495"/>
                <a:gridCol w="1214495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15,206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13,501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5,449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6,366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3,304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3,122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2,688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2,404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8,269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9,750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38,112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37,613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4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mtClean="0"/>
              <a:t>Denuncias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995256"/>
              </p:ext>
            </p:extLst>
          </p:nvPr>
        </p:nvGraphicFramePr>
        <p:xfrm>
          <a:off x="628650" y="1825625"/>
          <a:ext cx="7886699" cy="286702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3028719"/>
                <a:gridCol w="1214495"/>
                <a:gridCol w="1214495"/>
                <a:gridCol w="1214495"/>
                <a:gridCol w="1214495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4,773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3,567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8,009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7,105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Denuncias y gestiones cerradas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242300"/>
              </p:ext>
            </p:extLst>
          </p:nvPr>
        </p:nvGraphicFramePr>
        <p:xfrm>
          <a:off x="628650" y="1825625"/>
          <a:ext cx="7886699" cy="216940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2472332"/>
                <a:gridCol w="1254185"/>
                <a:gridCol w="1254185"/>
                <a:gridCol w="732039"/>
                <a:gridCol w="702605"/>
                <a:gridCol w="739314"/>
                <a:gridCol w="732039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Junio 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Julio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8,402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7,033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-16.3%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1,011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1,125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11.3%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Avenimiento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5,877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-20.6%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Cerrado por razones de oficio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Conciliación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-16.0%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-29.4%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Falta de Ratificación y Prevención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-22.1%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Sancionador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1,070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1,014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42.4%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9,472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8,047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1,136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14.7%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628650" y="4221088"/>
            <a:ext cx="78867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2000" dirty="0"/>
              <a:t>Al comparar los primeros </a:t>
            </a:r>
            <a:r>
              <a:rPr lang="es-SV" sz="2000" dirty="0" smtClean="0"/>
              <a:t>siete meses </a:t>
            </a:r>
            <a:r>
              <a:rPr lang="es-SV" sz="2000" dirty="0"/>
              <a:t>de 2013 con 2014, los resultados indican una disminución del </a:t>
            </a:r>
            <a:r>
              <a:rPr lang="es-SV" sz="2000" dirty="0" smtClean="0"/>
              <a:t>15.0% </a:t>
            </a:r>
            <a:r>
              <a:rPr lang="es-SV" sz="2000" dirty="0"/>
              <a:t>en la cantidad de denuncias y gestiones cerradas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2000" dirty="0"/>
              <a:t>La comparación entre junio con julio de 2014, los resultados indican que la cantidad de cierres aumenta un </a:t>
            </a:r>
            <a:r>
              <a:rPr lang="es-SV" sz="2000" dirty="0" smtClean="0"/>
              <a:t>14.7%. </a:t>
            </a:r>
            <a:endParaRPr lang="es-SV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Montos recuperados por sector para julio de 2014</a:t>
            </a:r>
            <a:endParaRPr lang="es-SV" dirty="0"/>
          </a:p>
        </p:txBody>
      </p:sp>
      <p:graphicFrame>
        <p:nvGraphicFramePr>
          <p:cNvPr id="5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012763"/>
              </p:ext>
            </p:extLst>
          </p:nvPr>
        </p:nvGraphicFramePr>
        <p:xfrm>
          <a:off x="628650" y="1825625"/>
          <a:ext cx="7886700" cy="423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Montos recuperados</a:t>
            </a:r>
            <a:endParaRPr lang="es-SV" dirty="0"/>
          </a:p>
        </p:txBody>
      </p:sp>
      <p:graphicFrame>
        <p:nvGraphicFramePr>
          <p:cNvPr id="6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883740"/>
              </p:ext>
            </p:extLst>
          </p:nvPr>
        </p:nvGraphicFramePr>
        <p:xfrm>
          <a:off x="628650" y="1825625"/>
          <a:ext cx="7886700" cy="3547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628650" y="5507940"/>
            <a:ext cx="7975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Durante el mes de julio </a:t>
            </a:r>
            <a:r>
              <a:rPr lang="es-SV" dirty="0"/>
              <a:t>se recuperó $</a:t>
            </a:r>
            <a:r>
              <a:rPr lang="es-SV" dirty="0" smtClean="0"/>
              <a:t>279,622.40 a favor de los consumidores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Reclamos cerrados y montos recuperados </a:t>
            </a:r>
            <a:br>
              <a:rPr lang="es-SV" dirty="0" smtClean="0"/>
            </a:br>
            <a:r>
              <a:rPr lang="es-SV" dirty="0" smtClean="0"/>
              <a:t>De julio de 2013 a julio de 2014</a:t>
            </a:r>
            <a:endParaRPr lang="es-SV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397162"/>
              </p:ext>
            </p:extLst>
          </p:nvPr>
        </p:nvGraphicFramePr>
        <p:xfrm>
          <a:off x="1233650" y="1825625"/>
          <a:ext cx="6676700" cy="380047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816592"/>
                <a:gridCol w="1768521"/>
                <a:gridCol w="2316716"/>
                <a:gridCol w="177487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Mes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Reclamos cerrados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Reclamos con devolución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Monto recuperado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jul-13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1,498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935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$348,317.50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ago-13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1,047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621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$170,118.87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sep-13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1,445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836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$280,703.76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oct-13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1,308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830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$270,760.44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nov-13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1,121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688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$381,744.69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dic-13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833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500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$188,216.52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ene-14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1,244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822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$329,018.15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feb-14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1,105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671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$185,915.50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mar-14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1,205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733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$207,275.90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abr-14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905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531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$186,503.18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may-14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1,149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673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$209,525.68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jun-14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1,136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626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$220,359.43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jul-14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1,303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770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$279,622.40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Total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15,299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9,236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 dirty="0">
                          <a:effectLst/>
                        </a:rPr>
                        <a:t>$3,258,082.02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021139"/>
              </p:ext>
            </p:extLst>
          </p:nvPr>
        </p:nvGraphicFramePr>
        <p:xfrm>
          <a:off x="628650" y="1825625"/>
          <a:ext cx="7886702" cy="1327785"/>
        </p:xfrm>
        <a:graphic>
          <a:graphicData uri="http://schemas.openxmlformats.org/drawingml/2006/table">
            <a:tbl>
              <a:tblPr firstRow="1" lastRow="1" bandRow="1" bandCol="1">
                <a:tableStyleId>{69012ECD-51FC-41F1-AA8D-1B2483CD663E}</a:tableStyleId>
              </a:tblPr>
              <a:tblGrid>
                <a:gridCol w="1191089"/>
                <a:gridCol w="1456618"/>
                <a:gridCol w="1456618"/>
                <a:gridCol w="766966"/>
                <a:gridCol w="1039900"/>
                <a:gridCol w="1208545"/>
                <a:gridCol w="766966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/>
                        <a:t>Tipo de caso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Enero a julio </a:t>
                      </a:r>
                    </a:p>
                    <a:p>
                      <a:pPr algn="ctr" fontAlgn="b"/>
                      <a:r>
                        <a:rPr lang="es-SV" sz="1200" u="none" strike="noStrike" dirty="0" smtClean="0"/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Enero a julio </a:t>
                      </a:r>
                    </a:p>
                    <a:p>
                      <a:pPr algn="ctr" fontAlgn="b"/>
                      <a:r>
                        <a:rPr lang="es-SV" sz="1200" u="none" strike="noStrike" dirty="0" smtClean="0"/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Junio 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Julio 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27,363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28,171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3,715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4,069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9.5%</a:t>
                      </a:r>
                    </a:p>
                  </a:txBody>
                  <a:tcPr marL="72000" marR="72000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8,009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7,105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12.5%</a:t>
                      </a:r>
                    </a:p>
                  </a:txBody>
                  <a:tcPr marL="72000" marR="72000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Derivación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-5.6%</a:t>
                      </a:r>
                    </a:p>
                  </a:txBody>
                  <a:tcPr marL="72000" marR="72000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41.5%</a:t>
                      </a:r>
                    </a:p>
                  </a:txBody>
                  <a:tcPr marL="72000" marR="72000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38,112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37,613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4,941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5,448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628650" y="3356992"/>
            <a:ext cx="7886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/>
              <a:t>En julio de 2014 se recibió </a:t>
            </a:r>
            <a:r>
              <a:rPr lang="es-SV" dirty="0" smtClean="0"/>
              <a:t>5,448 </a:t>
            </a:r>
            <a:r>
              <a:rPr lang="es-SV" dirty="0"/>
              <a:t>atenciones. La mayor parte de estas atenciones fueron asesorías, sumando </a:t>
            </a:r>
            <a:r>
              <a:rPr lang="es-SV" dirty="0" smtClean="0"/>
              <a:t>4,069</a:t>
            </a:r>
            <a:endParaRPr lang="es-SV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/>
              <a:t>Comparando este mes con el anterior, el total de atenciones aumentó un </a:t>
            </a:r>
            <a:r>
              <a:rPr lang="es-SV" dirty="0" smtClean="0"/>
              <a:t>10.3%.</a:t>
            </a:r>
            <a:endParaRPr lang="es-SV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/>
              <a:t>En comparación con los primeros cinco meses de 2013, las atenciones se </a:t>
            </a:r>
            <a:r>
              <a:rPr lang="es-SV" dirty="0" smtClean="0"/>
              <a:t>disminuyen </a:t>
            </a:r>
            <a:r>
              <a:rPr lang="es-SV" dirty="0"/>
              <a:t>un </a:t>
            </a:r>
            <a:r>
              <a:rPr lang="es-SV" dirty="0" smtClean="0"/>
              <a:t>1.3%.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Atenciones y asesorías </a:t>
            </a:r>
            <a:br>
              <a:rPr lang="es-SV" dirty="0" smtClean="0"/>
            </a:br>
            <a:r>
              <a:rPr lang="es-SV" dirty="0" smtClean="0"/>
              <a:t>Comparación los primeros </a:t>
            </a:r>
            <a:r>
              <a:rPr lang="es-SV" dirty="0" smtClean="0"/>
              <a:t>meses </a:t>
            </a:r>
            <a:r>
              <a:rPr lang="es-SV" dirty="0" smtClean="0"/>
              <a:t>de 2014 con 2013</a:t>
            </a:r>
            <a:endParaRPr lang="es-SV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640101"/>
              </p:ext>
            </p:extLst>
          </p:nvPr>
        </p:nvGraphicFramePr>
        <p:xfrm>
          <a:off x="628650" y="1825625"/>
          <a:ext cx="7886700" cy="423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2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Oficinas de atención</a:t>
            </a:r>
            <a:endParaRPr lang="es-SV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88767450"/>
              </p:ext>
            </p:extLst>
          </p:nvPr>
        </p:nvGraphicFramePr>
        <p:xfrm>
          <a:off x="651545" y="2132856"/>
          <a:ext cx="4508901" cy="12352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{912C8C85-51F0-491E-9774-3900AFEF0FD7}</a:tableStyleId>
              </a:tblPr>
              <a:tblGrid>
                <a:gridCol w="1206038"/>
                <a:gridCol w="667875"/>
                <a:gridCol w="718675"/>
                <a:gridCol w="794875"/>
                <a:gridCol w="623425"/>
                <a:gridCol w="498013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Asesoría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Denuncia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Call Center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1,973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Plan de La Laguna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San Miguel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San Salvador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1,854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Santa Ana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4,069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5,448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5436096" y="1825625"/>
            <a:ext cx="3079254" cy="4243871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Los dos centros con el </a:t>
            </a:r>
            <a:r>
              <a:rPr lang="es-ES" dirty="0" smtClean="0"/>
              <a:t>mayor </a:t>
            </a:r>
            <a:r>
              <a:rPr lang="es-ES" dirty="0" smtClean="0"/>
              <a:t>número de atenciones fueron el Call Center con </a:t>
            </a:r>
            <a:r>
              <a:rPr lang="es-ES" dirty="0" smtClean="0"/>
              <a:t>1,973</a:t>
            </a:r>
            <a:r>
              <a:rPr lang="es-SV" dirty="0" smtClean="0"/>
              <a:t>, </a:t>
            </a:r>
            <a:r>
              <a:rPr lang="es-SV" dirty="0" smtClean="0"/>
              <a:t>y </a:t>
            </a:r>
            <a:r>
              <a:rPr lang="es-ES" dirty="0" smtClean="0"/>
              <a:t>el Centro de Solución de Controversias de San Salvador, que realizó </a:t>
            </a:r>
            <a:r>
              <a:rPr lang="es-SV" dirty="0" smtClean="0"/>
              <a:t>1,854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dirty="0" smtClean="0"/>
              <a:t>La tasa de variación mensual indica que las atenciones aumentaron un </a:t>
            </a:r>
            <a:r>
              <a:rPr lang="es-ES" dirty="0" smtClean="0"/>
              <a:t>10.3% </a:t>
            </a:r>
            <a:r>
              <a:rPr lang="es-ES" dirty="0" smtClean="0"/>
              <a:t>respecto al mes pasado.</a:t>
            </a:r>
          </a:p>
          <a:p>
            <a:r>
              <a:rPr lang="es-ES" dirty="0" smtClean="0"/>
              <a:t>Las oficinas con los </a:t>
            </a:r>
            <a:r>
              <a:rPr lang="es-ES" dirty="0" smtClean="0"/>
              <a:t>mayores </a:t>
            </a:r>
            <a:r>
              <a:rPr lang="es-ES" dirty="0" smtClean="0"/>
              <a:t>aumentos son</a:t>
            </a:r>
          </a:p>
          <a:p>
            <a:pPr lvl="1"/>
            <a:r>
              <a:rPr lang="es-ES" dirty="0" smtClean="0"/>
              <a:t>San Salvador 24.5%</a:t>
            </a:r>
          </a:p>
          <a:p>
            <a:pPr lvl="1"/>
            <a:r>
              <a:rPr lang="es-ES" dirty="0" smtClean="0"/>
              <a:t>Plan </a:t>
            </a:r>
            <a:r>
              <a:rPr lang="es-ES" dirty="0" smtClean="0"/>
              <a:t>de la Laguna </a:t>
            </a:r>
            <a:r>
              <a:rPr lang="es-ES" dirty="0" smtClean="0"/>
              <a:t>10.5%</a:t>
            </a:r>
            <a:endParaRPr lang="es-ES" dirty="0" smtClean="0"/>
          </a:p>
          <a:p>
            <a:pPr lvl="1"/>
            <a:r>
              <a:rPr lang="es-ES" dirty="0" smtClean="0"/>
              <a:t>Call Center 6%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628650" y="3780329"/>
            <a:ext cx="4504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</a:t>
            </a:r>
          </a:p>
          <a:p>
            <a:r>
              <a:rPr lang="es-SV" sz="1600" dirty="0" smtClean="0"/>
              <a:t>Junio 2014 -Julio 2014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628650" y="1794302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julio de 2014</a:t>
            </a:r>
            <a:endParaRPr lang="es-SV" sz="1600" dirty="0"/>
          </a:p>
        </p:txBody>
      </p:sp>
      <p:graphicFrame>
        <p:nvGraphicFramePr>
          <p:cNvPr id="10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8549097"/>
              </p:ext>
            </p:extLst>
          </p:nvPr>
        </p:nvGraphicFramePr>
        <p:xfrm>
          <a:off x="628650" y="4365104"/>
          <a:ext cx="4508901" cy="12352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206038"/>
                <a:gridCol w="667875"/>
                <a:gridCol w="718675"/>
                <a:gridCol w="794875"/>
                <a:gridCol w="623425"/>
                <a:gridCol w="498013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Asesoría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Denuncia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4603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Call Center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4.7%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 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 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150.0%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6.0%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Plan de La Laguna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 dirty="0">
                          <a:effectLst/>
                        </a:rPr>
                        <a:t>15.2%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6.9%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16.0%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-50.0%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10.5%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San Miguel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14.9%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-14.6%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-20.5%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47.6%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-1.0%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San Salvador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23.4%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22.3%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58.6%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38.8%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24.5%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Santa Ana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-6.5%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18.9%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-25.5%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-45.5%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-1.7%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9.5%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12.5%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-5.6%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41.5%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 dirty="0">
                          <a:effectLst/>
                        </a:rPr>
                        <a:t>10.3%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Atenciones por sector para julio de 2014</a:t>
            </a:r>
            <a:endParaRPr lang="es-SV" dirty="0"/>
          </a:p>
        </p:txBody>
      </p:sp>
      <p:graphicFrame>
        <p:nvGraphicFramePr>
          <p:cNvPr id="10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30734435"/>
              </p:ext>
            </p:extLst>
          </p:nvPr>
        </p:nvGraphicFramePr>
        <p:xfrm>
          <a:off x="628650" y="1681609"/>
          <a:ext cx="3886200" cy="3475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1374707"/>
              </p:ext>
            </p:extLst>
          </p:nvPr>
        </p:nvGraphicFramePr>
        <p:xfrm>
          <a:off x="4629150" y="1681609"/>
          <a:ext cx="3886200" cy="3475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628650" y="5301208"/>
            <a:ext cx="7886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/>
              <a:t>Servicios financieros tiene el </a:t>
            </a:r>
            <a:r>
              <a:rPr lang="es-SV" dirty="0" smtClean="0"/>
              <a:t>18.94% </a:t>
            </a:r>
            <a:r>
              <a:rPr lang="es-SV" dirty="0"/>
              <a:t>de las atenciones, seguido por </a:t>
            </a:r>
            <a:r>
              <a:rPr lang="es-SV" dirty="0"/>
              <a:t>telecomunicaciones con </a:t>
            </a:r>
            <a:r>
              <a:rPr lang="es-SV" dirty="0" smtClean="0"/>
              <a:t>18.19%, y </a:t>
            </a:r>
            <a:r>
              <a:rPr lang="es-SV" dirty="0" smtClean="0"/>
              <a:t>agua </a:t>
            </a:r>
            <a:r>
              <a:rPr lang="es-SV" dirty="0"/>
              <a:t>potable con </a:t>
            </a:r>
            <a:r>
              <a:rPr lang="es-SV" dirty="0" smtClean="0"/>
              <a:t>17.09.</a:t>
            </a:r>
            <a:endParaRPr lang="es-SV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/>
              <a:t>Las denuncias en el sector agua potable se mantienen con el </a:t>
            </a:r>
            <a:r>
              <a:rPr lang="es-SV" dirty="0" smtClean="0"/>
              <a:t>51.82%, </a:t>
            </a:r>
            <a:r>
              <a:rPr lang="es-SV" dirty="0"/>
              <a:t>le sigue telecomunicaciones con el </a:t>
            </a:r>
            <a:r>
              <a:rPr lang="es-SV" dirty="0" smtClean="0"/>
              <a:t>13.25%, </a:t>
            </a:r>
            <a:r>
              <a:rPr lang="es-SV" dirty="0"/>
              <a:t>y electrodomésticos con un </a:t>
            </a:r>
            <a:r>
              <a:rPr lang="es-SV" dirty="0" smtClean="0"/>
              <a:t>12.76%.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Atenciones por sector para julio de 2014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618381" y="1985080"/>
            <a:ext cx="3233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sector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5220072" y="1989098"/>
            <a:ext cx="3295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sector</a:t>
            </a:r>
            <a:endParaRPr lang="es-SV" b="1" dirty="0"/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51529335"/>
              </p:ext>
            </p:extLst>
          </p:nvPr>
        </p:nvGraphicFramePr>
        <p:xfrm>
          <a:off x="628650" y="2492896"/>
          <a:ext cx="3278579" cy="2892838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715054"/>
                <a:gridCol w="971850"/>
                <a:gridCol w="591675"/>
              </a:tblGrid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Sector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Porcentaje</a:t>
                      </a:r>
                      <a:endParaRPr lang="es-SV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Servicios Financieros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18.94%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1,032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Telecomunicaciones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18.19%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991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Agua Potable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17.09%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931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Servicios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11.18%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609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Electrodomésticos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9.05%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493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Comercio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7.67%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418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Energía Eléctrica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7.12%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388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Gobierno y Alcaldías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2.53%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138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Hidrocarburos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1.58%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Inmuebles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1.27%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69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Otros sectores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5.38%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293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 dirty="0">
                          <a:effectLst/>
                        </a:rPr>
                        <a:t>100.00%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 dirty="0">
                          <a:effectLst/>
                        </a:rPr>
                        <a:t>5,448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</a:tbl>
          </a:graphicData>
        </a:graphic>
      </p:graphicFrame>
      <p:graphicFrame>
        <p:nvGraphicFramePr>
          <p:cNvPr id="13" name="Marcador de contenido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85806748"/>
              </p:ext>
            </p:extLst>
          </p:nvPr>
        </p:nvGraphicFramePr>
        <p:xfrm>
          <a:off x="5229329" y="2492896"/>
          <a:ext cx="3278579" cy="2892838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1715054"/>
                <a:gridCol w="971850"/>
                <a:gridCol w="591675"/>
              </a:tblGrid>
              <a:tr h="192477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Sector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Porcentaje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Agua Potable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51.82%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528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Telecomunicaciones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13.25%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135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Electrodomésticos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12.76%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130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Servicios Financieros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8.93%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91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Comercio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5.79%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59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Servicios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2.75%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28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Inmuebles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1.08%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Vehículos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1.08%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Turismo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1.08%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Muebles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0.39%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Otros sectores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1.07%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  <a:tr h="18331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100.00%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 dirty="0">
                          <a:effectLst/>
                        </a:rPr>
                        <a:t>1,019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16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2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mtClean="0"/>
              <a:t>Atenciones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948224"/>
              </p:ext>
            </p:extLst>
          </p:nvPr>
        </p:nvGraphicFramePr>
        <p:xfrm>
          <a:off x="628650" y="1825625"/>
          <a:ext cx="7886701" cy="421386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644653"/>
                <a:gridCol w="1560512"/>
                <a:gridCol w="1560512"/>
                <a:gridCol w="1560512"/>
                <a:gridCol w="1560512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8,521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7,398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5,998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6,331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7,176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6,147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3,175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3,427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3,382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3,301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2,467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2,968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38,112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37,613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6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mtClean="0"/>
              <a:t>Denuncias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10505"/>
              </p:ext>
            </p:extLst>
          </p:nvPr>
        </p:nvGraphicFramePr>
        <p:xfrm>
          <a:off x="628650" y="1825625"/>
          <a:ext cx="7886701" cy="421386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644653"/>
                <a:gridCol w="1560512"/>
                <a:gridCol w="1560512"/>
                <a:gridCol w="1560512"/>
                <a:gridCol w="1560512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julio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4,348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3,505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8,009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7,105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7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Motivos para julio de 2014</a:t>
            </a:r>
            <a:endParaRPr lang="es-SV" dirty="0"/>
          </a:p>
        </p:txBody>
      </p:sp>
      <p:graphicFrame>
        <p:nvGraphicFramePr>
          <p:cNvPr id="8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18404858"/>
              </p:ext>
            </p:extLst>
          </p:nvPr>
        </p:nvGraphicFramePr>
        <p:xfrm>
          <a:off x="628650" y="1628800"/>
          <a:ext cx="38862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74919651"/>
              </p:ext>
            </p:extLst>
          </p:nvPr>
        </p:nvGraphicFramePr>
        <p:xfrm>
          <a:off x="4629150" y="1628800"/>
          <a:ext cx="38862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28650" y="5201905"/>
            <a:ext cx="7886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/>
              <a:t>Los principales motivos de las atenciones son: cobros, cargos y comisiones con un </a:t>
            </a:r>
            <a:r>
              <a:rPr lang="es-SV" sz="1600" dirty="0" smtClean="0"/>
              <a:t>35.87%, </a:t>
            </a:r>
            <a:r>
              <a:rPr lang="es-SV" sz="1600" dirty="0"/>
              <a:t>mala calidad de los productos con </a:t>
            </a:r>
            <a:r>
              <a:rPr lang="es-SV" sz="1600" dirty="0" smtClean="0"/>
              <a:t>17.24% </a:t>
            </a:r>
            <a:r>
              <a:rPr lang="es-SV" sz="1600" dirty="0"/>
              <a:t>y el incumplimiento de contrato u oferta con </a:t>
            </a:r>
            <a:r>
              <a:rPr lang="es-SV" sz="1600" dirty="0" smtClean="0"/>
              <a:t>9.67%.</a:t>
            </a:r>
            <a:endParaRPr lang="es-SV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/>
              <a:t>Las denuncias se concentran en: cobros, cargos y comisiones, con un </a:t>
            </a:r>
            <a:r>
              <a:rPr lang="es-SV" sz="1600" dirty="0" smtClean="0"/>
              <a:t>50.64%, </a:t>
            </a:r>
            <a:r>
              <a:rPr lang="es-SV" sz="1600" dirty="0"/>
              <a:t>mala calidad del producto con </a:t>
            </a:r>
            <a:r>
              <a:rPr lang="es-SV" sz="1600" dirty="0" smtClean="0"/>
              <a:t>20.9% </a:t>
            </a:r>
            <a:r>
              <a:rPr lang="es-SV" sz="1600" dirty="0"/>
              <a:t>e incumplimiento de contrato u oferta con </a:t>
            </a:r>
            <a:r>
              <a:rPr lang="es-SV" sz="1600" dirty="0" smtClean="0"/>
              <a:t>10.79%.</a:t>
            </a:r>
            <a:endParaRPr lang="es-SV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ensorí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ensoría" id="{C65EAB4A-E9F6-4D7A-B1DA-BDC82FBC0644}" vid="{53D6DB9D-7676-488C-979A-0C2BF47F352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Defensoría</Template>
  <TotalTime>4561</TotalTime>
  <Words>1619</Words>
  <Application>Microsoft Office PowerPoint</Application>
  <PresentationFormat>Presentación en pantalla (4:3)</PresentationFormat>
  <Paragraphs>801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Defensoría</vt:lpstr>
      <vt:lpstr>Boletín Estadístico Mensual</vt:lpstr>
      <vt:lpstr>Atenciones</vt:lpstr>
      <vt:lpstr>Atenciones y asesorías  Comparación los primeros meses de 2014 con 2013</vt:lpstr>
      <vt:lpstr>Oficinas de atención</vt:lpstr>
      <vt:lpstr>Atenciones por sector para julio de 2014</vt:lpstr>
      <vt:lpstr>Atenciones por sector para julio de 2014</vt:lpstr>
      <vt:lpstr>Atenciones por sector</vt:lpstr>
      <vt:lpstr>Denuncias por sector</vt:lpstr>
      <vt:lpstr>Motivos para julio de 2014</vt:lpstr>
      <vt:lpstr>Atenciones por motivo para julio de 2014</vt:lpstr>
      <vt:lpstr>Atenciones por motivo</vt:lpstr>
      <vt:lpstr>Denuncias por motivo</vt:lpstr>
      <vt:lpstr>Denuncias y gestiones cerradas</vt:lpstr>
      <vt:lpstr>Montos recuperados por sector para julio de 2014</vt:lpstr>
      <vt:lpstr>Montos recuperados</vt:lpstr>
      <vt:lpstr>Reclamos cerrados y montos recuperados  De julio de 2013 a julio de 2014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226</cp:revision>
  <dcterms:created xsi:type="dcterms:W3CDTF">2011-12-21T16:07:31Z</dcterms:created>
  <dcterms:modified xsi:type="dcterms:W3CDTF">2014-08-14T16:32:07Z</dcterms:modified>
</cp:coreProperties>
</file>