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Enero-julio 2013</c:v>
                  </c:pt>
                  <c:pt idx="1">
                    <c:v>Enero-julio 2014</c:v>
                  </c:pt>
                  <c:pt idx="2">
                    <c:v>Enero-julio 2013</c:v>
                  </c:pt>
                  <c:pt idx="3">
                    <c:v>Enero-julio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27363</c:v>
                </c:pt>
                <c:pt idx="1">
                  <c:v>28171</c:v>
                </c:pt>
                <c:pt idx="2">
                  <c:v>38112</c:v>
                </c:pt>
                <c:pt idx="3">
                  <c:v>37613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284616464"/>
        <c:axId val="284616072"/>
      </c:barChart>
      <c:catAx>
        <c:axId val="28461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616072"/>
        <c:crosses val="autoZero"/>
        <c:auto val="1"/>
        <c:lblAlgn val="ctr"/>
        <c:lblOffset val="100"/>
        <c:noMultiLvlLbl val="0"/>
      </c:catAx>
      <c:valAx>
        <c:axId val="284616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61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Comercio</c:v>
                </c:pt>
                <c:pt idx="6">
                  <c:v>Electrodomésticos</c:v>
                </c:pt>
                <c:pt idx="7">
                  <c:v>Servicios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5.380000000000007E-2</c:v>
                </c:pt>
                <c:pt idx="1">
                  <c:v>1.2699999999999999E-2</c:v>
                </c:pt>
                <c:pt idx="2">
                  <c:v>1.5800000000000002E-2</c:v>
                </c:pt>
                <c:pt idx="3">
                  <c:v>2.53E-2</c:v>
                </c:pt>
                <c:pt idx="4">
                  <c:v>7.1199999999999999E-2</c:v>
                </c:pt>
                <c:pt idx="5">
                  <c:v>7.6700000000000004E-2</c:v>
                </c:pt>
                <c:pt idx="6">
                  <c:v>9.0499999999999997E-2</c:v>
                </c:pt>
                <c:pt idx="7">
                  <c:v>0.1118</c:v>
                </c:pt>
                <c:pt idx="8">
                  <c:v>0.1709</c:v>
                </c:pt>
                <c:pt idx="9">
                  <c:v>0.18190000000000001</c:v>
                </c:pt>
                <c:pt idx="10">
                  <c:v>0.18940000000000001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607312"/>
        <c:axId val="284606528"/>
        <c:axId val="0"/>
      </c:bar3DChart>
      <c:catAx>
        <c:axId val="28460731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606528"/>
        <c:crosses val="autoZero"/>
        <c:auto val="1"/>
        <c:lblAlgn val="ctr"/>
        <c:lblOffset val="100"/>
        <c:noMultiLvlLbl val="0"/>
      </c:catAx>
      <c:valAx>
        <c:axId val="284606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607312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Denuncias por sector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Inmuebles</c:v>
                </c:pt>
                <c:pt idx="3">
                  <c:v>Vehículos</c:v>
                </c:pt>
                <c:pt idx="4">
                  <c:v>Turismo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1.0699999999999932E-2</c:v>
                </c:pt>
                <c:pt idx="1">
                  <c:v>3.8999999999999998E-3</c:v>
                </c:pt>
                <c:pt idx="2">
                  <c:v>1.0800000000000001E-2</c:v>
                </c:pt>
                <c:pt idx="3">
                  <c:v>1.0800000000000001E-2</c:v>
                </c:pt>
                <c:pt idx="4">
                  <c:v>1.0800000000000001E-2</c:v>
                </c:pt>
                <c:pt idx="5">
                  <c:v>2.75E-2</c:v>
                </c:pt>
                <c:pt idx="6">
                  <c:v>5.79E-2</c:v>
                </c:pt>
                <c:pt idx="7">
                  <c:v>8.9300000000000004E-2</c:v>
                </c:pt>
                <c:pt idx="8">
                  <c:v>0.12759999999999999</c:v>
                </c:pt>
                <c:pt idx="9">
                  <c:v>0.13250000000000001</c:v>
                </c:pt>
                <c:pt idx="10">
                  <c:v>0.51819999999999999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605352"/>
        <c:axId val="284604960"/>
        <c:axId val="0"/>
      </c:bar3DChart>
      <c:catAx>
        <c:axId val="2846053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604960"/>
        <c:crosses val="autoZero"/>
        <c:auto val="1"/>
        <c:lblAlgn val="ctr"/>
        <c:lblOffset val="100"/>
        <c:noMultiLvlLbl val="0"/>
      </c:catAx>
      <c:valAx>
        <c:axId val="284604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605352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Práctica abusiva</c:v>
                </c:pt>
                <c:pt idx="2">
                  <c:v>Información crediticia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0.25900000000000001</c:v>
                </c:pt>
                <c:pt idx="1">
                  <c:v>5.0000000000000001E-3</c:v>
                </c:pt>
                <c:pt idx="2">
                  <c:v>7.9000000000000008E-3</c:v>
                </c:pt>
                <c:pt idx="3">
                  <c:v>2.06E-2</c:v>
                </c:pt>
                <c:pt idx="4">
                  <c:v>2.1499999999999998E-2</c:v>
                </c:pt>
                <c:pt idx="5">
                  <c:v>5.8200000000000002E-2</c:v>
                </c:pt>
                <c:pt idx="6">
                  <c:v>9.6699999999999994E-2</c:v>
                </c:pt>
                <c:pt idx="7">
                  <c:v>0.1724</c:v>
                </c:pt>
                <c:pt idx="8">
                  <c:v>0.35870000000000002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6791136"/>
        <c:axId val="336778984"/>
        <c:axId val="0"/>
      </c:bar3DChart>
      <c:catAx>
        <c:axId val="33679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36778984"/>
        <c:crosses val="autoZero"/>
        <c:auto val="1"/>
        <c:lblAlgn val="ctr"/>
        <c:lblOffset val="100"/>
        <c:noMultiLvlLbl val="0"/>
      </c:catAx>
      <c:valAx>
        <c:axId val="336778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367911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Información crediticia</c:v>
                </c:pt>
                <c:pt idx="2">
                  <c:v>Documentos de Obligación y Cancelaciones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0.13930000000000009</c:v>
                </c:pt>
                <c:pt idx="1">
                  <c:v>5.8999999999999999E-3</c:v>
                </c:pt>
                <c:pt idx="2">
                  <c:v>6.8999999999999999E-3</c:v>
                </c:pt>
                <c:pt idx="3">
                  <c:v>6.8999999999999999E-3</c:v>
                </c:pt>
                <c:pt idx="4">
                  <c:v>1.77E-2</c:v>
                </c:pt>
                <c:pt idx="5">
                  <c:v>0.1079</c:v>
                </c:pt>
                <c:pt idx="6">
                  <c:v>0.20899999999999999</c:v>
                </c:pt>
                <c:pt idx="7">
                  <c:v>0.50639999999999996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36789960"/>
        <c:axId val="336786824"/>
        <c:axId val="0"/>
      </c:bar3DChart>
      <c:catAx>
        <c:axId val="336789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36786824"/>
        <c:crosses val="autoZero"/>
        <c:auto val="1"/>
        <c:lblAlgn val="ctr"/>
        <c:lblOffset val="100"/>
        <c:noMultiLvlLbl val="0"/>
      </c:catAx>
      <c:valAx>
        <c:axId val="336786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3678996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Hoja1!$H$480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Hoja1!$G$481:$G$490</c:f>
              <c:strCache>
                <c:ptCount val="10"/>
                <c:pt idx="0">
                  <c:v>Otros Sectores</c:v>
                </c:pt>
                <c:pt idx="1">
                  <c:v>Vehículos</c:v>
                </c:pt>
                <c:pt idx="2">
                  <c:v>Muebles</c:v>
                </c:pt>
                <c:pt idx="3">
                  <c:v>Inmuebles</c:v>
                </c:pt>
                <c:pt idx="4">
                  <c:v>Comercio</c:v>
                </c:pt>
                <c:pt idx="5">
                  <c:v>Telecomunicaciones</c:v>
                </c:pt>
                <c:pt idx="6">
                  <c:v>Electrodomésticos</c:v>
                </c:pt>
                <c:pt idx="7">
                  <c:v>Agua Potable</c:v>
                </c:pt>
                <c:pt idx="8">
                  <c:v>Servicios Financieros</c:v>
                </c:pt>
                <c:pt idx="9">
                  <c:v>Servicios</c:v>
                </c:pt>
              </c:strCache>
            </c:strRef>
          </c:cat>
          <c:val>
            <c:numRef>
              <c:f>Hoja1!$H$481:$H$490</c:f>
              <c:numCache>
                <c:formatCode>"$"#,##0.00</c:formatCode>
                <c:ptCount val="10"/>
                <c:pt idx="0">
                  <c:v>3579.17</c:v>
                </c:pt>
                <c:pt idx="1">
                  <c:v>3998.88</c:v>
                </c:pt>
                <c:pt idx="2">
                  <c:v>4728.76</c:v>
                </c:pt>
                <c:pt idx="3">
                  <c:v>6745.87</c:v>
                </c:pt>
                <c:pt idx="4">
                  <c:v>9606.7099999999991</c:v>
                </c:pt>
                <c:pt idx="5">
                  <c:v>21937.61</c:v>
                </c:pt>
                <c:pt idx="6">
                  <c:v>32332.490000000005</c:v>
                </c:pt>
                <c:pt idx="7">
                  <c:v>43635.05</c:v>
                </c:pt>
                <c:pt idx="8">
                  <c:v>49858.2</c:v>
                </c:pt>
                <c:pt idx="9">
                  <c:v>103199.66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6922096"/>
        <c:axId val="335690464"/>
        <c:axId val="0"/>
      </c:bar3DChart>
      <c:catAx>
        <c:axId val="32692209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35690464"/>
        <c:crosses val="autoZero"/>
        <c:auto val="1"/>
        <c:lblAlgn val="ctr"/>
        <c:lblOffset val="100"/>
        <c:noMultiLvlLbl val="0"/>
      </c:catAx>
      <c:valAx>
        <c:axId val="335690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26922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Hoja1!$A$508</c:f>
              <c:strCache>
                <c:ptCount val="1"/>
                <c:pt idx="0">
                  <c:v>Casos Cerrados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Hoja1!$B$507:$N$507</c:f>
              <c:numCache>
                <c:formatCode>mmm\-yy</c:formatCode>
                <c:ptCount val="13"/>
                <c:pt idx="0">
                  <c:v>41456</c:v>
                </c:pt>
                <c:pt idx="1">
                  <c:v>41487</c:v>
                </c:pt>
                <c:pt idx="2">
                  <c:v>41518</c:v>
                </c:pt>
                <c:pt idx="3">
                  <c:v>41548</c:v>
                </c:pt>
                <c:pt idx="4">
                  <c:v>41579</c:v>
                </c:pt>
                <c:pt idx="5">
                  <c:v>41609</c:v>
                </c:pt>
                <c:pt idx="6">
                  <c:v>41640</c:v>
                </c:pt>
                <c:pt idx="7">
                  <c:v>41671</c:v>
                </c:pt>
                <c:pt idx="8">
                  <c:v>41699</c:v>
                </c:pt>
                <c:pt idx="9">
                  <c:v>41730</c:v>
                </c:pt>
                <c:pt idx="10">
                  <c:v>41760</c:v>
                </c:pt>
                <c:pt idx="11">
                  <c:v>41791</c:v>
                </c:pt>
                <c:pt idx="12">
                  <c:v>41821</c:v>
                </c:pt>
              </c:numCache>
            </c:numRef>
          </c:cat>
          <c:val>
            <c:numRef>
              <c:f>Hoja1!$B$508:$N$508</c:f>
              <c:numCache>
                <c:formatCode>#,##0</c:formatCode>
                <c:ptCount val="13"/>
                <c:pt idx="0">
                  <c:v>1498</c:v>
                </c:pt>
                <c:pt idx="1">
                  <c:v>1047</c:v>
                </c:pt>
                <c:pt idx="2">
                  <c:v>1445</c:v>
                </c:pt>
                <c:pt idx="3">
                  <c:v>1308</c:v>
                </c:pt>
                <c:pt idx="4">
                  <c:v>1121</c:v>
                </c:pt>
                <c:pt idx="5">
                  <c:v>833</c:v>
                </c:pt>
                <c:pt idx="6">
                  <c:v>1244</c:v>
                </c:pt>
                <c:pt idx="7">
                  <c:v>1105</c:v>
                </c:pt>
                <c:pt idx="8">
                  <c:v>1205</c:v>
                </c:pt>
                <c:pt idx="9">
                  <c:v>905</c:v>
                </c:pt>
                <c:pt idx="10">
                  <c:v>1149</c:v>
                </c:pt>
                <c:pt idx="11">
                  <c:v>1136</c:v>
                </c:pt>
                <c:pt idx="12">
                  <c:v>1303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310624"/>
        <c:axId val="367311016"/>
      </c:lineChart>
      <c:lineChart>
        <c:grouping val="standard"/>
        <c:varyColors val="0"/>
        <c:ser>
          <c:idx val="1"/>
          <c:order val="1"/>
          <c:tx>
            <c:strRef>
              <c:f>Hoja1!$A$509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9.65257965942663E-2"/>
                  <c:y val="7.6806768311228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/>
              </a:solidFill>
              <a:ln w="12700" cap="flat" cmpd="sng" algn="ctr">
                <a:solidFill>
                  <a:schemeClr val="accent6">
                    <a:shade val="50000"/>
                  </a:schemeClr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Hoja1!$B$507:$N$507</c:f>
              <c:numCache>
                <c:formatCode>mmm\-yy</c:formatCode>
                <c:ptCount val="13"/>
                <c:pt idx="0">
                  <c:v>41456</c:v>
                </c:pt>
                <c:pt idx="1">
                  <c:v>41487</c:v>
                </c:pt>
                <c:pt idx="2">
                  <c:v>41518</c:v>
                </c:pt>
                <c:pt idx="3">
                  <c:v>41548</c:v>
                </c:pt>
                <c:pt idx="4">
                  <c:v>41579</c:v>
                </c:pt>
                <c:pt idx="5">
                  <c:v>41609</c:v>
                </c:pt>
                <c:pt idx="6">
                  <c:v>41640</c:v>
                </c:pt>
                <c:pt idx="7">
                  <c:v>41671</c:v>
                </c:pt>
                <c:pt idx="8">
                  <c:v>41699</c:v>
                </c:pt>
                <c:pt idx="9">
                  <c:v>41730</c:v>
                </c:pt>
                <c:pt idx="10">
                  <c:v>41760</c:v>
                </c:pt>
                <c:pt idx="11">
                  <c:v>41791</c:v>
                </c:pt>
                <c:pt idx="12">
                  <c:v>41821</c:v>
                </c:pt>
              </c:numCache>
            </c:numRef>
          </c:cat>
          <c:val>
            <c:numRef>
              <c:f>Hoja1!$B$509:$N$509</c:f>
              <c:numCache>
                <c:formatCode>"$"#,##0.00</c:formatCode>
                <c:ptCount val="13"/>
                <c:pt idx="0">
                  <c:v>348317.49999999994</c:v>
                </c:pt>
                <c:pt idx="1">
                  <c:v>170118.86999999988</c:v>
                </c:pt>
                <c:pt idx="2">
                  <c:v>280703.75999999995</c:v>
                </c:pt>
                <c:pt idx="3">
                  <c:v>270760.44</c:v>
                </c:pt>
                <c:pt idx="4">
                  <c:v>381744.69000000006</c:v>
                </c:pt>
                <c:pt idx="5">
                  <c:v>188216.5199999999</c:v>
                </c:pt>
                <c:pt idx="6">
                  <c:v>329018.15000000026</c:v>
                </c:pt>
                <c:pt idx="7">
                  <c:v>185915.50000000015</c:v>
                </c:pt>
                <c:pt idx="8">
                  <c:v>207275.90000000026</c:v>
                </c:pt>
                <c:pt idx="9">
                  <c:v>186503.17999999979</c:v>
                </c:pt>
                <c:pt idx="10">
                  <c:v>209525.68000000005</c:v>
                </c:pt>
                <c:pt idx="11">
                  <c:v>220359.43000000008</c:v>
                </c:pt>
                <c:pt idx="12">
                  <c:v>279622.40000000002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311800"/>
        <c:axId val="367311408"/>
      </c:lineChart>
      <c:dateAx>
        <c:axId val="36731062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7311016"/>
        <c:crosses val="autoZero"/>
        <c:auto val="1"/>
        <c:lblOffset val="100"/>
        <c:baseTimeUnit val="months"/>
      </c:dateAx>
      <c:valAx>
        <c:axId val="367311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7310624"/>
        <c:crosses val="autoZero"/>
        <c:crossBetween val="between"/>
      </c:valAx>
      <c:valAx>
        <c:axId val="367311408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67311800"/>
        <c:crosses val="max"/>
        <c:crossBetween val="between"/>
      </c:valAx>
      <c:dateAx>
        <c:axId val="36731180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67311408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4814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0815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0884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4540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54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24387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4387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4662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62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887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257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686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323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23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14/08/2014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856" y="6056313"/>
            <a:ext cx="2895144" cy="80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62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Julio 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 por motivo para julio de 2014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79834049"/>
              </p:ext>
            </p:extLst>
          </p:nvPr>
        </p:nvGraphicFramePr>
        <p:xfrm>
          <a:off x="628650" y="2754610"/>
          <a:ext cx="3722889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425238"/>
                <a:gridCol w="799638"/>
                <a:gridCol w="4980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1,412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5,448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8661012"/>
              </p:ext>
            </p:extLst>
          </p:nvPr>
        </p:nvGraphicFramePr>
        <p:xfrm>
          <a:off x="4629150" y="2754610"/>
          <a:ext cx="3954664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2682413"/>
                <a:gridCol w="799638"/>
                <a:gridCol w="4726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1,019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8531" y="21955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21955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6293704"/>
              </p:ext>
            </p:extLst>
          </p:nvPr>
        </p:nvGraphicFramePr>
        <p:xfrm>
          <a:off x="628650" y="1825625"/>
          <a:ext cx="7886699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3028719"/>
                <a:gridCol w="1214495"/>
                <a:gridCol w="1214495"/>
                <a:gridCol w="1214495"/>
                <a:gridCol w="1214495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2,688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995256"/>
              </p:ext>
            </p:extLst>
          </p:nvPr>
        </p:nvGraphicFramePr>
        <p:xfrm>
          <a:off x="628650" y="1825625"/>
          <a:ext cx="7886699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3028719"/>
                <a:gridCol w="1214495"/>
                <a:gridCol w="1214495"/>
                <a:gridCol w="1214495"/>
                <a:gridCol w="1214495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7,105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242300"/>
              </p:ext>
            </p:extLst>
          </p:nvPr>
        </p:nvGraphicFramePr>
        <p:xfrm>
          <a:off x="628650" y="1825625"/>
          <a:ext cx="7886699" cy="2169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472332"/>
                <a:gridCol w="1254185"/>
                <a:gridCol w="1254185"/>
                <a:gridCol w="732039"/>
                <a:gridCol w="702605"/>
                <a:gridCol w="739314"/>
                <a:gridCol w="732039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8,402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7,033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1,125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1,567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-29.4%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-22.1%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1,070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1,014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9,472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8,047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28650" y="4221088"/>
            <a:ext cx="7886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000" dirty="0"/>
              <a:t>Al comparar los primeros </a:t>
            </a:r>
            <a:r>
              <a:rPr lang="es-SV" sz="2000" dirty="0" smtClean="0"/>
              <a:t>siete meses </a:t>
            </a:r>
            <a:r>
              <a:rPr lang="es-SV" sz="2000" dirty="0"/>
              <a:t>de 2013 con 2014, los resultados indican una disminución del </a:t>
            </a:r>
            <a:r>
              <a:rPr lang="es-SV" sz="2000" dirty="0" smtClean="0"/>
              <a:t>15.0% </a:t>
            </a:r>
            <a:r>
              <a:rPr lang="es-SV" sz="2000" dirty="0"/>
              <a:t>en la cantidad de denuncias y gestiones cerradas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000" dirty="0"/>
              <a:t>La comparación entre junio con julio de 2014, los resultados indican que la cantidad de cierres aumenta un </a:t>
            </a:r>
            <a:r>
              <a:rPr lang="es-SV" sz="2000" dirty="0" smtClean="0"/>
              <a:t>14.7%. </a:t>
            </a:r>
            <a:endParaRPr lang="es-SV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Montos recuperados por sector para julio de 2014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012763"/>
              </p:ext>
            </p:extLst>
          </p:nvPr>
        </p:nvGraphicFramePr>
        <p:xfrm>
          <a:off x="628650" y="1825625"/>
          <a:ext cx="78867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Montos recuperados</a:t>
            </a:r>
            <a:endParaRPr lang="es-SV" dirty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883740"/>
              </p:ext>
            </p:extLst>
          </p:nvPr>
        </p:nvGraphicFramePr>
        <p:xfrm>
          <a:off x="628650" y="1825625"/>
          <a:ext cx="7886700" cy="3547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628650" y="5507940"/>
            <a:ext cx="7975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Durante el mes de julio </a:t>
            </a:r>
            <a:r>
              <a:rPr lang="es-SV" dirty="0"/>
              <a:t>se recuperó $</a:t>
            </a:r>
            <a:r>
              <a:rPr lang="es-SV" dirty="0" smtClean="0"/>
              <a:t>279,622.40 a favor de los consumidores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dirty="0" smtClean="0"/>
              <a:t>De julio de 2013 a julio de 2014</a:t>
            </a:r>
            <a:endParaRPr lang="es-SV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397162"/>
              </p:ext>
            </p:extLst>
          </p:nvPr>
        </p:nvGraphicFramePr>
        <p:xfrm>
          <a:off x="1233650" y="1825625"/>
          <a:ext cx="6676700" cy="380047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816592"/>
                <a:gridCol w="1768521"/>
                <a:gridCol w="2316716"/>
                <a:gridCol w="177487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Mes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cerrados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con devolución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Monto recuperado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jul-13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1,498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$348,317.50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ago-13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1,047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$170,118.87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sep-13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1,445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$280,703.76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oct-13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1,308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$270,760.44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nov-13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688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$381,744.69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dic-13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500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$188,216.52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ene-14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$329,018.15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feb-14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$185,915.50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mar-14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$207,275.90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abr-14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$186,503.18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may-14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1,149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$209,525.68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jun-14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$220,359.43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jul-14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1,303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770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$279,622.40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15,299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9,236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$3,258,082.02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021139"/>
              </p:ext>
            </p:extLst>
          </p:nvPr>
        </p:nvGraphicFramePr>
        <p:xfrm>
          <a:off x="628650" y="1825625"/>
          <a:ext cx="7886702" cy="132778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191089"/>
                <a:gridCol w="1456618"/>
                <a:gridCol w="1456618"/>
                <a:gridCol w="766966"/>
                <a:gridCol w="1039900"/>
                <a:gridCol w="1208545"/>
                <a:gridCol w="766966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/>
                        <a:t>Tipo de caso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Junio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Julio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27,363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7,105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Derivación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-5.6%</a:t>
                      </a:r>
                    </a:p>
                  </a:txBody>
                  <a:tcPr marL="72000" marR="72000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41.5%</a:t>
                      </a:r>
                    </a:p>
                  </a:txBody>
                  <a:tcPr marL="72000" marR="72000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28650" y="3356992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En julio de 2014 se recibió </a:t>
            </a:r>
            <a:r>
              <a:rPr lang="es-SV" dirty="0" smtClean="0"/>
              <a:t>5,448 </a:t>
            </a:r>
            <a:r>
              <a:rPr lang="es-SV" dirty="0"/>
              <a:t>atenciones. La mayor parte de estas atenciones fueron asesorías, sumando </a:t>
            </a:r>
            <a:r>
              <a:rPr lang="es-SV" dirty="0" smtClean="0"/>
              <a:t>4,069</a:t>
            </a: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Comparando este mes con el anterior, el total de atenciones aumentó un </a:t>
            </a:r>
            <a:r>
              <a:rPr lang="es-SV" dirty="0" smtClean="0"/>
              <a:t>10.3%.</a:t>
            </a: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En comparación con los primeros cinco meses de 2013, las atenciones se </a:t>
            </a:r>
            <a:r>
              <a:rPr lang="es-SV" dirty="0" smtClean="0"/>
              <a:t>disminuyen </a:t>
            </a:r>
            <a:r>
              <a:rPr lang="es-SV" dirty="0"/>
              <a:t>un </a:t>
            </a:r>
            <a:r>
              <a:rPr lang="es-SV" dirty="0" smtClean="0"/>
              <a:t>1.3%.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dirty="0" smtClean="0"/>
              <a:t>Comparación los primeros </a:t>
            </a:r>
            <a:r>
              <a:rPr lang="es-SV" dirty="0" smtClean="0"/>
              <a:t>meses </a:t>
            </a:r>
            <a:r>
              <a:rPr lang="es-SV" dirty="0" smtClean="0"/>
              <a:t>de 2014 con 2013</a:t>
            </a:r>
            <a:endParaRPr lang="es-SV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640101"/>
              </p:ext>
            </p:extLst>
          </p:nvPr>
        </p:nvGraphicFramePr>
        <p:xfrm>
          <a:off x="628650" y="1825625"/>
          <a:ext cx="78867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Oficinas de atención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88767450"/>
              </p:ext>
            </p:extLst>
          </p:nvPr>
        </p:nvGraphicFramePr>
        <p:xfrm>
          <a:off x="651545" y="2132856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1,973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1,854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5,448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436096" y="1825625"/>
            <a:ext cx="3079254" cy="4243871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Los dos centros con el </a:t>
            </a:r>
            <a:r>
              <a:rPr lang="es-ES" dirty="0" smtClean="0"/>
              <a:t>mayor </a:t>
            </a:r>
            <a:r>
              <a:rPr lang="es-ES" dirty="0" smtClean="0"/>
              <a:t>número de atenciones fueron el Call Center con </a:t>
            </a:r>
            <a:r>
              <a:rPr lang="es-ES" dirty="0" smtClean="0"/>
              <a:t>1,973</a:t>
            </a:r>
            <a:r>
              <a:rPr lang="es-SV" dirty="0" smtClean="0"/>
              <a:t>, </a:t>
            </a:r>
            <a:r>
              <a:rPr lang="es-SV" dirty="0" smtClean="0"/>
              <a:t>y </a:t>
            </a:r>
            <a:r>
              <a:rPr lang="es-ES" dirty="0" smtClean="0"/>
              <a:t>el Centro de Solución de Controversias de San Salvador, que realizó </a:t>
            </a:r>
            <a:r>
              <a:rPr lang="es-SV" dirty="0" smtClean="0"/>
              <a:t>1,854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La tasa de variación mensual indica que las atenciones aumentaron un </a:t>
            </a:r>
            <a:r>
              <a:rPr lang="es-ES" dirty="0" smtClean="0"/>
              <a:t>10.3% </a:t>
            </a:r>
            <a:r>
              <a:rPr lang="es-ES" dirty="0" smtClean="0"/>
              <a:t>respecto al mes pasado.</a:t>
            </a:r>
          </a:p>
          <a:p>
            <a:r>
              <a:rPr lang="es-ES" dirty="0" smtClean="0"/>
              <a:t>Las oficinas con los </a:t>
            </a:r>
            <a:r>
              <a:rPr lang="es-ES" dirty="0" smtClean="0"/>
              <a:t>mayores </a:t>
            </a:r>
            <a:r>
              <a:rPr lang="es-ES" dirty="0" smtClean="0"/>
              <a:t>aumentos son</a:t>
            </a:r>
          </a:p>
          <a:p>
            <a:pPr lvl="1"/>
            <a:r>
              <a:rPr lang="es-ES" dirty="0" smtClean="0"/>
              <a:t>San Salvador 24.5%</a:t>
            </a:r>
          </a:p>
          <a:p>
            <a:pPr lvl="1"/>
            <a:r>
              <a:rPr lang="es-ES" dirty="0" smtClean="0"/>
              <a:t>Plan </a:t>
            </a:r>
            <a:r>
              <a:rPr lang="es-ES" dirty="0" smtClean="0"/>
              <a:t>de la Laguna </a:t>
            </a:r>
            <a:r>
              <a:rPr lang="es-ES" dirty="0" smtClean="0"/>
              <a:t>10.5%</a:t>
            </a:r>
            <a:endParaRPr lang="es-ES" dirty="0" smtClean="0"/>
          </a:p>
          <a:p>
            <a:pPr lvl="1"/>
            <a:r>
              <a:rPr lang="es-ES" dirty="0" smtClean="0"/>
              <a:t>Call Center 6%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628650" y="3780329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</a:p>
          <a:p>
            <a:r>
              <a:rPr lang="es-SV" sz="1600" dirty="0" smtClean="0"/>
              <a:t>Junio 2014 -Julio 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28650" y="1794302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julio de 2014</a:t>
            </a:r>
            <a:endParaRPr lang="es-SV" sz="1600" dirty="0"/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8549097"/>
              </p:ext>
            </p:extLst>
          </p:nvPr>
        </p:nvGraphicFramePr>
        <p:xfrm>
          <a:off x="628650" y="4365104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4.7%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150.0%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Plan de La Laguna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 dirty="0">
                          <a:effectLst/>
                        </a:rPr>
                        <a:t>15.2%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6.9%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16.0%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-50.0%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10.5%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14.9%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-14.6%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-20.5%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47.6%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-1.0%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23.4%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22.3%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58.6%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38.8%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24.5%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-6.5%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18.9%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-25.5%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-45.5%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-1.7%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9.5%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12.5%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-5.6%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>
                          <a:effectLst/>
                        </a:rPr>
                        <a:t>41.5%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u="none" strike="noStrike" dirty="0">
                          <a:effectLst/>
                        </a:rPr>
                        <a:t>10.3%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 por sector para julio de 2014</a:t>
            </a:r>
            <a:endParaRPr lang="es-SV" dirty="0"/>
          </a:p>
        </p:txBody>
      </p:sp>
      <p:graphicFrame>
        <p:nvGraphicFramePr>
          <p:cNvPr id="10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30734435"/>
              </p:ext>
            </p:extLst>
          </p:nvPr>
        </p:nvGraphicFramePr>
        <p:xfrm>
          <a:off x="628650" y="1681609"/>
          <a:ext cx="3886200" cy="347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11374707"/>
              </p:ext>
            </p:extLst>
          </p:nvPr>
        </p:nvGraphicFramePr>
        <p:xfrm>
          <a:off x="4629150" y="1681609"/>
          <a:ext cx="3886200" cy="347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628650" y="5301208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Servicios financieros tiene el </a:t>
            </a:r>
            <a:r>
              <a:rPr lang="es-SV" dirty="0" smtClean="0"/>
              <a:t>18.94% </a:t>
            </a:r>
            <a:r>
              <a:rPr lang="es-SV" dirty="0"/>
              <a:t>de las atenciones, seguido por </a:t>
            </a:r>
            <a:r>
              <a:rPr lang="es-SV" dirty="0"/>
              <a:t>telecomunicaciones con </a:t>
            </a:r>
            <a:r>
              <a:rPr lang="es-SV" dirty="0" smtClean="0"/>
              <a:t>18.19%, y </a:t>
            </a:r>
            <a:r>
              <a:rPr lang="es-SV" dirty="0" smtClean="0"/>
              <a:t>agua </a:t>
            </a:r>
            <a:r>
              <a:rPr lang="es-SV" dirty="0"/>
              <a:t>potable con </a:t>
            </a:r>
            <a:r>
              <a:rPr lang="es-SV" dirty="0" smtClean="0"/>
              <a:t>17.09.</a:t>
            </a: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Las denuncias en el sector agua potable se mantienen con el </a:t>
            </a:r>
            <a:r>
              <a:rPr lang="es-SV" dirty="0" smtClean="0"/>
              <a:t>51.82%, </a:t>
            </a:r>
            <a:r>
              <a:rPr lang="es-SV" dirty="0"/>
              <a:t>le sigue telecomunicaciones con el </a:t>
            </a:r>
            <a:r>
              <a:rPr lang="es-SV" dirty="0" smtClean="0"/>
              <a:t>13.25%, </a:t>
            </a:r>
            <a:r>
              <a:rPr lang="es-SV" dirty="0"/>
              <a:t>y electrodomésticos con un </a:t>
            </a:r>
            <a:r>
              <a:rPr lang="es-SV" dirty="0" smtClean="0"/>
              <a:t>12.76%.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 por sector para julio de 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618381" y="1985080"/>
            <a:ext cx="3233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220072" y="1989098"/>
            <a:ext cx="3295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51529335"/>
              </p:ext>
            </p:extLst>
          </p:nvPr>
        </p:nvGraphicFramePr>
        <p:xfrm>
          <a:off x="628650" y="2492896"/>
          <a:ext cx="3278579" cy="2892838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15054"/>
                <a:gridCol w="971850"/>
                <a:gridCol w="591675"/>
              </a:tblGrid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Porcentaje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 Financieros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18.94%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1,032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Telecomunicaciones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18.19%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991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Agua Potable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17.09%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931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11.18%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609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Electrodomésticos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9.05%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493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Comercio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7.67%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418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Energía Eléctrica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7.12%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388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Gobierno y Alcaldías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2.53%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138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Hidrocarburos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1.58%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Inmuebles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1.27%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Otros sectores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5.38%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293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100.00%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5,448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</a:tbl>
          </a:graphicData>
        </a:graphic>
      </p:graphicFrame>
      <p:graphicFrame>
        <p:nvGraphicFramePr>
          <p:cNvPr id="13" name="Marcador de contenido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5806748"/>
              </p:ext>
            </p:extLst>
          </p:nvPr>
        </p:nvGraphicFramePr>
        <p:xfrm>
          <a:off x="5229329" y="2492896"/>
          <a:ext cx="3278579" cy="2892838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715054"/>
                <a:gridCol w="971850"/>
                <a:gridCol w="591675"/>
              </a:tblGrid>
              <a:tr h="192477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Sector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Porcentaje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Agua Potable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51.82%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528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Telecomunicaciones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13.25%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135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Electrodomésticos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12.76%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130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 Financieros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8.93%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Comercio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5.79%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2.75%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Inmuebles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1.08%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Vehículos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1.08%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Turismo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1.08%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0.39%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Otros sectores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1.07%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100.00%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1,019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948224"/>
              </p:ext>
            </p:extLst>
          </p:nvPr>
        </p:nvGraphicFramePr>
        <p:xfrm>
          <a:off x="628650" y="1825625"/>
          <a:ext cx="7886701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644653"/>
                <a:gridCol w="1560512"/>
                <a:gridCol w="1560512"/>
                <a:gridCol w="1560512"/>
                <a:gridCol w="1560512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7,398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6,331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6,147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3,382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3,301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37,613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10505"/>
              </p:ext>
            </p:extLst>
          </p:nvPr>
        </p:nvGraphicFramePr>
        <p:xfrm>
          <a:off x="628650" y="1825625"/>
          <a:ext cx="7886701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644653"/>
                <a:gridCol w="1560512"/>
                <a:gridCol w="1560512"/>
                <a:gridCol w="1560512"/>
                <a:gridCol w="1560512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julio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4,348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Motivos para julio de 2014</a:t>
            </a:r>
            <a:endParaRPr lang="es-SV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8404858"/>
              </p:ext>
            </p:extLst>
          </p:nvPr>
        </p:nvGraphicFramePr>
        <p:xfrm>
          <a:off x="628650" y="1628800"/>
          <a:ext cx="388620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74919651"/>
              </p:ext>
            </p:extLst>
          </p:nvPr>
        </p:nvGraphicFramePr>
        <p:xfrm>
          <a:off x="4629150" y="1628800"/>
          <a:ext cx="388620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628650" y="5201905"/>
            <a:ext cx="7886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Los principales motivos de las atenciones son: cobros, cargos y comisiones con un </a:t>
            </a:r>
            <a:r>
              <a:rPr lang="es-SV" sz="1600" dirty="0" smtClean="0"/>
              <a:t>35.87%, </a:t>
            </a:r>
            <a:r>
              <a:rPr lang="es-SV" sz="1600" dirty="0"/>
              <a:t>mala calidad de los productos con </a:t>
            </a:r>
            <a:r>
              <a:rPr lang="es-SV" sz="1600" dirty="0" smtClean="0"/>
              <a:t>17.24% </a:t>
            </a:r>
            <a:r>
              <a:rPr lang="es-SV" sz="1600" dirty="0"/>
              <a:t>y el incumplimiento de contrato u oferta con </a:t>
            </a:r>
            <a:r>
              <a:rPr lang="es-SV" sz="1600" dirty="0" smtClean="0"/>
              <a:t>9.67%.</a:t>
            </a:r>
            <a:endParaRPr lang="es-S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Las denuncias se concentran en: cobros, cargos y comisiones, con un </a:t>
            </a:r>
            <a:r>
              <a:rPr lang="es-SV" sz="1600" dirty="0" smtClean="0"/>
              <a:t>50.64%, </a:t>
            </a:r>
            <a:r>
              <a:rPr lang="es-SV" sz="1600" dirty="0"/>
              <a:t>mala calidad del producto con </a:t>
            </a:r>
            <a:r>
              <a:rPr lang="es-SV" sz="1600" dirty="0" smtClean="0"/>
              <a:t>20.9% </a:t>
            </a:r>
            <a:r>
              <a:rPr lang="es-SV" sz="1600" dirty="0"/>
              <a:t>e incumplimiento de contrato u oferta con </a:t>
            </a:r>
            <a:r>
              <a:rPr lang="es-SV" sz="1600" dirty="0" smtClean="0"/>
              <a:t>10.79%.</a:t>
            </a:r>
            <a:endParaRPr lang="es-SV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ensorí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ensoría" id="{C65EAB4A-E9F6-4D7A-B1DA-BDC82FBC0644}" vid="{53D6DB9D-7676-488C-979A-0C2BF47F35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Defensoría</Template>
  <TotalTime>4561</TotalTime>
  <Words>1619</Words>
  <Application>Microsoft Office PowerPoint</Application>
  <PresentationFormat>Presentación en pantalla (4:3)</PresentationFormat>
  <Paragraphs>801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Defensoría</vt:lpstr>
      <vt:lpstr>Boletín Estadístico Mensual</vt:lpstr>
      <vt:lpstr>Atenciones</vt:lpstr>
      <vt:lpstr>Atenciones y asesorías  Comparación los primeros meses de 2014 con 2013</vt:lpstr>
      <vt:lpstr>Oficinas de atención</vt:lpstr>
      <vt:lpstr>Atenciones por sector para julio de 2014</vt:lpstr>
      <vt:lpstr>Atenciones por sector para julio de 2014</vt:lpstr>
      <vt:lpstr>Atenciones por sector</vt:lpstr>
      <vt:lpstr>Denuncias por sector</vt:lpstr>
      <vt:lpstr>Motivos para julio de 2014</vt:lpstr>
      <vt:lpstr>Atenciones por motivo para julio de 2014</vt:lpstr>
      <vt:lpstr>Atenciones por motivo</vt:lpstr>
      <vt:lpstr>Denuncias por motivo</vt:lpstr>
      <vt:lpstr>Denuncias y gestiones cerradas</vt:lpstr>
      <vt:lpstr>Montos recuperados por sector para julio de 2014</vt:lpstr>
      <vt:lpstr>Montos recuperados</vt:lpstr>
      <vt:lpstr>Reclamos cerrados y montos recuperados  De julio de 2013 a julio de 2014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226</cp:revision>
  <dcterms:created xsi:type="dcterms:W3CDTF">2011-12-21T16:07:31Z</dcterms:created>
  <dcterms:modified xsi:type="dcterms:W3CDTF">2014-08-14T16:32:07Z</dcterms:modified>
</cp:coreProperties>
</file>