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Enero-junio 2013</c:v>
                  </c:pt>
                  <c:pt idx="1">
                    <c:v>Enero-junio 2014</c:v>
                  </c:pt>
                  <c:pt idx="2">
                    <c:v>Enero-junio 2013</c:v>
                  </c:pt>
                  <c:pt idx="3">
                    <c:v>Enero-junio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23076</c:v>
                </c:pt>
                <c:pt idx="1">
                  <c:v>24102</c:v>
                </c:pt>
                <c:pt idx="2">
                  <c:v>32244</c:v>
                </c:pt>
                <c:pt idx="3">
                  <c:v>32165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448980512"/>
        <c:axId val="448980120"/>
      </c:barChart>
      <c:catAx>
        <c:axId val="44898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80120"/>
        <c:crosses val="autoZero"/>
        <c:auto val="1"/>
        <c:lblAlgn val="ctr"/>
        <c:lblOffset val="100"/>
        <c:noMultiLvlLbl val="0"/>
      </c:catAx>
      <c:valAx>
        <c:axId val="448980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8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4.0699999999999958E-2</c:v>
                </c:pt>
                <c:pt idx="1">
                  <c:v>1.21E-2</c:v>
                </c:pt>
                <c:pt idx="2">
                  <c:v>1.34E-2</c:v>
                </c:pt>
                <c:pt idx="3">
                  <c:v>2.9700000000000001E-2</c:v>
                </c:pt>
                <c:pt idx="4">
                  <c:v>7.51E-2</c:v>
                </c:pt>
                <c:pt idx="5">
                  <c:v>8.5000000000000006E-2</c:v>
                </c:pt>
                <c:pt idx="6">
                  <c:v>8.9200000000000002E-2</c:v>
                </c:pt>
                <c:pt idx="7">
                  <c:v>0.1174</c:v>
                </c:pt>
                <c:pt idx="8">
                  <c:v>0.15679999999999999</c:v>
                </c:pt>
                <c:pt idx="9">
                  <c:v>0.17949999999999999</c:v>
                </c:pt>
                <c:pt idx="10">
                  <c:v>0.2011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8979336"/>
        <c:axId val="448978944"/>
        <c:axId val="0"/>
      </c:bar3DChart>
      <c:catAx>
        <c:axId val="4489793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78944"/>
        <c:crosses val="autoZero"/>
        <c:auto val="1"/>
        <c:lblAlgn val="ctr"/>
        <c:lblOffset val="100"/>
        <c:noMultiLvlLbl val="0"/>
      </c:catAx>
      <c:valAx>
        <c:axId val="448978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7933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Turismo</c:v>
                </c:pt>
                <c:pt idx="3">
                  <c:v>Muebles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6.8000000000001393E-3</c:v>
                </c:pt>
                <c:pt idx="1">
                  <c:v>6.6E-3</c:v>
                </c:pt>
                <c:pt idx="2">
                  <c:v>7.7000000000000002E-3</c:v>
                </c:pt>
                <c:pt idx="3">
                  <c:v>1.2200000000000001E-2</c:v>
                </c:pt>
                <c:pt idx="4">
                  <c:v>1.3299999999999999E-2</c:v>
                </c:pt>
                <c:pt idx="5">
                  <c:v>2.5399999999999999E-2</c:v>
                </c:pt>
                <c:pt idx="6">
                  <c:v>6.08E-2</c:v>
                </c:pt>
                <c:pt idx="7">
                  <c:v>9.2899999999999996E-2</c:v>
                </c:pt>
                <c:pt idx="8">
                  <c:v>0.1283</c:v>
                </c:pt>
                <c:pt idx="9">
                  <c:v>0.14269999999999999</c:v>
                </c:pt>
                <c:pt idx="10">
                  <c:v>0.50329999999999997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8998152"/>
        <c:axId val="448998544"/>
        <c:axId val="0"/>
      </c:bar3DChart>
      <c:catAx>
        <c:axId val="44899815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8544"/>
        <c:crosses val="autoZero"/>
        <c:auto val="1"/>
        <c:lblAlgn val="ctr"/>
        <c:lblOffset val="100"/>
        <c:noMultiLvlLbl val="0"/>
      </c:catAx>
      <c:valAx>
        <c:axId val="448998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8152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Práctica abusiva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0.27429999999999999</c:v>
                </c:pt>
                <c:pt idx="1">
                  <c:v>6.7000000000000002E-3</c:v>
                </c:pt>
                <c:pt idx="2">
                  <c:v>8.5000000000000006E-3</c:v>
                </c:pt>
                <c:pt idx="3">
                  <c:v>1.7000000000000001E-2</c:v>
                </c:pt>
                <c:pt idx="4">
                  <c:v>2.47E-2</c:v>
                </c:pt>
                <c:pt idx="5">
                  <c:v>5.9299999999999999E-2</c:v>
                </c:pt>
                <c:pt idx="6">
                  <c:v>9.8299999999999998E-2</c:v>
                </c:pt>
                <c:pt idx="7">
                  <c:v>0.15970000000000001</c:v>
                </c:pt>
                <c:pt idx="8">
                  <c:v>0.35149999999999998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8998936"/>
        <c:axId val="448996976"/>
        <c:axId val="0"/>
      </c:bar3DChart>
      <c:catAx>
        <c:axId val="448998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6976"/>
        <c:crosses val="autoZero"/>
        <c:auto val="1"/>
        <c:lblAlgn val="ctr"/>
        <c:lblOffset val="100"/>
        <c:noMultiLvlLbl val="0"/>
      </c:catAx>
      <c:valAx>
        <c:axId val="4489969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893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0.15920000000000001</c:v>
                </c:pt>
                <c:pt idx="1">
                  <c:v>3.3E-3</c:v>
                </c:pt>
                <c:pt idx="2">
                  <c:v>6.6E-3</c:v>
                </c:pt>
                <c:pt idx="3">
                  <c:v>1.11E-2</c:v>
                </c:pt>
                <c:pt idx="4">
                  <c:v>1.2200000000000001E-2</c:v>
                </c:pt>
                <c:pt idx="5">
                  <c:v>0.1283</c:v>
                </c:pt>
                <c:pt idx="6">
                  <c:v>0.20580000000000001</c:v>
                </c:pt>
                <c:pt idx="7">
                  <c:v>0.47349999999999998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8996192"/>
        <c:axId val="448997368"/>
        <c:axId val="0"/>
      </c:bar3DChart>
      <c:catAx>
        <c:axId val="448996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7368"/>
        <c:crosses val="autoZero"/>
        <c:auto val="1"/>
        <c:lblAlgn val="ctr"/>
        <c:lblOffset val="100"/>
        <c:noMultiLvlLbl val="0"/>
      </c:catAx>
      <c:valAx>
        <c:axId val="4489973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61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Hoja1!$H$480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Hoja1!$G$481:$G$490</c:f>
              <c:strCache>
                <c:ptCount val="10"/>
                <c:pt idx="0">
                  <c:v>Otros Sectores</c:v>
                </c:pt>
                <c:pt idx="1">
                  <c:v>Servicios</c:v>
                </c:pt>
                <c:pt idx="2">
                  <c:v>Vehículos</c:v>
                </c:pt>
                <c:pt idx="3">
                  <c:v>Hidrocarburos</c:v>
                </c:pt>
                <c:pt idx="4">
                  <c:v>Servicios Financieros</c:v>
                </c:pt>
                <c:pt idx="5">
                  <c:v>Inmuebles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Telecomunicaciones</c:v>
                </c:pt>
              </c:strCache>
            </c:strRef>
          </c:cat>
          <c:val>
            <c:numRef>
              <c:f>Hoja1!$H$481:$H$490</c:f>
              <c:numCache>
                <c:formatCode>"$"#,##0.00</c:formatCode>
                <c:ptCount val="10"/>
                <c:pt idx="0">
                  <c:v>7464.0599999999995</c:v>
                </c:pt>
                <c:pt idx="1">
                  <c:v>6757.34</c:v>
                </c:pt>
                <c:pt idx="2">
                  <c:v>7422.83</c:v>
                </c:pt>
                <c:pt idx="3">
                  <c:v>8300</c:v>
                </c:pt>
                <c:pt idx="4">
                  <c:v>15255.710000000001</c:v>
                </c:pt>
                <c:pt idx="5">
                  <c:v>19114.97</c:v>
                </c:pt>
                <c:pt idx="6">
                  <c:v>22036.010000000002</c:v>
                </c:pt>
                <c:pt idx="7">
                  <c:v>23959.940000000006</c:v>
                </c:pt>
                <c:pt idx="8">
                  <c:v>31161.249999999985</c:v>
                </c:pt>
                <c:pt idx="9">
                  <c:v>78887.320000000007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48994624"/>
        <c:axId val="448994232"/>
        <c:axId val="0"/>
      </c:bar3DChart>
      <c:catAx>
        <c:axId val="4489946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4232"/>
        <c:crosses val="autoZero"/>
        <c:auto val="1"/>
        <c:lblAlgn val="ctr"/>
        <c:lblOffset val="100"/>
        <c:noMultiLvlLbl val="0"/>
      </c:catAx>
      <c:valAx>
        <c:axId val="448994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4624"/>
        <c:crosses val="autoZero"/>
        <c:crossBetween val="between"/>
        <c:majorUnit val="200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Hoja1!$A$508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Hoja1!$B$507:$N$507</c:f>
              <c:numCache>
                <c:formatCode>mmm\-yy</c:formatCode>
                <c:ptCount val="13"/>
                <c:pt idx="0">
                  <c:v>41426</c:v>
                </c:pt>
                <c:pt idx="1">
                  <c:v>41456</c:v>
                </c:pt>
                <c:pt idx="2">
                  <c:v>41487</c:v>
                </c:pt>
                <c:pt idx="3">
                  <c:v>41518</c:v>
                </c:pt>
                <c:pt idx="4">
                  <c:v>41548</c:v>
                </c:pt>
                <c:pt idx="5">
                  <c:v>41579</c:v>
                </c:pt>
                <c:pt idx="6">
                  <c:v>41609</c:v>
                </c:pt>
                <c:pt idx="7">
                  <c:v>41640</c:v>
                </c:pt>
                <c:pt idx="8">
                  <c:v>41671</c:v>
                </c:pt>
                <c:pt idx="9">
                  <c:v>41699</c:v>
                </c:pt>
                <c:pt idx="10">
                  <c:v>41730</c:v>
                </c:pt>
                <c:pt idx="11">
                  <c:v>41760</c:v>
                </c:pt>
                <c:pt idx="12">
                  <c:v>41791</c:v>
                </c:pt>
              </c:numCache>
            </c:numRef>
          </c:cat>
          <c:val>
            <c:numRef>
              <c:f>Hoja1!$B$508:$N$508</c:f>
              <c:numCache>
                <c:formatCode>#,##0</c:formatCode>
                <c:ptCount val="13"/>
                <c:pt idx="0">
                  <c:v>1184</c:v>
                </c:pt>
                <c:pt idx="1">
                  <c:v>1498</c:v>
                </c:pt>
                <c:pt idx="2">
                  <c:v>1047</c:v>
                </c:pt>
                <c:pt idx="3">
                  <c:v>1445</c:v>
                </c:pt>
                <c:pt idx="4">
                  <c:v>1308</c:v>
                </c:pt>
                <c:pt idx="5">
                  <c:v>1121</c:v>
                </c:pt>
                <c:pt idx="6">
                  <c:v>834</c:v>
                </c:pt>
                <c:pt idx="7">
                  <c:v>1244</c:v>
                </c:pt>
                <c:pt idx="8">
                  <c:v>1106</c:v>
                </c:pt>
                <c:pt idx="9">
                  <c:v>1208</c:v>
                </c:pt>
                <c:pt idx="10">
                  <c:v>907</c:v>
                </c:pt>
                <c:pt idx="11">
                  <c:v>1150</c:v>
                </c:pt>
                <c:pt idx="12">
                  <c:v>1138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449001288"/>
        <c:axId val="448999720"/>
      </c:barChart>
      <c:lineChart>
        <c:grouping val="standard"/>
        <c:varyColors val="0"/>
        <c:ser>
          <c:idx val="1"/>
          <c:order val="1"/>
          <c:tx>
            <c:strRef>
              <c:f>Hoja1!$A$509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Hoja1!$B$507:$N$507</c:f>
              <c:numCache>
                <c:formatCode>mmm\-yy</c:formatCode>
                <c:ptCount val="13"/>
                <c:pt idx="0">
                  <c:v>41426</c:v>
                </c:pt>
                <c:pt idx="1">
                  <c:v>41456</c:v>
                </c:pt>
                <c:pt idx="2">
                  <c:v>41487</c:v>
                </c:pt>
                <c:pt idx="3">
                  <c:v>41518</c:v>
                </c:pt>
                <c:pt idx="4">
                  <c:v>41548</c:v>
                </c:pt>
                <c:pt idx="5">
                  <c:v>41579</c:v>
                </c:pt>
                <c:pt idx="6">
                  <c:v>41609</c:v>
                </c:pt>
                <c:pt idx="7">
                  <c:v>41640</c:v>
                </c:pt>
                <c:pt idx="8">
                  <c:v>41671</c:v>
                </c:pt>
                <c:pt idx="9">
                  <c:v>41699</c:v>
                </c:pt>
                <c:pt idx="10">
                  <c:v>41730</c:v>
                </c:pt>
                <c:pt idx="11">
                  <c:v>41760</c:v>
                </c:pt>
                <c:pt idx="12">
                  <c:v>41791</c:v>
                </c:pt>
              </c:numCache>
            </c:numRef>
          </c:cat>
          <c:val>
            <c:numRef>
              <c:f>Hoja1!$B$509:$N$509</c:f>
              <c:numCache>
                <c:formatCode>"$"#,##0.00</c:formatCode>
                <c:ptCount val="13"/>
                <c:pt idx="0">
                  <c:v>218505.75000000003</c:v>
                </c:pt>
                <c:pt idx="1">
                  <c:v>348317.49999999994</c:v>
                </c:pt>
                <c:pt idx="2">
                  <c:v>170118.86999999988</c:v>
                </c:pt>
                <c:pt idx="3">
                  <c:v>280703.75999999995</c:v>
                </c:pt>
                <c:pt idx="4">
                  <c:v>270760.44</c:v>
                </c:pt>
                <c:pt idx="5">
                  <c:v>381744.69000000006</c:v>
                </c:pt>
                <c:pt idx="6">
                  <c:v>188715.5199999999</c:v>
                </c:pt>
                <c:pt idx="7">
                  <c:v>329018.15000000026</c:v>
                </c:pt>
                <c:pt idx="8">
                  <c:v>186850.57000000015</c:v>
                </c:pt>
                <c:pt idx="9">
                  <c:v>207855.53000000026</c:v>
                </c:pt>
                <c:pt idx="10">
                  <c:v>190703.17999999979</c:v>
                </c:pt>
                <c:pt idx="11">
                  <c:v>209525.68000000005</c:v>
                </c:pt>
                <c:pt idx="12">
                  <c:v>220359.43000000008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8999328"/>
        <c:axId val="449000896"/>
      </c:lineChart>
      <c:dateAx>
        <c:axId val="449001288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9720"/>
        <c:crosses val="autoZero"/>
        <c:auto val="1"/>
        <c:lblOffset val="100"/>
        <c:baseTimeUnit val="months"/>
      </c:dateAx>
      <c:valAx>
        <c:axId val="448999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9001288"/>
        <c:crosses val="autoZero"/>
        <c:crossBetween val="between"/>
      </c:valAx>
      <c:valAx>
        <c:axId val="449000896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48999328"/>
        <c:crosses val="max"/>
        <c:crossBetween val="between"/>
      </c:valAx>
      <c:dateAx>
        <c:axId val="44899932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44900089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13209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5156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157257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4740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0856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12891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7826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3768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344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91917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2517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56" y="6056312"/>
            <a:ext cx="2895143" cy="80168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3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03/07/2014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066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Junio 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motivo para junio 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93333585"/>
              </p:ext>
            </p:extLst>
          </p:nvPr>
        </p:nvGraphicFramePr>
        <p:xfrm>
          <a:off x="628650" y="2492896"/>
          <a:ext cx="3722889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425238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Cobros, Cargos y Comisiones Indebidas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35.15%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1,737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Mala calidad del producto o servicio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15.97%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789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Incumplimiento de contrato u oferta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9.83%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486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Plan de Pagos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5.93%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293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Gestiones de Cobro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2.47%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122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Desistimiento de compra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1.70%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84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Información crediticia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0.85%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42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Práctica abusiva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0.67%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33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/>
                        <a:t>Varios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27.43%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1,356</a:t>
                      </a:r>
                    </a:p>
                  </a:txBody>
                  <a:tcPr marL="72000" marR="72000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dirty="0"/>
                        <a:t>4,942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7277193"/>
              </p:ext>
            </p:extLst>
          </p:nvPr>
        </p:nvGraphicFramePr>
        <p:xfrm>
          <a:off x="4639072" y="2492896"/>
          <a:ext cx="395466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268241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Cobros, Cargos y Comisiones Indebidas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53.01%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573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Mala calidad del producto o servicio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20.63%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223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Incumplimiento de contrato u oferta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11.75%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127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Práctica abusiva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11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/>
                        <a:t>Desistimiento de compra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0.83%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9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/>
                        <a:t>Documentos de Obligación y Cancelaciones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0.46%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5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dirty="0"/>
                        <a:t>Información crediticia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0.46%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5</a:t>
                      </a:r>
                    </a:p>
                  </a:txBody>
                  <a:tcPr marL="72000" marR="72000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Varios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11.84%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128</a:t>
                      </a:r>
                    </a:p>
                  </a:txBody>
                  <a:tcPr marL="72000" marR="72000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/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/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dirty="0"/>
                        <a:t>1,081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28649" y="1979548"/>
            <a:ext cx="372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Atenciones por motivo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979548"/>
            <a:ext cx="387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dirty="0" smtClean="0"/>
              <a:t>Denuncias por motivo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2352940"/>
              </p:ext>
            </p:extLst>
          </p:nvPr>
        </p:nvGraphicFramePr>
        <p:xfrm>
          <a:off x="628650" y="1825625"/>
          <a:ext cx="7868775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122803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dirty="0"/>
                        <a:t>Sector</a:t>
                      </a: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/>
                        <a:t>Total</a:t>
                      </a:r>
                      <a:endParaRPr lang="es-SV" sz="1200" dirty="0"/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/>
                        <a:t>Porcentaje</a:t>
                      </a:r>
                      <a:endParaRPr lang="es-SV" sz="1200" dirty="0"/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dirty="0">
                        <a:solidFill>
                          <a:schemeClr val="bg1"/>
                        </a:solidFill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12,820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11,547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39.76%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35.90%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4,582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5,427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14.21%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16.87%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2,844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2,595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8.82%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8.07%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2,278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2,087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6.49%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836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811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2.59%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2.52%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773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596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1.85%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528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0.81%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306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0.95%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0.73%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172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0.53%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0.11%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7,068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8,366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21.92%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26.01%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/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32,244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32,165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dirty="0"/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398400"/>
              </p:ext>
            </p:extLst>
          </p:nvPr>
        </p:nvGraphicFramePr>
        <p:xfrm>
          <a:off x="628650" y="1825625"/>
          <a:ext cx="7662636" cy="286702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16664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4,136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3,051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12.83%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9.49%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1,138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1,310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3.53%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4.07%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2.22%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2.21%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0.20%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0.31%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57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0.20%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/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759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1.94%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2.36%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dirty="0"/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6,897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6,084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/>
                        <a:t>21.39%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dirty="0"/>
                        <a:t>18.91%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08626"/>
              </p:ext>
            </p:extLst>
          </p:nvPr>
        </p:nvGraphicFramePr>
        <p:xfrm>
          <a:off x="628650" y="2123691"/>
          <a:ext cx="7790958" cy="216940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42319"/>
                <a:gridCol w="1238960"/>
                <a:gridCol w="1238960"/>
                <a:gridCol w="723152"/>
                <a:gridCol w="694076"/>
                <a:gridCol w="730339"/>
                <a:gridCol w="723152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Mayo 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Junio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7,081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5,917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350.0</a:t>
                      </a:r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-15.1%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-28.0%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-18.8%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4" name="CuadroTexto 3"/>
          <p:cNvSpPr txBox="1"/>
          <p:nvPr/>
        </p:nvSpPr>
        <p:spPr>
          <a:xfrm>
            <a:off x="628650" y="4604935"/>
            <a:ext cx="7886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Al comparar los primeros cinco meses de 2013 con 2014, los resultados indican una disminución del </a:t>
            </a:r>
            <a:r>
              <a:rPr lang="es-SV" dirty="0" smtClean="0"/>
              <a:t>15.3% </a:t>
            </a:r>
            <a:r>
              <a:rPr lang="es-SV" dirty="0"/>
              <a:t>en la cantidad de denuncias y gestiones cerradas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La comparación entre mayo con junio de 2014, los resultados indican que la cantidad de cierres </a:t>
            </a:r>
            <a:r>
              <a:rPr lang="es-SV" dirty="0" smtClean="0"/>
              <a:t>disminuye un 1%. 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 por sector para junio de 2014</a:t>
            </a:r>
            <a:endParaRPr lang="es-SV" dirty="0"/>
          </a:p>
        </p:txBody>
      </p:sp>
      <p:graphicFrame>
        <p:nvGraphicFramePr>
          <p:cNvPr id="8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093028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</a:t>
            </a:r>
            <a:endParaRPr lang="es-SV" dirty="0"/>
          </a:p>
        </p:txBody>
      </p:sp>
      <p:graphicFrame>
        <p:nvGraphicFramePr>
          <p:cNvPr id="8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6510193"/>
              </p:ext>
            </p:extLst>
          </p:nvPr>
        </p:nvGraphicFramePr>
        <p:xfrm>
          <a:off x="628650" y="1825625"/>
          <a:ext cx="7886700" cy="354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28650" y="5445224"/>
            <a:ext cx="7687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dirty="0" smtClean="0"/>
              <a:t>Este mes </a:t>
            </a:r>
            <a:r>
              <a:rPr lang="es-SV" sz="2000" dirty="0"/>
              <a:t>se recuperó </a:t>
            </a:r>
            <a:r>
              <a:rPr lang="es-SV" sz="2000" b="1" dirty="0"/>
              <a:t>$</a:t>
            </a:r>
            <a:r>
              <a:rPr lang="es-SV" sz="2000" b="1" dirty="0" smtClean="0"/>
              <a:t>220,359.43 </a:t>
            </a:r>
            <a:r>
              <a:rPr lang="es-SV" sz="2000" dirty="0" smtClean="0"/>
              <a:t>en favor de los consumidores</a:t>
            </a: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Reclamos cerrados y montos recuperados </a:t>
            </a:r>
            <a:br>
              <a:rPr lang="es-SV" smtClean="0"/>
            </a:br>
            <a:r>
              <a:rPr lang="es-SV" smtClean="0"/>
              <a:t>De enero de 2013 a junio de 2014</a:t>
            </a:r>
            <a:endParaRPr lang="es-SV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652458"/>
              </p:ext>
            </p:extLst>
          </p:nvPr>
        </p:nvGraphicFramePr>
        <p:xfrm>
          <a:off x="1233650" y="1988840"/>
          <a:ext cx="6676700" cy="3800475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816592"/>
                <a:gridCol w="1768521"/>
                <a:gridCol w="2316716"/>
                <a:gridCol w="1774871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Mes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cerrados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Reclamos con devolución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Monto recuperado</a:t>
                      </a:r>
                      <a:endParaRPr lang="es-SV" sz="16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1,184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$218,505.75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jul-13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1,498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935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$348,317.50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ago-13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1,047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$170,118.87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sep-13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1,445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$280,703.76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oct-13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1,308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$270,760.44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nov-13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1,121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688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$381,744.69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dic-13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834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501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$188,715.52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ene-14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1,244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822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$329,018.15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feb-14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1,106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$186,850.57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1,208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736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$207,855.53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abr-14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907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532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$190,703.18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may-14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1,150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673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$209,525.68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jun-14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1,138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626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$220,359.43</a:t>
                      </a:r>
                      <a:endParaRPr lang="es-SV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600" u="none" strike="noStrike">
                          <a:effectLst/>
                        </a:rPr>
                        <a:t>Total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15,190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>
                          <a:effectLst/>
                        </a:rPr>
                        <a:t>9,215</a:t>
                      </a:r>
                      <a:endParaRPr lang="es-SV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600" u="none" strike="noStrike" dirty="0">
                          <a:effectLst/>
                        </a:rPr>
                        <a:t>$3,203,179.07</a:t>
                      </a:r>
                      <a:endParaRPr lang="es-SV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0611818"/>
              </p:ext>
            </p:extLst>
          </p:nvPr>
        </p:nvGraphicFramePr>
        <p:xfrm>
          <a:off x="827584" y="1988840"/>
          <a:ext cx="7571211" cy="154114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143442"/>
                <a:gridCol w="1398349"/>
                <a:gridCol w="1398349"/>
                <a:gridCol w="736285"/>
                <a:gridCol w="998301"/>
                <a:gridCol w="1160200"/>
                <a:gridCol w="736285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/>
                        <a:t>Tipo de caso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junio </a:t>
                      </a:r>
                    </a:p>
                    <a:p>
                      <a:pPr algn="ctr" fontAlgn="b"/>
                      <a:r>
                        <a:rPr lang="es-SV" sz="1400" u="none" strike="noStrike" dirty="0" smtClean="0"/>
                        <a:t>2013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junio </a:t>
                      </a:r>
                    </a:p>
                    <a:p>
                      <a:pPr algn="ctr" fontAlgn="b"/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Mayo 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Junio 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23,076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-0.2%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628650" y="3989963"/>
            <a:ext cx="78867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junio de 2014 se recibió 4,942 atenciones. La </a:t>
            </a:r>
            <a:r>
              <a:rPr lang="es-SV" dirty="0" smtClean="0"/>
              <a:t>mayor </a:t>
            </a:r>
            <a:r>
              <a:rPr lang="es-SV" dirty="0"/>
              <a:t>parte de estas atenciones fueron asesorías, sumando 3,716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Comparando este mes con el anterior, el total de atenciones disminuyo un 4.9%.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comparación con los primeros </a:t>
            </a:r>
            <a:r>
              <a:rPr lang="es-SV" dirty="0" smtClean="0"/>
              <a:t>seis meses </a:t>
            </a:r>
            <a:r>
              <a:rPr lang="es-SV" dirty="0"/>
              <a:t>de 2013, las atenciones disminuyeron un 0.2%.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Comparación los primeros cinco meses de 2014 con 2013</a:t>
            </a:r>
            <a:endParaRPr lang="es-SV" i="1" dirty="0">
              <a:effectLst/>
            </a:endParaRPr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724876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Oficinas de atención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82927618"/>
              </p:ext>
            </p:extLst>
          </p:nvPr>
        </p:nvGraphicFramePr>
        <p:xfrm>
          <a:off x="639163" y="2121759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Asesoría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Denuncia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Derivación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Gestión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1,862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3,716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4,942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220072" y="1825625"/>
            <a:ext cx="3295278" cy="4243871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Los dos centros con el mayor número de atenciones fueron el </a:t>
            </a:r>
            <a:r>
              <a:rPr lang="es-ES" dirty="0" err="1" smtClean="0"/>
              <a:t>Call</a:t>
            </a:r>
            <a:r>
              <a:rPr lang="es-ES" dirty="0" smtClean="0"/>
              <a:t> Center con 1,862</a:t>
            </a:r>
            <a:r>
              <a:rPr lang="es-SV" dirty="0" smtClean="0"/>
              <a:t>, y </a:t>
            </a:r>
            <a:r>
              <a:rPr lang="es-ES" dirty="0" smtClean="0"/>
              <a:t>el Centro de Solución de Controversias de San Salvador, que realizó </a:t>
            </a:r>
            <a:r>
              <a:rPr lang="es-SV" dirty="0" smtClean="0"/>
              <a:t>1,490</a:t>
            </a:r>
            <a:r>
              <a:rPr lang="es-ES" dirty="0" smtClean="0"/>
              <a:t>.</a:t>
            </a:r>
          </a:p>
          <a:p>
            <a:r>
              <a:rPr lang="es-ES" dirty="0" smtClean="0"/>
              <a:t>La tasa de variación mensual indica que las atenciones disminuyeron un 4.9% respecto al mes pasado.</a:t>
            </a:r>
          </a:p>
          <a:p>
            <a:r>
              <a:rPr lang="es-ES" dirty="0" smtClean="0"/>
              <a:t>Las oficinas con las mayores disminuciones son</a:t>
            </a:r>
          </a:p>
          <a:p>
            <a:pPr lvl="1"/>
            <a:r>
              <a:rPr lang="es-ES" dirty="0" smtClean="0"/>
              <a:t>Plan de la Laguna 17.3%</a:t>
            </a:r>
          </a:p>
          <a:p>
            <a:pPr lvl="1"/>
            <a:r>
              <a:rPr lang="es-ES" dirty="0" smtClean="0"/>
              <a:t>San Miguel 14.8</a:t>
            </a:r>
            <a:r>
              <a:rPr lang="es-ES" dirty="0" smtClean="0"/>
              <a:t>%</a:t>
            </a:r>
          </a:p>
          <a:p>
            <a:pPr lvl="1"/>
            <a:r>
              <a:rPr lang="es-ES" dirty="0" smtClean="0"/>
              <a:t>Santa Ana </a:t>
            </a:r>
            <a:r>
              <a:rPr lang="es-ES" dirty="0" smtClean="0"/>
              <a:t>10.5%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644050" y="3780329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</a:p>
          <a:p>
            <a:r>
              <a:rPr lang="es-SV" sz="1600" dirty="0" smtClean="0"/>
              <a:t>Mayo 2014 -Junio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44050" y="1722294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junio de 2014</a:t>
            </a:r>
            <a:endParaRPr lang="es-SV" sz="1600" dirty="0"/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7727571"/>
              </p:ext>
            </p:extLst>
          </p:nvPr>
        </p:nvGraphicFramePr>
        <p:xfrm>
          <a:off x="639163" y="4426015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{72833802-FEF1-4C79-8D5D-14CF1EAF98D9}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-17.3%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-14.8%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-4.6%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-22.4%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-4.9%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Atenciones por sector para junio de 2014</a:t>
            </a:r>
            <a:endParaRPr lang="es-SV" dirty="0"/>
          </a:p>
        </p:txBody>
      </p:sp>
      <p:graphicFrame>
        <p:nvGraphicFramePr>
          <p:cNvPr id="10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0152672"/>
              </p:ext>
            </p:extLst>
          </p:nvPr>
        </p:nvGraphicFramePr>
        <p:xfrm>
          <a:off x="457200" y="1690691"/>
          <a:ext cx="4038600" cy="3610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6140792"/>
              </p:ext>
            </p:extLst>
          </p:nvPr>
        </p:nvGraphicFramePr>
        <p:xfrm>
          <a:off x="4648200" y="1690691"/>
          <a:ext cx="4038600" cy="3610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5301208"/>
            <a:ext cx="8424936" cy="1512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20.11% </a:t>
            </a:r>
            <a:r>
              <a:rPr lang="es-ES" dirty="0"/>
              <a:t>de las atenciones, seguido por los sectores de; </a:t>
            </a:r>
            <a:r>
              <a:rPr lang="es-ES" dirty="0" smtClean="0"/>
              <a:t>Telecomunicaciones con 17.95, </a:t>
            </a:r>
            <a:r>
              <a:rPr lang="es-ES" dirty="0" smtClean="0"/>
              <a:t>y </a:t>
            </a:r>
            <a:r>
              <a:rPr lang="es-ES" dirty="0" smtClean="0"/>
              <a:t>agua potable con </a:t>
            </a:r>
            <a:r>
              <a:rPr lang="es-ES" dirty="0" smtClean="0"/>
              <a:t>15.68%.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se mantienen con el 50.33%, le </a:t>
            </a:r>
            <a:r>
              <a:rPr lang="es-ES" dirty="0"/>
              <a:t>sigue telecomunicaciones con el </a:t>
            </a:r>
            <a:r>
              <a:rPr lang="es-ES" dirty="0" smtClean="0"/>
              <a:t>14.27%, y electrodomésticos con un 12.83%.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sector para junio de 2014</a:t>
            </a:r>
            <a:endParaRPr lang="es-SV" dirty="0"/>
          </a:p>
        </p:txBody>
      </p:sp>
      <p:graphicFrame>
        <p:nvGraphicFramePr>
          <p:cNvPr id="13" name="Marcador de contenido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1031774"/>
              </p:ext>
            </p:extLst>
          </p:nvPr>
        </p:nvGraphicFramePr>
        <p:xfrm>
          <a:off x="628650" y="2714552"/>
          <a:ext cx="3727326" cy="2298478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030317"/>
                <a:gridCol w="1093107"/>
                <a:gridCol w="603902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Sector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20.11%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994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17.95%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887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15.68%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775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11.74%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580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8.92%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441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8.50%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7.51%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371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Gobierno y Alcaldías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2.97%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Hidrocarburos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4.07%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4,942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</a:tbl>
          </a:graphicData>
        </a:graphic>
      </p:graphicFrame>
      <p:graphicFrame>
        <p:nvGraphicFramePr>
          <p:cNvPr id="15" name="Marcador de contenido 1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5201691"/>
              </p:ext>
            </p:extLst>
          </p:nvPr>
        </p:nvGraphicFramePr>
        <p:xfrm>
          <a:off x="5220073" y="2708920"/>
          <a:ext cx="3302694" cy="239220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819120"/>
                <a:gridCol w="979400"/>
                <a:gridCol w="504174"/>
              </a:tblGrid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50.33%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455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14.27%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129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12.83%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9.29%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6.08%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2.54%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0.77%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0.68%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904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166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611560" y="212356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220072" y="2123564"/>
            <a:ext cx="329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763340"/>
              </p:ext>
            </p:extLst>
          </p:nvPr>
        </p:nvGraphicFramePr>
        <p:xfrm>
          <a:off x="1066274" y="1825625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7,005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6,366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2,773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2,059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32,165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9719379"/>
              </p:ext>
            </p:extLst>
          </p:nvPr>
        </p:nvGraphicFramePr>
        <p:xfrm>
          <a:off x="1066274" y="1825625"/>
          <a:ext cx="7011453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462133"/>
                <a:gridCol w="1387330"/>
                <a:gridCol w="1387330"/>
                <a:gridCol w="1387330"/>
                <a:gridCol w="1387330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junio </a:t>
                      </a: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6,897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6,084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Motivos para junio de 2014</a:t>
            </a:r>
            <a:endParaRPr lang="es-SV" dirty="0"/>
          </a:p>
        </p:txBody>
      </p:sp>
      <p:graphicFrame>
        <p:nvGraphicFramePr>
          <p:cNvPr id="11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153507"/>
              </p:ext>
            </p:extLst>
          </p:nvPr>
        </p:nvGraphicFramePr>
        <p:xfrm>
          <a:off x="628650" y="1700808"/>
          <a:ext cx="3886200" cy="347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8587402"/>
              </p:ext>
            </p:extLst>
          </p:nvPr>
        </p:nvGraphicFramePr>
        <p:xfrm>
          <a:off x="4629150" y="1700808"/>
          <a:ext cx="3886200" cy="3479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/>
          <p:cNvSpPr txBox="1"/>
          <p:nvPr/>
        </p:nvSpPr>
        <p:spPr>
          <a:xfrm>
            <a:off x="628650" y="5131058"/>
            <a:ext cx="7886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Los principales motivos de las atenciones son: cobros, cargos y comisiones con un </a:t>
            </a:r>
            <a:r>
              <a:rPr lang="es-SV" sz="1600" dirty="0" smtClean="0"/>
              <a:t>35.15%, </a:t>
            </a:r>
            <a:r>
              <a:rPr lang="es-SV" sz="1600" dirty="0"/>
              <a:t>mala calidad de los productos con </a:t>
            </a:r>
            <a:r>
              <a:rPr lang="es-SV" sz="1600" dirty="0" smtClean="0"/>
              <a:t>15.97% </a:t>
            </a:r>
            <a:r>
              <a:rPr lang="es-SV" sz="1600" dirty="0"/>
              <a:t>y el incumplimiento de contrato u oferta con </a:t>
            </a:r>
            <a:r>
              <a:rPr lang="es-SV" sz="1600" dirty="0" smtClean="0"/>
              <a:t>9.83%.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Las denuncias se concentran en: cobros, cargos y comisiones, con un </a:t>
            </a:r>
            <a:r>
              <a:rPr lang="es-SV" sz="1600" dirty="0" smtClean="0"/>
              <a:t>47.35%, </a:t>
            </a:r>
            <a:r>
              <a:rPr lang="es-SV" sz="1600" dirty="0"/>
              <a:t>mala calidad del producto con </a:t>
            </a:r>
            <a:r>
              <a:rPr lang="es-SV" sz="1600" dirty="0" smtClean="0"/>
              <a:t>20.58% </a:t>
            </a:r>
            <a:r>
              <a:rPr lang="es-SV" sz="1600" dirty="0"/>
              <a:t>e incumplimiento de contrato u oferta con </a:t>
            </a:r>
            <a:r>
              <a:rPr lang="es-SV" sz="1600" dirty="0" smtClean="0"/>
              <a:t>12.83%.</a:t>
            </a:r>
            <a:endParaRPr lang="es-SV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oría">
  <a:themeElements>
    <a:clrScheme name="Personalizado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92D050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ía" id="{DD55A284-BA65-4799-8867-C86197AAC629}" vid="{2A82ED91-6B65-47C6-B949-81F9135180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Defensoría</Template>
  <TotalTime>4372</TotalTime>
  <Words>1635</Words>
  <Application>Microsoft Office PowerPoint</Application>
  <PresentationFormat>Presentación en pantalla (4:3)</PresentationFormat>
  <Paragraphs>800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Defensoría</vt:lpstr>
      <vt:lpstr>Boletín Estadístico Mensual</vt:lpstr>
      <vt:lpstr>Atenciones</vt:lpstr>
      <vt:lpstr>Atenciones y asesorías  Comparación los primeros cinco meses de 2014 con 2013</vt:lpstr>
      <vt:lpstr>Oficinas de atención</vt:lpstr>
      <vt:lpstr>Atenciones por sector para junio de 2014</vt:lpstr>
      <vt:lpstr>Atenciones por sector para junio de 2014</vt:lpstr>
      <vt:lpstr>Atenciones por sector</vt:lpstr>
      <vt:lpstr>Denuncias por sector</vt:lpstr>
      <vt:lpstr>Motivos para junio de 2014</vt:lpstr>
      <vt:lpstr>Atenciones por motivo para junio de 2014</vt:lpstr>
      <vt:lpstr>Atenciones por motivo</vt:lpstr>
      <vt:lpstr>Denuncias por motivo</vt:lpstr>
      <vt:lpstr>Denuncias y gestiones cerradas</vt:lpstr>
      <vt:lpstr>Montos recuperados por sector para junio de 2014</vt:lpstr>
      <vt:lpstr>Montos recuperados</vt:lpstr>
      <vt:lpstr>Reclamos cerrados y montos recuperados  De enero de 2013 a junio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227</cp:revision>
  <dcterms:created xsi:type="dcterms:W3CDTF">2011-12-21T16:07:31Z</dcterms:created>
  <dcterms:modified xsi:type="dcterms:W3CDTF">2014-07-03T21:36:04Z</dcterms:modified>
</cp:coreProperties>
</file>