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59" r:id="rId5"/>
    <p:sldId id="260" r:id="rId6"/>
    <p:sldId id="266" r:id="rId7"/>
    <p:sldId id="268" r:id="rId8"/>
    <p:sldId id="269" r:id="rId9"/>
    <p:sldId id="263" r:id="rId10"/>
    <p:sldId id="267" r:id="rId11"/>
    <p:sldId id="270" r:id="rId12"/>
    <p:sldId id="271" r:id="rId13"/>
    <p:sldId id="262" r:id="rId14"/>
    <p:sldId id="264" r:id="rId15"/>
    <p:sldId id="257" r:id="rId16"/>
    <p:sldId id="272" r:id="rId17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Estilo claro 2 - Acento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Hoja1!$C$30</c:f>
              <c:strCache>
                <c:ptCount val="1"/>
                <c:pt idx="0">
                  <c:v>Enero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Hoja1!$A$31:$B$34</c:f>
              <c:multiLvlStrCache>
                <c:ptCount val="4"/>
                <c:lvl>
                  <c:pt idx="0">
                    <c:v>Enero-mayo 2013</c:v>
                  </c:pt>
                  <c:pt idx="1">
                    <c:v>Enero-mayo 2014</c:v>
                  </c:pt>
                  <c:pt idx="2">
                    <c:v>Enero-mayo 2013</c:v>
                  </c:pt>
                  <c:pt idx="3">
                    <c:v>Enero-mayo 2014</c:v>
                  </c:pt>
                </c:lvl>
                <c:lvl>
                  <c:pt idx="0">
                    <c:v>Asesorías</c:v>
                  </c:pt>
                  <c:pt idx="2">
                    <c:v>Atenciones</c:v>
                  </c:pt>
                </c:lvl>
              </c:multiLvlStrCache>
            </c:multiLvlStrRef>
          </c:cat>
          <c:val>
            <c:numRef>
              <c:f>Hoja1!$C$31:$C$34</c:f>
              <c:numCache>
                <c:formatCode>#,##0</c:formatCode>
                <c:ptCount val="4"/>
                <c:pt idx="0">
                  <c:v>19422</c:v>
                </c:pt>
                <c:pt idx="1">
                  <c:v>20386</c:v>
                </c:pt>
                <c:pt idx="2">
                  <c:v>27080</c:v>
                </c:pt>
                <c:pt idx="3">
                  <c:v>27226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376311304"/>
        <c:axId val="376312480"/>
      </c:barChart>
      <c:catAx>
        <c:axId val="376311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76312480"/>
        <c:crosses val="autoZero"/>
        <c:auto val="1"/>
        <c:lblAlgn val="ctr"/>
        <c:lblOffset val="100"/>
        <c:noMultiLvlLbl val="0"/>
      </c:catAx>
      <c:valAx>
        <c:axId val="376312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76311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Atenciones por sector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Hoja1!$H$92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Hoja1!$G$93:$G$103</c:f>
              <c:strCache>
                <c:ptCount val="11"/>
                <c:pt idx="0">
                  <c:v>Otros sectores</c:v>
                </c:pt>
                <c:pt idx="1">
                  <c:v>Muebles</c:v>
                </c:pt>
                <c:pt idx="2">
                  <c:v>Hidrocarburos</c:v>
                </c:pt>
                <c:pt idx="3">
                  <c:v>Gobierno y Alcaldías</c:v>
                </c:pt>
                <c:pt idx="4">
                  <c:v>Electrodomésticos</c:v>
                </c:pt>
                <c:pt idx="5">
                  <c:v>Comercio</c:v>
                </c:pt>
                <c:pt idx="6">
                  <c:v>Servicios</c:v>
                </c:pt>
                <c:pt idx="7">
                  <c:v>Energía Eléctrica</c:v>
                </c:pt>
                <c:pt idx="8">
                  <c:v>Telecomunicaciones</c:v>
                </c:pt>
                <c:pt idx="9">
                  <c:v>Agua Potable</c:v>
                </c:pt>
                <c:pt idx="10">
                  <c:v>Servicios Financieros</c:v>
                </c:pt>
              </c:strCache>
            </c:strRef>
          </c:cat>
          <c:val>
            <c:numRef>
              <c:f>Hoja1!$H$93:$H$103</c:f>
              <c:numCache>
                <c:formatCode>0.00%</c:formatCode>
                <c:ptCount val="11"/>
                <c:pt idx="0">
                  <c:v>5.0000000000000044E-2</c:v>
                </c:pt>
                <c:pt idx="1">
                  <c:v>1.4800000000000001E-2</c:v>
                </c:pt>
                <c:pt idx="2">
                  <c:v>1.5599999999999999E-2</c:v>
                </c:pt>
                <c:pt idx="3">
                  <c:v>1.83E-2</c:v>
                </c:pt>
                <c:pt idx="4">
                  <c:v>7.9100000000000004E-2</c:v>
                </c:pt>
                <c:pt idx="5">
                  <c:v>8.8300000000000003E-2</c:v>
                </c:pt>
                <c:pt idx="6">
                  <c:v>8.9300000000000004E-2</c:v>
                </c:pt>
                <c:pt idx="7">
                  <c:v>9.9099999999999994E-2</c:v>
                </c:pt>
                <c:pt idx="8">
                  <c:v>0.16550000000000001</c:v>
                </c:pt>
                <c:pt idx="9">
                  <c:v>0.17469999999999999</c:v>
                </c:pt>
                <c:pt idx="10">
                  <c:v>0.20530000000000001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81613912"/>
        <c:axId val="381613128"/>
        <c:axId val="0"/>
      </c:bar3DChart>
      <c:catAx>
        <c:axId val="38161391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81613128"/>
        <c:crosses val="autoZero"/>
        <c:auto val="1"/>
        <c:lblAlgn val="ctr"/>
        <c:lblOffset val="100"/>
        <c:noMultiLvlLbl val="0"/>
      </c:catAx>
      <c:valAx>
        <c:axId val="3816131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81613912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Denuncias por sector</a:t>
            </a:r>
            <a:endParaRPr lang="es-SV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Hoja1!$H$115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Hoja1!$G$116:$G$126</c:f>
              <c:strCache>
                <c:ptCount val="11"/>
                <c:pt idx="0">
                  <c:v>Otros sectores</c:v>
                </c:pt>
                <c:pt idx="1">
                  <c:v>Inmuebles</c:v>
                </c:pt>
                <c:pt idx="2">
                  <c:v>Muebles</c:v>
                </c:pt>
                <c:pt idx="3">
                  <c:v>Vehículos</c:v>
                </c:pt>
                <c:pt idx="4">
                  <c:v>Turismo</c:v>
                </c:pt>
                <c:pt idx="5">
                  <c:v>Servicios</c:v>
                </c:pt>
                <c:pt idx="6">
                  <c:v>Comercio</c:v>
                </c:pt>
                <c:pt idx="7">
                  <c:v>Servicios Financieros</c:v>
                </c:pt>
                <c:pt idx="8">
                  <c:v>Electrodomésticos</c:v>
                </c:pt>
                <c:pt idx="9">
                  <c:v>Telecomunicaciones</c:v>
                </c:pt>
                <c:pt idx="10">
                  <c:v>Agua Potable</c:v>
                </c:pt>
              </c:strCache>
            </c:strRef>
          </c:cat>
          <c:val>
            <c:numRef>
              <c:f>Hoja1!$H$116:$H$126</c:f>
              <c:numCache>
                <c:formatCode>0.00%</c:formatCode>
                <c:ptCount val="11"/>
                <c:pt idx="0">
                  <c:v>8.3000000000000851E-3</c:v>
                </c:pt>
                <c:pt idx="1">
                  <c:v>9.2999999999999992E-3</c:v>
                </c:pt>
                <c:pt idx="2">
                  <c:v>9.2999999999999992E-3</c:v>
                </c:pt>
                <c:pt idx="3">
                  <c:v>1.11E-2</c:v>
                </c:pt>
                <c:pt idx="4">
                  <c:v>1.2E-2</c:v>
                </c:pt>
                <c:pt idx="5">
                  <c:v>2.2200000000000001E-2</c:v>
                </c:pt>
                <c:pt idx="6">
                  <c:v>6.4799999999999996E-2</c:v>
                </c:pt>
                <c:pt idx="7">
                  <c:v>8.8800000000000004E-2</c:v>
                </c:pt>
                <c:pt idx="8">
                  <c:v>0.1147</c:v>
                </c:pt>
                <c:pt idx="9">
                  <c:v>0.15629999999999999</c:v>
                </c:pt>
                <c:pt idx="10">
                  <c:v>0.50319999999999998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84137624"/>
        <c:axId val="384136056"/>
        <c:axId val="0"/>
      </c:bar3DChart>
      <c:catAx>
        <c:axId val="38413762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84136056"/>
        <c:crosses val="autoZero"/>
        <c:auto val="1"/>
        <c:lblAlgn val="ctr"/>
        <c:lblOffset val="100"/>
        <c:noMultiLvlLbl val="0"/>
      </c:catAx>
      <c:valAx>
        <c:axId val="3841360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84137624"/>
        <c:crosses val="autoZero"/>
        <c:crossBetween val="between"/>
        <c:majorUnit val="0.1500000000000002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Motivos de las atenciones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Hoja1!$H$284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Hoja1!$G$285:$G$293</c:f>
              <c:strCache>
                <c:ptCount val="9"/>
                <c:pt idx="0">
                  <c:v>Varios</c:v>
                </c:pt>
                <c:pt idx="1">
                  <c:v>Información crediticia</c:v>
                </c:pt>
                <c:pt idx="2">
                  <c:v>Práctica abusiva</c:v>
                </c:pt>
                <c:pt idx="3">
                  <c:v>Gestiones de Cobro</c:v>
                </c:pt>
                <c:pt idx="4">
                  <c:v>Desistimiento de compra</c:v>
                </c:pt>
                <c:pt idx="5">
                  <c:v>Plan de Pagos</c:v>
                </c:pt>
                <c:pt idx="6">
                  <c:v>Incumplimiento de contrato u oferta</c:v>
                </c:pt>
                <c:pt idx="7">
                  <c:v>Mala calidad del producto o servicio</c:v>
                </c:pt>
                <c:pt idx="8">
                  <c:v>Cobros, Cargos y Comisiones Indebidas</c:v>
                </c:pt>
              </c:strCache>
            </c:strRef>
          </c:cat>
          <c:val>
            <c:numRef>
              <c:f>Hoja1!$H$285:$H$293</c:f>
              <c:numCache>
                <c:formatCode>0.00%</c:formatCode>
                <c:ptCount val="9"/>
                <c:pt idx="0">
                  <c:v>0.24879999999999991</c:v>
                </c:pt>
                <c:pt idx="1">
                  <c:v>7.3000000000000001E-3</c:v>
                </c:pt>
                <c:pt idx="2">
                  <c:v>7.9000000000000008E-3</c:v>
                </c:pt>
                <c:pt idx="3">
                  <c:v>2.12E-2</c:v>
                </c:pt>
                <c:pt idx="4">
                  <c:v>2.2100000000000002E-2</c:v>
                </c:pt>
                <c:pt idx="5">
                  <c:v>6.3100000000000003E-2</c:v>
                </c:pt>
                <c:pt idx="6">
                  <c:v>8.4099999999999994E-2</c:v>
                </c:pt>
                <c:pt idx="7">
                  <c:v>0.16619999999999999</c:v>
                </c:pt>
                <c:pt idx="8">
                  <c:v>0.37930000000000003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85183808"/>
        <c:axId val="385182632"/>
        <c:axId val="0"/>
      </c:bar3DChart>
      <c:catAx>
        <c:axId val="3851838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85182632"/>
        <c:crosses val="autoZero"/>
        <c:auto val="1"/>
        <c:lblAlgn val="ctr"/>
        <c:lblOffset val="100"/>
        <c:noMultiLvlLbl val="0"/>
      </c:catAx>
      <c:valAx>
        <c:axId val="385182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8518380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Motivos de las denuncias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Hoja1!$H$309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Hoja1!$G$310:$G$317</c:f>
              <c:strCache>
                <c:ptCount val="8"/>
                <c:pt idx="0">
                  <c:v>Varios</c:v>
                </c:pt>
                <c:pt idx="1">
                  <c:v>Documentos de Obligación y Cancelaciones</c:v>
                </c:pt>
                <c:pt idx="2">
                  <c:v>Información crediticia</c:v>
                </c:pt>
                <c:pt idx="3">
                  <c:v>Desistimiento de compra</c:v>
                </c:pt>
                <c:pt idx="4">
                  <c:v>Práctica abusiva</c:v>
                </c:pt>
                <c:pt idx="5">
                  <c:v>Incumplimiento de contrato u oferta</c:v>
                </c:pt>
                <c:pt idx="6">
                  <c:v>Mala calidad del producto o servicio</c:v>
                </c:pt>
                <c:pt idx="7">
                  <c:v>Cobros, Cargos y Comisiones Indebidas</c:v>
                </c:pt>
              </c:strCache>
            </c:strRef>
          </c:cat>
          <c:val>
            <c:numRef>
              <c:f>Hoja1!$H$310:$H$317</c:f>
              <c:numCache>
                <c:formatCode>0.00%</c:formatCode>
                <c:ptCount val="8"/>
                <c:pt idx="0">
                  <c:v>0.11839999999999995</c:v>
                </c:pt>
                <c:pt idx="1">
                  <c:v>4.5999999999999999E-3</c:v>
                </c:pt>
                <c:pt idx="2">
                  <c:v>4.5999999999999999E-3</c:v>
                </c:pt>
                <c:pt idx="3">
                  <c:v>8.3000000000000001E-3</c:v>
                </c:pt>
                <c:pt idx="4">
                  <c:v>1.0200000000000001E-2</c:v>
                </c:pt>
                <c:pt idx="5">
                  <c:v>0.11749999999999999</c:v>
                </c:pt>
                <c:pt idx="6">
                  <c:v>0.20630000000000001</c:v>
                </c:pt>
                <c:pt idx="7">
                  <c:v>0.53010000000000002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18660464"/>
        <c:axId val="284575744"/>
        <c:axId val="0"/>
      </c:bar3DChart>
      <c:catAx>
        <c:axId val="318660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84575744"/>
        <c:crosses val="autoZero"/>
        <c:auto val="1"/>
        <c:lblAlgn val="ctr"/>
        <c:lblOffset val="100"/>
        <c:noMultiLvlLbl val="0"/>
      </c:catAx>
      <c:valAx>
        <c:axId val="2845757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1866046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Hoja1!$H$479</c:f>
              <c:strCache>
                <c:ptCount val="1"/>
                <c:pt idx="0">
                  <c:v>Montos Recuperados por Sector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Hoja1!$G$480:$G$489</c:f>
              <c:strCache>
                <c:ptCount val="10"/>
                <c:pt idx="0">
                  <c:v>Otros Sectores</c:v>
                </c:pt>
                <c:pt idx="1">
                  <c:v>Muebles</c:v>
                </c:pt>
                <c:pt idx="2">
                  <c:v>Servicios</c:v>
                </c:pt>
                <c:pt idx="3">
                  <c:v>Electrodomésticos</c:v>
                </c:pt>
                <c:pt idx="4">
                  <c:v>Comercio</c:v>
                </c:pt>
                <c:pt idx="5">
                  <c:v>Vehículos</c:v>
                </c:pt>
                <c:pt idx="6">
                  <c:v>Inmuebles</c:v>
                </c:pt>
                <c:pt idx="7">
                  <c:v>Servicios Financieros</c:v>
                </c:pt>
                <c:pt idx="8">
                  <c:v>Telecomunicaciones</c:v>
                </c:pt>
                <c:pt idx="9">
                  <c:v>Agua Potable</c:v>
                </c:pt>
              </c:strCache>
            </c:strRef>
          </c:cat>
          <c:val>
            <c:numRef>
              <c:f>Hoja1!$H$480:$H$489</c:f>
              <c:numCache>
                <c:formatCode>"$"#,##0.00</c:formatCode>
                <c:ptCount val="10"/>
                <c:pt idx="0">
                  <c:v>3221.5</c:v>
                </c:pt>
                <c:pt idx="1">
                  <c:v>4438.92</c:v>
                </c:pt>
                <c:pt idx="2">
                  <c:v>12178.130000000001</c:v>
                </c:pt>
                <c:pt idx="3">
                  <c:v>18505.859999999997</c:v>
                </c:pt>
                <c:pt idx="4">
                  <c:v>20195.7</c:v>
                </c:pt>
                <c:pt idx="5">
                  <c:v>20870.86</c:v>
                </c:pt>
                <c:pt idx="6">
                  <c:v>22477.27</c:v>
                </c:pt>
                <c:pt idx="7">
                  <c:v>28094.77</c:v>
                </c:pt>
                <c:pt idx="8">
                  <c:v>29201.649999999998</c:v>
                </c:pt>
                <c:pt idx="9">
                  <c:v>51383.720000000008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26030160"/>
        <c:axId val="326030552"/>
        <c:axId val="0"/>
      </c:bar3DChart>
      <c:catAx>
        <c:axId val="32603016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26030552"/>
        <c:crosses val="autoZero"/>
        <c:auto val="1"/>
        <c:lblAlgn val="ctr"/>
        <c:lblOffset val="100"/>
        <c:noMultiLvlLbl val="0"/>
      </c:catAx>
      <c:valAx>
        <c:axId val="3260305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&quot;$&quot;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26030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Hoja1!$A$507</c:f>
              <c:strCache>
                <c:ptCount val="1"/>
                <c:pt idx="0">
                  <c:v>Casos Cerrados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Hoja1!$B$506:$L$506</c:f>
              <c:numCache>
                <c:formatCode>mmm\-yy</c:formatCode>
                <c:ptCount val="11"/>
                <c:pt idx="0">
                  <c:v>41426</c:v>
                </c:pt>
                <c:pt idx="1">
                  <c:v>41456</c:v>
                </c:pt>
                <c:pt idx="2">
                  <c:v>41487</c:v>
                </c:pt>
                <c:pt idx="3">
                  <c:v>41518</c:v>
                </c:pt>
                <c:pt idx="4">
                  <c:v>41548</c:v>
                </c:pt>
                <c:pt idx="5">
                  <c:v>41579</c:v>
                </c:pt>
                <c:pt idx="6">
                  <c:v>41609</c:v>
                </c:pt>
                <c:pt idx="7">
                  <c:v>41640</c:v>
                </c:pt>
                <c:pt idx="8">
                  <c:v>41671</c:v>
                </c:pt>
                <c:pt idx="9">
                  <c:v>41699</c:v>
                </c:pt>
                <c:pt idx="10">
                  <c:v>41730</c:v>
                </c:pt>
              </c:numCache>
            </c:numRef>
          </c:cat>
          <c:val>
            <c:numRef>
              <c:f>Hoja1!$B$507:$L$507</c:f>
              <c:numCache>
                <c:formatCode>#,##0</c:formatCode>
                <c:ptCount val="11"/>
                <c:pt idx="0">
                  <c:v>1183</c:v>
                </c:pt>
                <c:pt idx="1">
                  <c:v>1499</c:v>
                </c:pt>
                <c:pt idx="2">
                  <c:v>1048</c:v>
                </c:pt>
                <c:pt idx="3">
                  <c:v>1444</c:v>
                </c:pt>
                <c:pt idx="4">
                  <c:v>1308</c:v>
                </c:pt>
                <c:pt idx="5">
                  <c:v>1121</c:v>
                </c:pt>
                <c:pt idx="6">
                  <c:v>834</c:v>
                </c:pt>
                <c:pt idx="7">
                  <c:v>1245</c:v>
                </c:pt>
                <c:pt idx="8">
                  <c:v>1107</c:v>
                </c:pt>
                <c:pt idx="9">
                  <c:v>1209</c:v>
                </c:pt>
                <c:pt idx="10">
                  <c:v>908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axId val="388770184"/>
        <c:axId val="388763912"/>
      </c:barChart>
      <c:lineChart>
        <c:grouping val="standard"/>
        <c:varyColors val="0"/>
        <c:ser>
          <c:idx val="1"/>
          <c:order val="1"/>
          <c:tx>
            <c:strRef>
              <c:f>Hoja1!$A$508</c:f>
              <c:strCache>
                <c:ptCount val="1"/>
                <c:pt idx="0">
                  <c:v>Monto recuperado</c:v>
                </c:pt>
              </c:strCache>
            </c:strRef>
          </c:tx>
          <c:spPr>
            <a:ln w="3810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Hoja1!$B$506:$L$506</c:f>
              <c:numCache>
                <c:formatCode>mmm\-yy</c:formatCode>
                <c:ptCount val="11"/>
                <c:pt idx="0">
                  <c:v>41426</c:v>
                </c:pt>
                <c:pt idx="1">
                  <c:v>41456</c:v>
                </c:pt>
                <c:pt idx="2">
                  <c:v>41487</c:v>
                </c:pt>
                <c:pt idx="3">
                  <c:v>41518</c:v>
                </c:pt>
                <c:pt idx="4">
                  <c:v>41548</c:v>
                </c:pt>
                <c:pt idx="5">
                  <c:v>41579</c:v>
                </c:pt>
                <c:pt idx="6">
                  <c:v>41609</c:v>
                </c:pt>
                <c:pt idx="7">
                  <c:v>41640</c:v>
                </c:pt>
                <c:pt idx="8">
                  <c:v>41671</c:v>
                </c:pt>
                <c:pt idx="9">
                  <c:v>41699</c:v>
                </c:pt>
                <c:pt idx="10">
                  <c:v>41730</c:v>
                </c:pt>
              </c:numCache>
            </c:numRef>
          </c:cat>
          <c:val>
            <c:numRef>
              <c:f>Hoja1!$B$508:$L$508</c:f>
              <c:numCache>
                <c:formatCode>"$"#,##0.00</c:formatCode>
                <c:ptCount val="11"/>
                <c:pt idx="0">
                  <c:v>218505.75000000003</c:v>
                </c:pt>
                <c:pt idx="1">
                  <c:v>348367.39999999997</c:v>
                </c:pt>
                <c:pt idx="2">
                  <c:v>170118.86999999988</c:v>
                </c:pt>
                <c:pt idx="3">
                  <c:v>280653.86</c:v>
                </c:pt>
                <c:pt idx="4">
                  <c:v>270760.44</c:v>
                </c:pt>
                <c:pt idx="5">
                  <c:v>381744.69000000006</c:v>
                </c:pt>
                <c:pt idx="6">
                  <c:v>188715.5199999999</c:v>
                </c:pt>
                <c:pt idx="7">
                  <c:v>330162.05000000022</c:v>
                </c:pt>
                <c:pt idx="8">
                  <c:v>186850.57000000015</c:v>
                </c:pt>
                <c:pt idx="9">
                  <c:v>425855.53000000032</c:v>
                </c:pt>
                <c:pt idx="10">
                  <c:v>190728.17999999979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8764696"/>
        <c:axId val="388764304"/>
      </c:lineChart>
      <c:dateAx>
        <c:axId val="388770184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88763912"/>
        <c:crosses val="autoZero"/>
        <c:auto val="1"/>
        <c:lblOffset val="100"/>
        <c:baseTimeUnit val="months"/>
      </c:dateAx>
      <c:valAx>
        <c:axId val="388763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88770184"/>
        <c:crosses val="autoZero"/>
        <c:crossBetween val="between"/>
      </c:valAx>
      <c:valAx>
        <c:axId val="388764304"/>
        <c:scaling>
          <c:orientation val="minMax"/>
        </c:scaling>
        <c:delete val="0"/>
        <c:axPos val="r"/>
        <c:numFmt formatCode="&quot;$&quot;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88764696"/>
        <c:crosses val="max"/>
        <c:crossBetween val="between"/>
      </c:valAx>
      <c:dateAx>
        <c:axId val="388764696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388764304"/>
        <c:crosses val="autoZero"/>
        <c:auto val="1"/>
        <c:lblOffset val="100"/>
        <c:baseTimeUnit val="months"/>
      </c:date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06/06/2014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06/06/2014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06/06/2014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06/06/2014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06/06/2014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06/06/2014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06/06/2014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06/06/2014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06/06/2014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06/06/2014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06/06/2014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3 Imagen" descr="Logos-DC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299200" y="6057900"/>
            <a:ext cx="28448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SV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33E40-F769-4A17-A03B-D8D35F28238D}" type="datetimeFigureOut">
              <a:rPr lang="es-SV" smtClean="0"/>
              <a:pPr/>
              <a:t>06/06/2014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  <a:solidFill>
            <a:schemeClr val="accent1"/>
          </a:solidFill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  <a:effectLst/>
              </a:rPr>
              <a:t>Boletín Estadístico Mensual</a:t>
            </a:r>
            <a:endParaRPr lang="es-SV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Mayo </a:t>
            </a:r>
            <a:r>
              <a:rPr lang="es-ES" dirty="0" smtClean="0"/>
              <a:t>2014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Atenciones por motivo </a:t>
            </a:r>
            <a:r>
              <a:rPr lang="es-ES" dirty="0"/>
              <a:t>para </a:t>
            </a:r>
            <a:r>
              <a:rPr lang="es-ES" dirty="0" smtClean="0"/>
              <a:t>mayo </a:t>
            </a:r>
            <a:r>
              <a:rPr lang="es-ES" dirty="0"/>
              <a:t>de </a:t>
            </a:r>
            <a:r>
              <a:rPr lang="es-ES" dirty="0" smtClean="0"/>
              <a:t>2014</a:t>
            </a:r>
            <a:endParaRPr lang="es-SV" dirty="0"/>
          </a:p>
        </p:txBody>
      </p:sp>
      <p:sp>
        <p:nvSpPr>
          <p:cNvPr id="7" name="6 CuadroTexto"/>
          <p:cNvSpPr txBox="1"/>
          <p:nvPr/>
        </p:nvSpPr>
        <p:spPr>
          <a:xfrm>
            <a:off x="408531" y="1979548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Atenciones por motivo</a:t>
            </a:r>
            <a:endParaRPr lang="es-SV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4639072" y="1979548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Denuncias por motivo</a:t>
            </a:r>
            <a:endParaRPr lang="es-SV" b="1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03048938"/>
              </p:ext>
            </p:extLst>
          </p:nvPr>
        </p:nvGraphicFramePr>
        <p:xfrm>
          <a:off x="457200" y="2348880"/>
          <a:ext cx="3722889" cy="211455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425238"/>
                <a:gridCol w="799638"/>
                <a:gridCol w="498013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 dirty="0">
                          <a:effectLst/>
                        </a:rPr>
                        <a:t>Motivo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Porcentaje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Cobros, Cargos y Comisiones Indebidas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37.93%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1,971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Mala calidad del producto o servicio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16.62%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864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Incumplimiento de contrato u oferta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8.41%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437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Plan de Pagos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6.31%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328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 dirty="0">
                          <a:effectLst/>
                        </a:rPr>
                        <a:t>Desistimiento de compra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2.21%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115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Gestiones de Cobro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2.12%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110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Práctica abusiva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 dirty="0">
                          <a:effectLst/>
                        </a:rPr>
                        <a:t>0.79%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41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Información crediticia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0.73%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38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Varios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24.88%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1,293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 dirty="0">
                          <a:effectLst/>
                        </a:rPr>
                        <a:t>Total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100.00%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 dirty="0">
                          <a:effectLst/>
                        </a:rPr>
                        <a:t>5,197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</a:tbl>
          </a:graphicData>
        </a:graphic>
      </p:graphicFrame>
      <p:graphicFrame>
        <p:nvGraphicFramePr>
          <p:cNvPr id="10" name="Marcador de contenido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78039325"/>
              </p:ext>
            </p:extLst>
          </p:nvPr>
        </p:nvGraphicFramePr>
        <p:xfrm>
          <a:off x="4648200" y="2348880"/>
          <a:ext cx="3954664" cy="1924050"/>
        </p:xfrm>
        <a:graphic>
          <a:graphicData uri="http://schemas.openxmlformats.org/drawingml/2006/table">
            <a:tbl>
              <a:tblPr firstRow="1" firstCol="1" lastRow="1" bandRow="1" bandCol="1">
                <a:tableStyleId>{912C8C85-51F0-491E-9774-3900AFEF0FD7}</a:tableStyleId>
              </a:tblPr>
              <a:tblGrid>
                <a:gridCol w="2682413"/>
                <a:gridCol w="799638"/>
                <a:gridCol w="472613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 dirty="0">
                          <a:effectLst/>
                        </a:rPr>
                        <a:t>Motivo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Porcentaje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Cobros, Cargos y Comisiones Indebidas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53.01%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573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Mala calidad del producto o servicio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20.63%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223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 dirty="0">
                          <a:effectLst/>
                        </a:rPr>
                        <a:t>Incumplimiento de contrato u oferta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11.75%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127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Práctica abusiva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1.02%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11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Desistimiento de compra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0.83%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9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Documentos de Obligación y Cancelaciones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0.46%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5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Información crediticia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0.46%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5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Varios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11.84%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128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100.00%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 dirty="0">
                          <a:effectLst/>
                        </a:rPr>
                        <a:t>1,081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789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Atenciones por motivo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7641543"/>
              </p:ext>
            </p:extLst>
          </p:nvPr>
        </p:nvGraphicFramePr>
        <p:xfrm>
          <a:off x="719571" y="2276872"/>
          <a:ext cx="7704858" cy="2867025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2958886"/>
                <a:gridCol w="1186493"/>
                <a:gridCol w="1186493"/>
                <a:gridCol w="1186493"/>
                <a:gridCol w="1186493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mayo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mayo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mayo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mayo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Cobros, Cargos y Comisiones Indebidas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10,549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9,812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Información crediticia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3,897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4,638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 de compra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2,416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2,110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Documentos de Obligación y Cancelaciones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1,913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1,794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Gestiones de Cobro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Incumplimiento de contrato u oferta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Derecho de Retracto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0.83%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Práctica abusiva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Pagos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0.42%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 calidad del producto o servicio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0.36%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6,106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7,040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25.86%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27,080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27,226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745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Denuncias por motivo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2378321"/>
              </p:ext>
            </p:extLst>
          </p:nvPr>
        </p:nvGraphicFramePr>
        <p:xfrm>
          <a:off x="719571" y="2276872"/>
          <a:ext cx="7704858" cy="2867025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2958886"/>
                <a:gridCol w="1186493"/>
                <a:gridCol w="1186493"/>
                <a:gridCol w="1186493"/>
                <a:gridCol w="1186493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mayo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mayo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mayo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mayo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Cobros, Cargos y Comisiones Indebidas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3,445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2,623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 calidad del producto o servicio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1,124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Incumplimiento de contrato u oferta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Gestiones de Cobro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Práctica abusiva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 de compra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Documentos de Obligación y Cancelaciones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Derecho de Retracto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Información crediticia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Pagos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5,804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5,180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19.03%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704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Denuncias y gestiones cerradas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0534085"/>
              </p:ext>
            </p:extLst>
          </p:nvPr>
        </p:nvGraphicFramePr>
        <p:xfrm>
          <a:off x="525458" y="1475619"/>
          <a:ext cx="7790958" cy="2169405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2442319"/>
                <a:gridCol w="1238960"/>
                <a:gridCol w="1238960"/>
                <a:gridCol w="723152"/>
                <a:gridCol w="694076"/>
                <a:gridCol w="730339"/>
                <a:gridCol w="723152"/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mayo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mayo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72000" marR="72000" marT="36000" marB="3600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Abril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Mayo </a:t>
                      </a:r>
                      <a:endParaRPr lang="es-SV" sz="1200" b="1" i="0" u="none" strike="noStrike" dirty="0" smtClean="0">
                        <a:solidFill>
                          <a:schemeClr val="bg1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36000" marB="3600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Denuncia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6,029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4,912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-18.5%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23.5%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Avenimiento</a:t>
                      </a:r>
                    </a:p>
                  </a:txBody>
                  <a:tcPr marL="25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4,210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3,302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-21.6%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Cerrado por razones de oficio</a:t>
                      </a:r>
                    </a:p>
                  </a:txBody>
                  <a:tcPr marL="25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Conciliación</a:t>
                      </a:r>
                    </a:p>
                  </a:txBody>
                  <a:tcPr marL="25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1,130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906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-19.8%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</a:t>
                      </a:r>
                    </a:p>
                  </a:txBody>
                  <a:tcPr marL="25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-30.2%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Falta de Ratificación y Prevención</a:t>
                      </a:r>
                    </a:p>
                  </a:txBody>
                  <a:tcPr marL="25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87.5%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Sancionador</a:t>
                      </a:r>
                    </a:p>
                  </a:txBody>
                  <a:tcPr marL="25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-18.0%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763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-6.7%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57.6%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6,792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5,624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-17.2%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908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1,155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27.2%</a:t>
                      </a:r>
                    </a:p>
                  </a:txBody>
                  <a:tcPr marL="72000" marR="72000" marT="9525" marB="0" anchor="b"/>
                </a:tc>
              </a:tr>
            </a:tbl>
          </a:graphicData>
        </a:graphic>
      </p:graphicFrame>
      <p:sp>
        <p:nvSpPr>
          <p:cNvPr id="8" name="2 Marcador de contenido"/>
          <p:cNvSpPr txBox="1">
            <a:spLocks/>
          </p:cNvSpPr>
          <p:nvPr/>
        </p:nvSpPr>
        <p:spPr>
          <a:xfrm>
            <a:off x="428596" y="4149080"/>
            <a:ext cx="8229600" cy="19945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Al </a:t>
            </a:r>
            <a:r>
              <a:rPr lang="es-ES" sz="2400" dirty="0"/>
              <a:t>comparar </a:t>
            </a:r>
            <a:r>
              <a:rPr lang="es-ES" sz="2400" dirty="0" smtClean="0"/>
              <a:t>los primeros </a:t>
            </a:r>
            <a:r>
              <a:rPr lang="es-ES" sz="2400" dirty="0" smtClean="0"/>
              <a:t>cinco meses </a:t>
            </a:r>
            <a:r>
              <a:rPr lang="es-ES" sz="2400" dirty="0" smtClean="0"/>
              <a:t>de </a:t>
            </a:r>
            <a:r>
              <a:rPr lang="es-ES" sz="2400" dirty="0"/>
              <a:t>2013 con </a:t>
            </a:r>
            <a:r>
              <a:rPr lang="es-ES" sz="2400" dirty="0" smtClean="0"/>
              <a:t>2014, los resultados indican una disminución del </a:t>
            </a:r>
            <a:r>
              <a:rPr lang="es-ES" sz="2400" dirty="0" smtClean="0"/>
              <a:t>17.2% </a:t>
            </a:r>
            <a:r>
              <a:rPr lang="es-ES" sz="2400" dirty="0" smtClean="0"/>
              <a:t>en la cantidad de denuncias y gestiones cerradas</a:t>
            </a:r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La comparación entre </a:t>
            </a:r>
            <a:r>
              <a:rPr lang="es-ES" sz="2400" dirty="0" smtClean="0"/>
              <a:t>abril </a:t>
            </a:r>
            <a:r>
              <a:rPr lang="es-ES" sz="2400" dirty="0" smtClean="0"/>
              <a:t>con </a:t>
            </a:r>
            <a:r>
              <a:rPr lang="es-ES" sz="2400" dirty="0" smtClean="0"/>
              <a:t>mayo </a:t>
            </a:r>
            <a:r>
              <a:rPr lang="es-ES" sz="2400" dirty="0" smtClean="0"/>
              <a:t>de 2014, los resultados indican que la cantidad de cierres </a:t>
            </a:r>
            <a:r>
              <a:rPr lang="es-ES" sz="2400" dirty="0" smtClean="0"/>
              <a:t>aumenta un 27.2%. </a:t>
            </a:r>
            <a:endParaRPr lang="es-SV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Montos recuperados por sector para </a:t>
            </a:r>
            <a:r>
              <a:rPr lang="es-ES" dirty="0" smtClean="0"/>
              <a:t>mayo </a:t>
            </a:r>
            <a:r>
              <a:rPr lang="es-ES" dirty="0" smtClean="0"/>
              <a:t>de </a:t>
            </a:r>
            <a:r>
              <a:rPr lang="es-ES" dirty="0" smtClean="0"/>
              <a:t>2014</a:t>
            </a:r>
            <a:endParaRPr lang="es-SV" dirty="0"/>
          </a:p>
        </p:txBody>
      </p:sp>
      <p:graphicFrame>
        <p:nvGraphicFramePr>
          <p:cNvPr id="6" name="6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116567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Montos recuperados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500034" y="5214950"/>
            <a:ext cx="8229600" cy="9715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Este mes se recuperó </a:t>
            </a:r>
            <a:r>
              <a:rPr lang="es-SV" sz="3200" dirty="0" smtClean="0"/>
              <a:t>$</a:t>
            </a:r>
            <a:r>
              <a:rPr lang="es-SV" sz="3200" dirty="0"/>
              <a:t>210,568.38</a:t>
            </a:r>
            <a:r>
              <a:rPr lang="es-SV" sz="3200" dirty="0" smtClean="0"/>
              <a:t> </a:t>
            </a:r>
            <a:r>
              <a:rPr lang="es-ES" sz="3200" dirty="0" smtClean="0"/>
              <a:t>a favor de los consumidores.</a:t>
            </a:r>
            <a:endParaRPr lang="es-SV" sz="3200" dirty="0" smtClean="0"/>
          </a:p>
        </p:txBody>
      </p:sp>
      <p:graphicFrame>
        <p:nvGraphicFramePr>
          <p:cNvPr id="7" name="7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2942016"/>
              </p:ext>
            </p:extLst>
          </p:nvPr>
        </p:nvGraphicFramePr>
        <p:xfrm>
          <a:off x="457200" y="1600201"/>
          <a:ext cx="8229600" cy="3614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mtClean="0"/>
              <a:t>Reclamos cerrados y montos recuperados </a:t>
            </a:r>
            <a:br>
              <a:rPr lang="es-SV" smtClean="0"/>
            </a:br>
            <a:r>
              <a:rPr lang="es-SV" sz="2700" i="1" smtClean="0">
                <a:effectLst/>
              </a:rPr>
              <a:t>De enero de 2013 a mayo de 2014</a:t>
            </a:r>
            <a:endParaRPr lang="es-SV" sz="2700" i="1" dirty="0">
              <a:effectLst/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1490525"/>
              </p:ext>
            </p:extLst>
          </p:nvPr>
        </p:nvGraphicFramePr>
        <p:xfrm>
          <a:off x="1233650" y="2186146"/>
          <a:ext cx="6676700" cy="3547110"/>
        </p:xfrm>
        <a:graphic>
          <a:graphicData uri="http://schemas.openxmlformats.org/drawingml/2006/table">
            <a:tbl>
              <a:tblPr firstRow="1" firstCol="1" lastRow="1" bandRow="1" bandCol="1">
                <a:tableStyleId>{912C8C85-51F0-491E-9774-3900AFEF0FD7}</a:tableStyleId>
              </a:tblPr>
              <a:tblGrid>
                <a:gridCol w="816592"/>
                <a:gridCol w="1768521"/>
                <a:gridCol w="2316716"/>
                <a:gridCol w="1774871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 dirty="0">
                          <a:effectLst/>
                        </a:rPr>
                        <a:t>Mes</a:t>
                      </a:r>
                      <a:endParaRPr lang="es-SV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>
                          <a:effectLst/>
                        </a:rPr>
                        <a:t>Reclamos cerrados</a:t>
                      </a:r>
                      <a:endParaRPr lang="es-SV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>
                          <a:effectLst/>
                        </a:rPr>
                        <a:t>Reclamos con devolución</a:t>
                      </a:r>
                      <a:endParaRPr lang="es-SV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>
                          <a:effectLst/>
                        </a:rPr>
                        <a:t>Monto recuperado</a:t>
                      </a:r>
                      <a:endParaRPr lang="es-SV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jun-13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1,183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743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$218,505.75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jul-13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1,499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936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$348,367.40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ago-13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1,048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621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$170,118.87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sep-13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1,444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835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$280,653.86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oct-13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1,308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830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$270,760.44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nov-13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1,121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688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$381,744.69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dic-13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834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501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$188,715.52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ene-14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1,245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823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$330,162.05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feb-14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1,107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672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$186,850.57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mar-14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1,209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737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$425,855.53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abr-14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908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533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$190,728.18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may-14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1,155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673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 dirty="0">
                          <a:effectLst/>
                        </a:rPr>
                        <a:t>$210,568.38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>
                          <a:effectLst/>
                        </a:rPr>
                        <a:t>Total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20,853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12,841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 dirty="0">
                          <a:effectLst/>
                        </a:rPr>
                        <a:t>$4,589,486.44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21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Atenciones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4028883"/>
              </p:ext>
            </p:extLst>
          </p:nvPr>
        </p:nvGraphicFramePr>
        <p:xfrm>
          <a:off x="673196" y="1306827"/>
          <a:ext cx="7571211" cy="1327785"/>
        </p:xfrm>
        <a:graphic>
          <a:graphicData uri="http://schemas.openxmlformats.org/drawingml/2006/table">
            <a:tbl>
              <a:tblPr firstRow="1" lastRow="1" bandRow="1" bandCol="1">
                <a:tableStyleId>{69012ECD-51FC-41F1-AA8D-1B2483CD663E}</a:tableStyleId>
              </a:tblPr>
              <a:tblGrid>
                <a:gridCol w="1143442"/>
                <a:gridCol w="1398349"/>
                <a:gridCol w="1398349"/>
                <a:gridCol w="736285"/>
                <a:gridCol w="998301"/>
                <a:gridCol w="1160200"/>
                <a:gridCol w="736285"/>
              </a:tblGrid>
              <a:tr h="30460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/>
                        <a:t>Tipo de caso 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Enero a </a:t>
                      </a:r>
                      <a:r>
                        <a:rPr lang="es-SV" sz="1200" u="none" strike="noStrike" dirty="0" smtClean="0"/>
                        <a:t>mayo </a:t>
                      </a:r>
                      <a:endParaRPr lang="es-SV" sz="1200" u="none" strike="noStrike" dirty="0" smtClean="0"/>
                    </a:p>
                    <a:p>
                      <a:pPr algn="ctr" fontAlgn="b"/>
                      <a:r>
                        <a:rPr lang="es-SV" sz="1200" u="none" strike="noStrike" dirty="0" smtClean="0"/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Enero a </a:t>
                      </a:r>
                      <a:r>
                        <a:rPr lang="es-SV" sz="1200" u="none" strike="noStrike" dirty="0" smtClean="0"/>
                        <a:t>mayo </a:t>
                      </a:r>
                      <a:endParaRPr lang="es-SV" sz="1200" u="none" strike="noStrike" dirty="0" smtClean="0"/>
                    </a:p>
                    <a:p>
                      <a:pPr algn="ctr" fontAlgn="b"/>
                      <a:r>
                        <a:rPr lang="es-SV" sz="1200" u="none" strike="noStrike" dirty="0" smtClean="0"/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Cambio 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Abril </a:t>
                      </a:r>
                      <a:r>
                        <a:rPr lang="es-SV" sz="1200" u="none" strike="noStrike" dirty="0" smtClean="0"/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Mayo </a:t>
                      </a:r>
                      <a:r>
                        <a:rPr lang="es-SV" sz="1200" u="none" strike="noStrike" dirty="0" smtClean="0"/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Cambio 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19,422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20,386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3,352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3,687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10.0%</a:t>
                      </a:r>
                    </a:p>
                  </a:txBody>
                  <a:tcPr marL="72000" marR="72000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Denuncia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5,804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5,180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27.3%</a:t>
                      </a:r>
                    </a:p>
                  </a:txBody>
                  <a:tcPr marL="72000" marR="72000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Derivación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1,114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69.6%</a:t>
                      </a:r>
                    </a:p>
                  </a:txBody>
                  <a:tcPr marL="72000" marR="72000" marT="9525" marB="0" anchor="ctr"/>
                </a:tc>
              </a:tr>
              <a:tr h="14063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57.8%</a:t>
                      </a:r>
                    </a:p>
                  </a:txBody>
                  <a:tcPr marL="72000" marR="72000" marT="9525" marB="0" anchor="ctr"/>
                </a:tc>
              </a:tr>
              <a:tr h="13144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27,080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27,226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4,461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5,197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  <p:sp>
        <p:nvSpPr>
          <p:cNvPr id="5" name="2 Marcador de contenido"/>
          <p:cNvSpPr txBox="1">
            <a:spLocks/>
          </p:cNvSpPr>
          <p:nvPr/>
        </p:nvSpPr>
        <p:spPr>
          <a:xfrm>
            <a:off x="428596" y="3163198"/>
            <a:ext cx="8229600" cy="307411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En </a:t>
            </a:r>
            <a:r>
              <a:rPr lang="es-ES" sz="3200" dirty="0" smtClean="0"/>
              <a:t>mayo </a:t>
            </a:r>
            <a:r>
              <a:rPr lang="es-ES" sz="3200" dirty="0" smtClean="0"/>
              <a:t>de 2014 se recibió </a:t>
            </a:r>
            <a:r>
              <a:rPr lang="es-SV" sz="3200" dirty="0" smtClean="0">
                <a:solidFill>
                  <a:srgbClr val="000000"/>
                </a:solidFill>
              </a:rPr>
              <a:t>5,197 </a:t>
            </a:r>
            <a:r>
              <a:rPr lang="es-ES" sz="3200" dirty="0" smtClean="0"/>
              <a:t>atenciones. La mayor parte de estas atenciones fueron asesorías, sumando </a:t>
            </a:r>
            <a:r>
              <a:rPr lang="es-SV" sz="3200" dirty="0" smtClean="0">
                <a:solidFill>
                  <a:srgbClr val="000000"/>
                </a:solidFill>
              </a:rPr>
              <a:t>3,687</a:t>
            </a:r>
            <a:endParaRPr lang="es-SV" sz="3200" dirty="0" smtClean="0">
              <a:solidFill>
                <a:srgbClr val="000000"/>
              </a:solidFill>
            </a:endParaRP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Comparando </a:t>
            </a:r>
            <a:r>
              <a:rPr lang="es-ES" sz="3200" dirty="0"/>
              <a:t>este mes con el anterior, </a:t>
            </a:r>
            <a:r>
              <a:rPr lang="es-ES" sz="3200" dirty="0" smtClean="0"/>
              <a:t>el </a:t>
            </a:r>
            <a:r>
              <a:rPr lang="es-ES" sz="3200" dirty="0"/>
              <a:t>total de </a:t>
            </a:r>
            <a:r>
              <a:rPr lang="es-ES" sz="3200" dirty="0" smtClean="0"/>
              <a:t>atenciones </a:t>
            </a:r>
            <a:r>
              <a:rPr lang="es-ES" sz="3200" dirty="0" smtClean="0"/>
              <a:t>aumentó un 16.5%, vale la pena mencionar que las vacaciones de Semana Santa se dieron en el mes de abril, y es de esperarse un aumento en las atenciones.</a:t>
            </a:r>
            <a:endParaRPr lang="es-ES" sz="3200" dirty="0"/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En comparación con los primeros </a:t>
            </a:r>
            <a:r>
              <a:rPr lang="es-ES" sz="3200" dirty="0" smtClean="0"/>
              <a:t>cinco meses </a:t>
            </a:r>
            <a:r>
              <a:rPr lang="es-ES" sz="3200" dirty="0" smtClean="0"/>
              <a:t>de 2013, las atenciones se incrementan un </a:t>
            </a:r>
            <a:r>
              <a:rPr lang="es-ES" sz="3200" dirty="0" smtClean="0"/>
              <a:t>0.5%.</a:t>
            </a:r>
            <a:endParaRPr lang="es-E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Atenciones y asesorías </a:t>
            </a:r>
            <a:br>
              <a:rPr lang="es-SV" dirty="0" smtClean="0"/>
            </a:br>
            <a:r>
              <a:rPr lang="es-SV" sz="2700" i="1" dirty="0" smtClean="0">
                <a:effectLst/>
              </a:rPr>
              <a:t>Comparación los primeros </a:t>
            </a:r>
            <a:r>
              <a:rPr lang="es-SV" sz="2700" i="1" dirty="0" smtClean="0">
                <a:effectLst/>
              </a:rPr>
              <a:t>cinco meses </a:t>
            </a:r>
            <a:r>
              <a:rPr lang="es-SV" sz="2700" i="1" dirty="0" smtClean="0">
                <a:effectLst/>
              </a:rPr>
              <a:t>de 2014 con 2013</a:t>
            </a:r>
            <a:endParaRPr lang="es-SV" i="1" dirty="0">
              <a:effectLst/>
            </a:endParaRPr>
          </a:p>
        </p:txBody>
      </p:sp>
      <p:graphicFrame>
        <p:nvGraphicFramePr>
          <p:cNvPr id="8" name="Marcador de conteni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941745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029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Oficinas de atención</a:t>
            </a:r>
            <a:endParaRPr lang="es-SV" dirty="0"/>
          </a:p>
        </p:txBody>
      </p:sp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493096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1800"/>
              </a:spcBef>
            </a:pPr>
            <a:r>
              <a:rPr lang="es-ES" dirty="0" smtClean="0"/>
              <a:t>Los dos centros con el mayor número de atenciones fueron </a:t>
            </a:r>
            <a:r>
              <a:rPr lang="es-ES" dirty="0"/>
              <a:t>el </a:t>
            </a:r>
            <a:r>
              <a:rPr lang="es-ES" dirty="0" err="1"/>
              <a:t>Call</a:t>
            </a:r>
            <a:r>
              <a:rPr lang="es-ES" dirty="0"/>
              <a:t> </a:t>
            </a:r>
            <a:r>
              <a:rPr lang="es-ES" dirty="0" smtClean="0"/>
              <a:t>Center </a:t>
            </a:r>
            <a:r>
              <a:rPr lang="es-ES" dirty="0"/>
              <a:t>con </a:t>
            </a:r>
            <a:r>
              <a:rPr lang="es-ES" dirty="0" smtClean="0"/>
              <a:t>1,791</a:t>
            </a:r>
            <a:r>
              <a:rPr lang="es-SV" dirty="0" smtClean="0">
                <a:solidFill>
                  <a:srgbClr val="000000"/>
                </a:solidFill>
              </a:rPr>
              <a:t>, </a:t>
            </a:r>
            <a:r>
              <a:rPr lang="es-SV" dirty="0" smtClean="0">
                <a:solidFill>
                  <a:srgbClr val="000000"/>
                </a:solidFill>
              </a:rPr>
              <a:t>y </a:t>
            </a:r>
            <a:r>
              <a:rPr lang="es-ES" dirty="0" smtClean="0"/>
              <a:t>el </a:t>
            </a:r>
            <a:r>
              <a:rPr lang="es-ES" dirty="0"/>
              <a:t>Centro de Solución de Controversias de San Salvador, que realizó </a:t>
            </a:r>
            <a:r>
              <a:rPr lang="es-SV" dirty="0" smtClean="0">
                <a:solidFill>
                  <a:srgbClr val="000000"/>
                </a:solidFill>
              </a:rPr>
              <a:t>1,562</a:t>
            </a:r>
            <a:r>
              <a:rPr lang="es-ES" dirty="0" smtClean="0"/>
              <a:t>.</a:t>
            </a:r>
            <a:endParaRPr lang="es-ES" dirty="0"/>
          </a:p>
          <a:p>
            <a:pPr>
              <a:spcBef>
                <a:spcPts val="1800"/>
              </a:spcBef>
            </a:pPr>
            <a:r>
              <a:rPr lang="es-ES" dirty="0" smtClean="0"/>
              <a:t>La tasa de variación mensual indica que </a:t>
            </a:r>
            <a:r>
              <a:rPr lang="es-ES" dirty="0"/>
              <a:t>las atenciones </a:t>
            </a:r>
            <a:r>
              <a:rPr lang="es-ES" dirty="0" smtClean="0"/>
              <a:t>aumentaron un 16.5% </a:t>
            </a:r>
            <a:r>
              <a:rPr lang="es-ES" dirty="0" smtClean="0"/>
              <a:t>respecto al mes pasado.</a:t>
            </a:r>
            <a:endParaRPr lang="es-ES" dirty="0"/>
          </a:p>
          <a:p>
            <a:pPr>
              <a:spcBef>
                <a:spcPts val="1800"/>
              </a:spcBef>
            </a:pPr>
            <a:r>
              <a:rPr lang="es-ES" dirty="0" smtClean="0"/>
              <a:t>Las oficinas con </a:t>
            </a:r>
            <a:r>
              <a:rPr lang="es-ES" dirty="0" smtClean="0"/>
              <a:t>los mayores aumentos son</a:t>
            </a:r>
            <a:endParaRPr lang="es-ES" dirty="0" smtClean="0"/>
          </a:p>
          <a:p>
            <a:pPr lvl="1">
              <a:spcBef>
                <a:spcPts val="0"/>
              </a:spcBef>
            </a:pPr>
            <a:r>
              <a:rPr lang="es-ES" dirty="0" smtClean="0"/>
              <a:t>Plan de la Laguna 63.3%</a:t>
            </a:r>
            <a:endParaRPr lang="es-ES" dirty="0" smtClean="0"/>
          </a:p>
          <a:p>
            <a:pPr lvl="1">
              <a:spcBef>
                <a:spcPts val="0"/>
              </a:spcBef>
            </a:pPr>
            <a:r>
              <a:rPr lang="es-ES" dirty="0" smtClean="0"/>
              <a:t>Santa Ana 22.1%</a:t>
            </a:r>
            <a:endParaRPr lang="es-ES" dirty="0" smtClean="0"/>
          </a:p>
          <a:p>
            <a:pPr lvl="1">
              <a:spcBef>
                <a:spcPts val="0"/>
              </a:spcBef>
            </a:pPr>
            <a:r>
              <a:rPr lang="es-ES" smtClean="0"/>
              <a:t>San Miguel 17.9%</a:t>
            </a:r>
            <a:endParaRPr lang="es-SV" dirty="0"/>
          </a:p>
        </p:txBody>
      </p:sp>
      <p:sp>
        <p:nvSpPr>
          <p:cNvPr id="8" name="7 CuadroTexto"/>
          <p:cNvSpPr txBox="1"/>
          <p:nvPr/>
        </p:nvSpPr>
        <p:spPr>
          <a:xfrm>
            <a:off x="457200" y="3564305"/>
            <a:ext cx="45040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Tasa de variación mensual </a:t>
            </a:r>
          </a:p>
          <a:p>
            <a:r>
              <a:rPr lang="es-SV" sz="1600" dirty="0" smtClean="0"/>
              <a:t>Abril </a:t>
            </a:r>
            <a:r>
              <a:rPr lang="es-SV" sz="1600" dirty="0" smtClean="0"/>
              <a:t>2014 </a:t>
            </a:r>
            <a:r>
              <a:rPr lang="es-SV" sz="1600" dirty="0" smtClean="0"/>
              <a:t>-Mayo </a:t>
            </a:r>
            <a:r>
              <a:rPr lang="es-SV" sz="1600" dirty="0" smtClean="0"/>
              <a:t>2014</a:t>
            </a:r>
            <a:endParaRPr lang="es-SV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395536" y="1600200"/>
            <a:ext cx="4071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Atenciones mensuales para </a:t>
            </a:r>
            <a:r>
              <a:rPr lang="es-SV" sz="1600" dirty="0" smtClean="0"/>
              <a:t>mayo </a:t>
            </a:r>
            <a:r>
              <a:rPr lang="es-SV" sz="1600" dirty="0" smtClean="0"/>
              <a:t>de 2014</a:t>
            </a:r>
            <a:endParaRPr lang="es-SV" sz="1600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72082450"/>
              </p:ext>
            </p:extLst>
          </p:nvPr>
        </p:nvGraphicFramePr>
        <p:xfrm>
          <a:off x="452016" y="1916832"/>
          <a:ext cx="4508901" cy="120570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{912C8C85-51F0-491E-9774-3900AFEF0FD7}</a:tableStyleId>
              </a:tblPr>
              <a:tblGrid>
                <a:gridCol w="1206038"/>
                <a:gridCol w="667875"/>
                <a:gridCol w="718675"/>
                <a:gridCol w="794875"/>
                <a:gridCol w="623425"/>
                <a:gridCol w="498013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Oficina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Asesoría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Denuncia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Derivación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Gestión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Call Center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1,749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 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 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42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1,791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Plan de La Laguna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273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207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46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13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539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San Miguel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184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203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89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18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494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San Salvador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1,060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389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41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72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1,562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Santa Ana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421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282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92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16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811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3,687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1,081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268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161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 dirty="0">
                          <a:effectLst/>
                        </a:rPr>
                        <a:t>5,197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</a:tr>
            </a:tbl>
          </a:graphicData>
        </a:graphic>
      </p:graphicFrame>
      <p:graphicFrame>
        <p:nvGraphicFramePr>
          <p:cNvPr id="10" name="Marcador de conteni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0394371"/>
              </p:ext>
            </p:extLst>
          </p:nvPr>
        </p:nvGraphicFramePr>
        <p:xfrm>
          <a:off x="457200" y="4149080"/>
          <a:ext cx="4508901" cy="123523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{72833802-FEF1-4C79-8D5D-14CF1EAF98D9}</a:tableStyleId>
              </a:tblPr>
              <a:tblGrid>
                <a:gridCol w="1206038"/>
                <a:gridCol w="667875"/>
                <a:gridCol w="718675"/>
                <a:gridCol w="794875"/>
                <a:gridCol w="623425"/>
                <a:gridCol w="498013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 dirty="0">
                          <a:effectLst/>
                        </a:rPr>
                        <a:t>Oficina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Asesoría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Denuncia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Derivación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Gestión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>
                          <a:effectLst/>
                        </a:rPr>
                        <a:t>Call Center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5.5%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>
                          <a:effectLst/>
                        </a:rPr>
                        <a:t> 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>
                          <a:effectLst/>
                        </a:rPr>
                        <a:t> 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44.8%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6.2%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>
                          <a:effectLst/>
                        </a:rPr>
                        <a:t>Plan de La Laguna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76.1%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32.7%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187.5%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333.3%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63.3%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>
                          <a:effectLst/>
                        </a:rPr>
                        <a:t>San Miguel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-3.7%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42.0%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20.3%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63.6%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17.9%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>
                          <a:effectLst/>
                        </a:rPr>
                        <a:t>San Salvador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13.6%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11.5%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57.7%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35.8%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14.8%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>
                          <a:effectLst/>
                        </a:rPr>
                        <a:t>Santa Ana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1.4%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40.3%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119.0%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166.7%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22.1%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10.0%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27.3%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69.6%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57.8%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 dirty="0">
                          <a:effectLst/>
                        </a:rPr>
                        <a:t>16.5%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Atenciones por sector para </a:t>
            </a:r>
            <a:r>
              <a:rPr lang="es-ES" dirty="0" smtClean="0"/>
              <a:t>mayo </a:t>
            </a:r>
            <a:r>
              <a:rPr lang="es-ES" dirty="0" smtClean="0"/>
              <a:t>de 2014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467544" y="5157192"/>
            <a:ext cx="8424936" cy="16561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dirty="0"/>
              <a:t>Servicios financieros tiene el </a:t>
            </a:r>
            <a:r>
              <a:rPr lang="es-ES" dirty="0" smtClean="0"/>
              <a:t>20.53% </a:t>
            </a:r>
            <a:r>
              <a:rPr lang="es-ES" dirty="0"/>
              <a:t>de las atenciones, seguido por los sectores de; agua potable con </a:t>
            </a:r>
            <a:r>
              <a:rPr lang="es-ES" dirty="0" smtClean="0"/>
              <a:t>17.47, </a:t>
            </a:r>
            <a:r>
              <a:rPr lang="es-ES" dirty="0" smtClean="0"/>
              <a:t>y telecomunicaciones </a:t>
            </a:r>
            <a:r>
              <a:rPr lang="es-ES" dirty="0"/>
              <a:t>con </a:t>
            </a:r>
            <a:r>
              <a:rPr lang="es-ES" dirty="0" smtClean="0"/>
              <a:t>16.55</a:t>
            </a:r>
            <a:r>
              <a:rPr lang="es-ES" dirty="0" smtClean="0"/>
              <a:t>%.</a:t>
            </a:r>
            <a:endParaRPr lang="es-ES" dirty="0"/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dirty="0"/>
              <a:t>Las denuncias en el sector agua potable </a:t>
            </a:r>
            <a:r>
              <a:rPr lang="es-ES" dirty="0" smtClean="0"/>
              <a:t>se mantienen </a:t>
            </a:r>
            <a:r>
              <a:rPr lang="es-ES" dirty="0" smtClean="0"/>
              <a:t>con </a:t>
            </a:r>
            <a:r>
              <a:rPr lang="es-ES" dirty="0" smtClean="0"/>
              <a:t>el </a:t>
            </a:r>
            <a:r>
              <a:rPr lang="es-ES" dirty="0" smtClean="0"/>
              <a:t>50.32%, </a:t>
            </a:r>
            <a:r>
              <a:rPr lang="es-ES" dirty="0" smtClean="0"/>
              <a:t>le </a:t>
            </a:r>
            <a:r>
              <a:rPr lang="es-ES" dirty="0"/>
              <a:t>sigue telecomunicaciones con el </a:t>
            </a:r>
            <a:r>
              <a:rPr lang="es-ES" dirty="0" smtClean="0"/>
              <a:t>15.63%, </a:t>
            </a:r>
            <a:r>
              <a:rPr lang="es-ES" dirty="0" smtClean="0"/>
              <a:t>y </a:t>
            </a:r>
            <a:r>
              <a:rPr lang="es-ES" dirty="0" smtClean="0"/>
              <a:t>electrodomésticos con </a:t>
            </a:r>
            <a:r>
              <a:rPr lang="es-ES" dirty="0" smtClean="0"/>
              <a:t>un </a:t>
            </a:r>
            <a:r>
              <a:rPr lang="es-ES" dirty="0" smtClean="0"/>
              <a:t>11.47</a:t>
            </a:r>
            <a:r>
              <a:rPr lang="es-ES" dirty="0" smtClean="0"/>
              <a:t>%.</a:t>
            </a:r>
            <a:endParaRPr lang="es-SV" dirty="0"/>
          </a:p>
        </p:txBody>
      </p:sp>
      <p:graphicFrame>
        <p:nvGraphicFramePr>
          <p:cNvPr id="8" name="1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28396995"/>
              </p:ext>
            </p:extLst>
          </p:nvPr>
        </p:nvGraphicFramePr>
        <p:xfrm>
          <a:off x="457200" y="1268761"/>
          <a:ext cx="4038600" cy="3816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2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96480259"/>
              </p:ext>
            </p:extLst>
          </p:nvPr>
        </p:nvGraphicFramePr>
        <p:xfrm>
          <a:off x="4648200" y="1268761"/>
          <a:ext cx="4038600" cy="3816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Atenciones por </a:t>
            </a:r>
            <a:r>
              <a:rPr lang="es-ES" dirty="0"/>
              <a:t>sector para </a:t>
            </a:r>
            <a:r>
              <a:rPr lang="es-ES" dirty="0" smtClean="0"/>
              <a:t>mayo </a:t>
            </a:r>
            <a:r>
              <a:rPr lang="es-ES" dirty="0"/>
              <a:t>de </a:t>
            </a:r>
            <a:r>
              <a:rPr lang="es-ES" dirty="0" smtClean="0"/>
              <a:t>2014</a:t>
            </a:r>
            <a:endParaRPr lang="es-SV" dirty="0"/>
          </a:p>
        </p:txBody>
      </p:sp>
      <p:sp>
        <p:nvSpPr>
          <p:cNvPr id="7" name="6 CuadroTexto"/>
          <p:cNvSpPr txBox="1"/>
          <p:nvPr/>
        </p:nvSpPr>
        <p:spPr>
          <a:xfrm>
            <a:off x="611560" y="177281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Atenciones por sector</a:t>
            </a:r>
            <a:endParaRPr lang="es-SV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4639072" y="177281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Denuncias por sector</a:t>
            </a:r>
            <a:endParaRPr lang="es-SV" b="1" dirty="0"/>
          </a:p>
        </p:txBody>
      </p:sp>
      <p:graphicFrame>
        <p:nvGraphicFramePr>
          <p:cNvPr id="9" name="Marcador de contenido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66598195"/>
              </p:ext>
            </p:extLst>
          </p:nvPr>
        </p:nvGraphicFramePr>
        <p:xfrm>
          <a:off x="1041485" y="2276872"/>
          <a:ext cx="3244606" cy="2897505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1681081"/>
                <a:gridCol w="971850"/>
                <a:gridCol w="591675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Sector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Porcentaje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Financieros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20.53%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1,067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17.47%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908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Telecomunicaciones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16.55%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Energía Eléctrica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9.91%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Comercio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Electrodomésticos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7.91%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y Alcaldías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Hidrocarburos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Muebles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sectores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5,197</a:t>
                      </a:r>
                    </a:p>
                  </a:txBody>
                  <a:tcPr marL="72000" marR="72000" marT="9525" marB="0" anchor="b"/>
                </a:tc>
              </a:tr>
            </a:tbl>
          </a:graphicData>
        </a:graphic>
      </p:graphicFrame>
      <p:graphicFrame>
        <p:nvGraphicFramePr>
          <p:cNvPr id="10" name="Marcador de contenido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89387558"/>
              </p:ext>
            </p:extLst>
          </p:nvPr>
        </p:nvGraphicFramePr>
        <p:xfrm>
          <a:off x="5068997" y="2276872"/>
          <a:ext cx="3244606" cy="2897505"/>
        </p:xfrm>
        <a:graphic>
          <a:graphicData uri="http://schemas.openxmlformats.org/drawingml/2006/table">
            <a:tbl>
              <a:tblPr firstRow="1" firstCol="1" lastRow="1" bandRow="1" bandCol="1">
                <a:tableStyleId>{912C8C85-51F0-491E-9774-3900AFEF0FD7}</a:tableStyleId>
              </a:tblPr>
              <a:tblGrid>
                <a:gridCol w="1681081"/>
                <a:gridCol w="971850"/>
                <a:gridCol w="591675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 dirty="0">
                          <a:effectLst/>
                        </a:rPr>
                        <a:t>Sector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Porcentaje</a:t>
                      </a:r>
                      <a:endParaRPr lang="es-SV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Total</a:t>
                      </a:r>
                      <a:endParaRPr lang="es-SV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Agua Potable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50.32%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544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Telecomunicaciones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15.63%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169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 dirty="0">
                          <a:effectLst/>
                        </a:rPr>
                        <a:t>Electrodomésticos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11.47%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124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 dirty="0">
                          <a:effectLst/>
                        </a:rPr>
                        <a:t>Servicios Financieros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8.88%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96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 dirty="0">
                          <a:effectLst/>
                        </a:rPr>
                        <a:t>Comercio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6.48%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70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Servicios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2.22%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24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Turismo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1.20%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Vehículos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1.11%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12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Inmuebles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0.93%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Muebles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0.93%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Otros sectores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0.83%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9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Total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100.00%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 dirty="0">
                          <a:effectLst/>
                        </a:rPr>
                        <a:t>1,081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28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Atenciones por sector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1503703"/>
              </p:ext>
            </p:extLst>
          </p:nvPr>
        </p:nvGraphicFramePr>
        <p:xfrm>
          <a:off x="1066274" y="1476727"/>
          <a:ext cx="7011453" cy="4213860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1462133"/>
                <a:gridCol w="1387330"/>
                <a:gridCol w="1387330"/>
                <a:gridCol w="1387330"/>
                <a:gridCol w="1387330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mayo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mayo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mayo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mayo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Financieros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5,608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5,370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19.72%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Telecomunicaciones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4,310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4,452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5,244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4,440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Comercio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1,978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2,521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9.26%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Electrodomésticos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2,275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2,492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2,026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2,192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Energía Eléctrica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1,728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2,160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7.93%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y Alcaldías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Hidrocarburos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Muebles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Inmuebles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0.86%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0.66%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Medicamentos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Alimentos y bebidas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Publicidad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27,080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27,226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364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Denuncias por sector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0276192"/>
              </p:ext>
            </p:extLst>
          </p:nvPr>
        </p:nvGraphicFramePr>
        <p:xfrm>
          <a:off x="1066274" y="1484784"/>
          <a:ext cx="7011453" cy="4213860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1462133"/>
                <a:gridCol w="1387330"/>
                <a:gridCol w="1387330"/>
                <a:gridCol w="1387330"/>
                <a:gridCol w="1387330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mayo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mayo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mayo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mayo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3,203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2,520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Telecomunicaciones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14.38%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Electrodomésticos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12.26%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Financieros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Comercio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Muebles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Inmuebles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0.93%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Alimentos y bebidas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Energía Eléctrica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y alcaldías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0.12%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Medicamentos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Hidrocarburos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Publicidad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5,804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5,180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27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Motivos para mayo de 2014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42910" y="4725144"/>
            <a:ext cx="7929618" cy="156137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Los principales motivos de las atenciones son: cobros, cargos y comisiones con un </a:t>
            </a:r>
            <a:r>
              <a:rPr lang="es-ES" sz="2800" dirty="0" smtClean="0"/>
              <a:t>37.93%, </a:t>
            </a:r>
            <a:r>
              <a:rPr lang="es-ES" sz="2800" dirty="0" smtClean="0"/>
              <a:t>mala calidad </a:t>
            </a:r>
            <a:r>
              <a:rPr lang="es-ES" sz="2800" dirty="0"/>
              <a:t>de los </a:t>
            </a:r>
            <a:r>
              <a:rPr lang="es-ES" sz="2800" dirty="0" smtClean="0"/>
              <a:t>productos con </a:t>
            </a:r>
            <a:r>
              <a:rPr lang="es-ES" sz="2800" dirty="0" smtClean="0"/>
              <a:t>16.62% </a:t>
            </a:r>
            <a:r>
              <a:rPr lang="es-ES" sz="2800" dirty="0" smtClean="0"/>
              <a:t>y el incumplimiento de contrato u oferta con </a:t>
            </a:r>
            <a:r>
              <a:rPr lang="es-ES" sz="2800" dirty="0" smtClean="0"/>
              <a:t>8.41%.</a:t>
            </a:r>
            <a:endParaRPr lang="es-ES" sz="2800" dirty="0" smtClean="0"/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Las denuncias se concentran en: cobros, cargos y comisiones, con un </a:t>
            </a:r>
            <a:r>
              <a:rPr lang="es-ES" sz="2800" dirty="0" smtClean="0"/>
              <a:t>53.01%, </a:t>
            </a:r>
            <a:r>
              <a:rPr lang="es-ES" sz="2800" dirty="0" smtClean="0"/>
              <a:t>mala </a:t>
            </a:r>
            <a:r>
              <a:rPr lang="es-ES" sz="2800" dirty="0"/>
              <a:t>calidad del producto </a:t>
            </a:r>
            <a:r>
              <a:rPr lang="es-ES" sz="2800" dirty="0" smtClean="0"/>
              <a:t>con </a:t>
            </a:r>
            <a:r>
              <a:rPr lang="es-ES" sz="2800" dirty="0" smtClean="0"/>
              <a:t>20.63% </a:t>
            </a:r>
            <a:r>
              <a:rPr lang="es-ES" sz="2800" dirty="0" smtClean="0"/>
              <a:t>e incumplimiento de contrato </a:t>
            </a:r>
            <a:r>
              <a:rPr lang="es-ES" sz="2800" dirty="0"/>
              <a:t>u oferta con </a:t>
            </a:r>
            <a:r>
              <a:rPr lang="es-ES" sz="2800" dirty="0" smtClean="0"/>
              <a:t>11.75%.</a:t>
            </a:r>
            <a:endParaRPr lang="es-SV" sz="2800" dirty="0"/>
          </a:p>
        </p:txBody>
      </p:sp>
      <p:graphicFrame>
        <p:nvGraphicFramePr>
          <p:cNvPr id="12" name="3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5329182"/>
              </p:ext>
            </p:extLst>
          </p:nvPr>
        </p:nvGraphicFramePr>
        <p:xfrm>
          <a:off x="457200" y="1135285"/>
          <a:ext cx="4038600" cy="3589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4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75182136"/>
              </p:ext>
            </p:extLst>
          </p:nvPr>
        </p:nvGraphicFramePr>
        <p:xfrm>
          <a:off x="4648200" y="1135285"/>
          <a:ext cx="4038600" cy="3589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letín Estadístico Mensual 201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Boletín Estadístico Mensual 2011</Template>
  <TotalTime>4198</TotalTime>
  <Words>1629</Words>
  <Application>Microsoft Office PowerPoint</Application>
  <PresentationFormat>Presentación en pantalla (4:3)</PresentationFormat>
  <Paragraphs>796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9" baseType="lpstr">
      <vt:lpstr>Arial</vt:lpstr>
      <vt:lpstr>Calibri</vt:lpstr>
      <vt:lpstr>Boletín Estadístico Mensual 2011</vt:lpstr>
      <vt:lpstr>Boletín Estadístico Mensual</vt:lpstr>
      <vt:lpstr>Atenciones</vt:lpstr>
      <vt:lpstr>Atenciones y asesorías  Comparación los primeros cinco meses de 2014 con 2013</vt:lpstr>
      <vt:lpstr>Oficinas de atención</vt:lpstr>
      <vt:lpstr>Atenciones por sector para mayo de 2014</vt:lpstr>
      <vt:lpstr>Atenciones por sector para mayo de 2014</vt:lpstr>
      <vt:lpstr>Atenciones por sector</vt:lpstr>
      <vt:lpstr>Denuncias por sector</vt:lpstr>
      <vt:lpstr>Motivos para mayo de 2014</vt:lpstr>
      <vt:lpstr>Atenciones por motivo para mayo de 2014</vt:lpstr>
      <vt:lpstr>Atenciones por motivo</vt:lpstr>
      <vt:lpstr>Denuncias por motivo</vt:lpstr>
      <vt:lpstr>Denuncias y gestiones cerradas</vt:lpstr>
      <vt:lpstr>Montos recuperados por sector para mayo de 2014</vt:lpstr>
      <vt:lpstr>Montos recuperados</vt:lpstr>
      <vt:lpstr>Reclamos cerrados y montos recuperados  De enero de 2013 a mayo de 2014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Boletín Estadístico Mensual</dc:title>
  <dc:creator>Julio Siguenza</dc:creator>
  <cp:lastModifiedBy>Julio Siguenza</cp:lastModifiedBy>
  <cp:revision>219</cp:revision>
  <dcterms:created xsi:type="dcterms:W3CDTF">2011-12-21T16:07:31Z</dcterms:created>
  <dcterms:modified xsi:type="dcterms:W3CDTF">2014-06-06T19:52:21Z</dcterms:modified>
</cp:coreProperties>
</file>