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60" r:id="rId6"/>
    <p:sldId id="266" r:id="rId7"/>
    <p:sldId id="268" r:id="rId8"/>
    <p:sldId id="269" r:id="rId9"/>
    <p:sldId id="263" r:id="rId10"/>
    <p:sldId id="267" r:id="rId11"/>
    <p:sldId id="270" r:id="rId12"/>
    <p:sldId id="271" r:id="rId13"/>
    <p:sldId id="262" r:id="rId14"/>
    <p:sldId id="264" r:id="rId15"/>
    <p:sldId id="257" r:id="rId16"/>
    <p:sldId id="272" r:id="rId17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6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Hoja1!$C$30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Hoja1!$A$31:$B$34</c:f>
              <c:multiLvlStrCache>
                <c:ptCount val="4"/>
                <c:lvl>
                  <c:pt idx="0">
                    <c:v>Enero-abril 2013</c:v>
                  </c:pt>
                  <c:pt idx="1">
                    <c:v>Enero-abril 2014</c:v>
                  </c:pt>
                  <c:pt idx="2">
                    <c:v>Enero-abril 2013</c:v>
                  </c:pt>
                  <c:pt idx="3">
                    <c:v>Enero-abril 2014</c:v>
                  </c:pt>
                </c:lvl>
                <c:lvl>
                  <c:pt idx="0">
                    <c:v>Asesorías</c:v>
                  </c:pt>
                  <c:pt idx="2">
                    <c:v>Atenciones</c:v>
                  </c:pt>
                </c:lvl>
              </c:multiLvlStrCache>
            </c:multiLvlStrRef>
          </c:cat>
          <c:val>
            <c:numRef>
              <c:f>Hoja1!$C$31:$C$34</c:f>
              <c:numCache>
                <c:formatCode>#,##0</c:formatCode>
                <c:ptCount val="4"/>
                <c:pt idx="0">
                  <c:v>15363</c:v>
                </c:pt>
                <c:pt idx="1">
                  <c:v>16699</c:v>
                </c:pt>
                <c:pt idx="2">
                  <c:v>21234</c:v>
                </c:pt>
                <c:pt idx="3">
                  <c:v>22029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369655192"/>
        <c:axId val="369655584"/>
      </c:barChart>
      <c:catAx>
        <c:axId val="369655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69655584"/>
        <c:crosses val="autoZero"/>
        <c:auto val="1"/>
        <c:lblAlgn val="ctr"/>
        <c:lblOffset val="100"/>
        <c:noMultiLvlLbl val="0"/>
      </c:catAx>
      <c:valAx>
        <c:axId val="369655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69655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Atenciones por sector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Hoja1!$H$92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Hoja1!$G$93:$G$103</c:f>
              <c:strCache>
                <c:ptCount val="11"/>
                <c:pt idx="0">
                  <c:v>Otros sectores</c:v>
                </c:pt>
                <c:pt idx="1">
                  <c:v>Vehículos</c:v>
                </c:pt>
                <c:pt idx="2">
                  <c:v>Gobierno y alcaldías</c:v>
                </c:pt>
                <c:pt idx="3">
                  <c:v>Hidrocarburos</c:v>
                </c:pt>
                <c:pt idx="4">
                  <c:v>Servicios</c:v>
                </c:pt>
                <c:pt idx="5">
                  <c:v>Energía Eléctrica</c:v>
                </c:pt>
                <c:pt idx="6">
                  <c:v>Electrodomésticos</c:v>
                </c:pt>
                <c:pt idx="7">
                  <c:v>Comercio</c:v>
                </c:pt>
                <c:pt idx="8">
                  <c:v>Telecomunicaciones</c:v>
                </c:pt>
                <c:pt idx="9">
                  <c:v>Agua Potable</c:v>
                </c:pt>
                <c:pt idx="10">
                  <c:v>Servicios Financieros</c:v>
                </c:pt>
              </c:strCache>
            </c:strRef>
          </c:cat>
          <c:val>
            <c:numRef>
              <c:f>Hoja1!$H$93:$H$103</c:f>
              <c:numCache>
                <c:formatCode>0.00%</c:formatCode>
                <c:ptCount val="11"/>
                <c:pt idx="0">
                  <c:v>5.8000000000000052E-2</c:v>
                </c:pt>
                <c:pt idx="1">
                  <c:v>1.5699999999999999E-2</c:v>
                </c:pt>
                <c:pt idx="2">
                  <c:v>3.32E-2</c:v>
                </c:pt>
                <c:pt idx="3">
                  <c:v>3.6799999999999999E-2</c:v>
                </c:pt>
                <c:pt idx="4">
                  <c:v>8.2900000000000001E-2</c:v>
                </c:pt>
                <c:pt idx="5">
                  <c:v>8.5900000000000004E-2</c:v>
                </c:pt>
                <c:pt idx="6">
                  <c:v>8.6800000000000002E-2</c:v>
                </c:pt>
                <c:pt idx="7">
                  <c:v>8.8099999999999998E-2</c:v>
                </c:pt>
                <c:pt idx="8">
                  <c:v>0.1605</c:v>
                </c:pt>
                <c:pt idx="9">
                  <c:v>0.1636</c:v>
                </c:pt>
                <c:pt idx="10">
                  <c:v>0.1885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71696592"/>
        <c:axId val="371696984"/>
        <c:axId val="0"/>
      </c:bar3DChart>
      <c:catAx>
        <c:axId val="37169659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1696984"/>
        <c:crosses val="autoZero"/>
        <c:auto val="1"/>
        <c:lblAlgn val="ctr"/>
        <c:lblOffset val="100"/>
        <c:noMultiLvlLbl val="0"/>
      </c:catAx>
      <c:valAx>
        <c:axId val="3716969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169659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Denuncias por sector</a:t>
            </a:r>
            <a:endParaRPr lang="es-SV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Hoja1!$H$115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Hoja1!$G$116:$G$126</c:f>
              <c:strCache>
                <c:ptCount val="11"/>
                <c:pt idx="0">
                  <c:v>Otros sectores</c:v>
                </c:pt>
                <c:pt idx="1">
                  <c:v>Turismo</c:v>
                </c:pt>
                <c:pt idx="2">
                  <c:v>Inmuebles</c:v>
                </c:pt>
                <c:pt idx="3">
                  <c:v>Vehículos</c:v>
                </c:pt>
                <c:pt idx="4">
                  <c:v>Muebles</c:v>
                </c:pt>
                <c:pt idx="5">
                  <c:v>Servicios</c:v>
                </c:pt>
                <c:pt idx="6">
                  <c:v>Comercio</c:v>
                </c:pt>
                <c:pt idx="7">
                  <c:v>Servicios Financieros</c:v>
                </c:pt>
                <c:pt idx="8">
                  <c:v>Electrodomésticos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Hoja1!$H$116:$H$126</c:f>
              <c:numCache>
                <c:formatCode>0.00%</c:formatCode>
                <c:ptCount val="11"/>
                <c:pt idx="0">
                  <c:v>8.2000000000000961E-3</c:v>
                </c:pt>
                <c:pt idx="1">
                  <c:v>5.8999999999999999E-3</c:v>
                </c:pt>
                <c:pt idx="2">
                  <c:v>1.2999999999999999E-2</c:v>
                </c:pt>
                <c:pt idx="3">
                  <c:v>1.2999999999999999E-2</c:v>
                </c:pt>
                <c:pt idx="4">
                  <c:v>1.89E-2</c:v>
                </c:pt>
                <c:pt idx="5">
                  <c:v>3.0700000000000002E-2</c:v>
                </c:pt>
                <c:pt idx="6">
                  <c:v>6.13E-2</c:v>
                </c:pt>
                <c:pt idx="7">
                  <c:v>9.4299999999999995E-2</c:v>
                </c:pt>
                <c:pt idx="8">
                  <c:v>0.10970000000000001</c:v>
                </c:pt>
                <c:pt idx="9">
                  <c:v>0.14149999999999999</c:v>
                </c:pt>
                <c:pt idx="10">
                  <c:v>0.50349999999999995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73869936"/>
        <c:axId val="373869544"/>
        <c:axId val="0"/>
      </c:bar3DChart>
      <c:catAx>
        <c:axId val="37386993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3869544"/>
        <c:crosses val="autoZero"/>
        <c:auto val="1"/>
        <c:lblAlgn val="ctr"/>
        <c:lblOffset val="100"/>
        <c:noMultiLvlLbl val="0"/>
      </c:catAx>
      <c:valAx>
        <c:axId val="3738695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3869936"/>
        <c:crosses val="autoZero"/>
        <c:crossBetween val="between"/>
        <c:majorUnit val="0.1500000000000002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atenciones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Hoja1!$H$284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Hoja1!$G$285:$G$293</c:f>
              <c:strCache>
                <c:ptCount val="9"/>
                <c:pt idx="0">
                  <c:v>Varios</c:v>
                </c:pt>
                <c:pt idx="1">
                  <c:v>Práctica abusiva</c:v>
                </c:pt>
                <c:pt idx="2">
                  <c:v>Información crediticia</c:v>
                </c:pt>
                <c:pt idx="3">
                  <c:v>Desistimiento de compra</c:v>
                </c:pt>
                <c:pt idx="4">
                  <c:v>Gestiones de Cobro</c:v>
                </c:pt>
                <c:pt idx="5">
                  <c:v>Plan de Pagos</c:v>
                </c:pt>
                <c:pt idx="6">
                  <c:v>Incumplimiento de contrato u oferta</c:v>
                </c:pt>
                <c:pt idx="7">
                  <c:v>Mala calidad del producto o servicio</c:v>
                </c:pt>
                <c:pt idx="8">
                  <c:v>Cobros, Cargos y Comisiones Indebidas</c:v>
                </c:pt>
              </c:strCache>
            </c:strRef>
          </c:cat>
          <c:val>
            <c:numRef>
              <c:f>Hoja1!$H$285:$H$293</c:f>
              <c:numCache>
                <c:formatCode>0.00%</c:formatCode>
                <c:ptCount val="9"/>
                <c:pt idx="0">
                  <c:v>0.26849999999999996</c:v>
                </c:pt>
                <c:pt idx="1">
                  <c:v>6.7000000000000002E-3</c:v>
                </c:pt>
                <c:pt idx="2">
                  <c:v>7.7999999999999996E-3</c:v>
                </c:pt>
                <c:pt idx="3">
                  <c:v>1.6400000000000001E-2</c:v>
                </c:pt>
                <c:pt idx="4">
                  <c:v>2.69E-2</c:v>
                </c:pt>
                <c:pt idx="5">
                  <c:v>6.1899999999999997E-2</c:v>
                </c:pt>
                <c:pt idx="6">
                  <c:v>7.9399999999999998E-2</c:v>
                </c:pt>
                <c:pt idx="7">
                  <c:v>0.17280000000000001</c:v>
                </c:pt>
                <c:pt idx="8">
                  <c:v>0.35959999999999998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76582536"/>
        <c:axId val="376584888"/>
        <c:axId val="0"/>
      </c:bar3DChart>
      <c:catAx>
        <c:axId val="376582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6584888"/>
        <c:crosses val="autoZero"/>
        <c:auto val="1"/>
        <c:lblAlgn val="ctr"/>
        <c:lblOffset val="100"/>
        <c:noMultiLvlLbl val="0"/>
      </c:catAx>
      <c:valAx>
        <c:axId val="3765848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658253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denuncias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Hoja1!$H$309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Hoja1!$G$310:$G$317</c:f>
              <c:strCache>
                <c:ptCount val="8"/>
                <c:pt idx="0">
                  <c:v>Varios</c:v>
                </c:pt>
                <c:pt idx="1">
                  <c:v>Documentos de Obligación y Cancelaciones</c:v>
                </c:pt>
                <c:pt idx="2">
                  <c:v>Práctica abusiva</c:v>
                </c:pt>
                <c:pt idx="3">
                  <c:v>Desistimiento de compra</c:v>
                </c:pt>
                <c:pt idx="4">
                  <c:v>Gestiones de Cobro</c:v>
                </c:pt>
                <c:pt idx="5">
                  <c:v>Incumplimiento de contrato u oferta</c:v>
                </c:pt>
                <c:pt idx="6">
                  <c:v>Mala calidad del producto o servicio</c:v>
                </c:pt>
                <c:pt idx="7">
                  <c:v>Cobros, Cargos y Comisiones Indebidas</c:v>
                </c:pt>
              </c:strCache>
            </c:strRef>
          </c:cat>
          <c:val>
            <c:numRef>
              <c:f>Hoja1!$H$310:$H$317</c:f>
              <c:numCache>
                <c:formatCode>0.00%</c:formatCode>
                <c:ptCount val="8"/>
                <c:pt idx="0">
                  <c:v>0.14040000000000008</c:v>
                </c:pt>
                <c:pt idx="1">
                  <c:v>3.5000000000000001E-3</c:v>
                </c:pt>
                <c:pt idx="2">
                  <c:v>7.1000000000000004E-3</c:v>
                </c:pt>
                <c:pt idx="3">
                  <c:v>8.3000000000000001E-3</c:v>
                </c:pt>
                <c:pt idx="4">
                  <c:v>9.4000000000000004E-3</c:v>
                </c:pt>
                <c:pt idx="5">
                  <c:v>0.1226</c:v>
                </c:pt>
                <c:pt idx="6">
                  <c:v>0.20749999999999999</c:v>
                </c:pt>
                <c:pt idx="7">
                  <c:v>0.50119999999999998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76583712"/>
        <c:axId val="376583320"/>
        <c:axId val="0"/>
      </c:bar3DChart>
      <c:catAx>
        <c:axId val="376583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6583320"/>
        <c:crosses val="autoZero"/>
        <c:auto val="1"/>
        <c:lblAlgn val="ctr"/>
        <c:lblOffset val="100"/>
        <c:noMultiLvlLbl val="0"/>
      </c:catAx>
      <c:valAx>
        <c:axId val="3765833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6583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Hoja1!$H$479</c:f>
              <c:strCache>
                <c:ptCount val="1"/>
                <c:pt idx="0">
                  <c:v>Montos Recuperados por Sector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Hoja1!$G$480:$G$489</c:f>
              <c:strCache>
                <c:ptCount val="10"/>
                <c:pt idx="0">
                  <c:v>Otros Sectores</c:v>
                </c:pt>
                <c:pt idx="1">
                  <c:v>Libros</c:v>
                </c:pt>
                <c:pt idx="2">
                  <c:v>Muebles</c:v>
                </c:pt>
                <c:pt idx="3">
                  <c:v>Comercio</c:v>
                </c:pt>
                <c:pt idx="4">
                  <c:v>Servicios</c:v>
                </c:pt>
                <c:pt idx="5">
                  <c:v>Telecomunicaciones</c:v>
                </c:pt>
                <c:pt idx="6">
                  <c:v>Electrodomésticos</c:v>
                </c:pt>
                <c:pt idx="7">
                  <c:v>Servicios Financieros</c:v>
                </c:pt>
                <c:pt idx="8">
                  <c:v>Vehículos</c:v>
                </c:pt>
                <c:pt idx="9">
                  <c:v>Agua Potable</c:v>
                </c:pt>
              </c:strCache>
            </c:strRef>
          </c:cat>
          <c:val>
            <c:numRef>
              <c:f>Hoja1!$H$480:$H$489</c:f>
              <c:numCache>
                <c:formatCode>"$"#,##0.00</c:formatCode>
                <c:ptCount val="10"/>
                <c:pt idx="0">
                  <c:v>2135.59</c:v>
                </c:pt>
                <c:pt idx="1">
                  <c:v>1649.26</c:v>
                </c:pt>
                <c:pt idx="2">
                  <c:v>3615.7599999999998</c:v>
                </c:pt>
                <c:pt idx="3">
                  <c:v>9517.619999999999</c:v>
                </c:pt>
                <c:pt idx="4">
                  <c:v>11904.25</c:v>
                </c:pt>
                <c:pt idx="5">
                  <c:v>20270.310000000012</c:v>
                </c:pt>
                <c:pt idx="6">
                  <c:v>28417.930000000011</c:v>
                </c:pt>
                <c:pt idx="7">
                  <c:v>29259.290000000008</c:v>
                </c:pt>
                <c:pt idx="8">
                  <c:v>31267.58</c:v>
                </c:pt>
                <c:pt idx="9">
                  <c:v>40521.700000000012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65265272"/>
        <c:axId val="365265664"/>
        <c:axId val="0"/>
      </c:bar3DChart>
      <c:catAx>
        <c:axId val="36526527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65265664"/>
        <c:crosses val="autoZero"/>
        <c:auto val="1"/>
        <c:lblAlgn val="ctr"/>
        <c:lblOffset val="100"/>
        <c:noMultiLvlLbl val="0"/>
      </c:catAx>
      <c:valAx>
        <c:axId val="365265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65265272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Hoja1!$A$507</c:f>
              <c:strCache>
                <c:ptCount val="1"/>
                <c:pt idx="0">
                  <c:v>Casos Cerrados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Hoja1!$B$506:$M$506</c:f>
              <c:numCache>
                <c:formatCode>mmm\-yy</c:formatCode>
                <c:ptCount val="12"/>
                <c:pt idx="0">
                  <c:v>41395</c:v>
                </c:pt>
                <c:pt idx="1">
                  <c:v>41426</c:v>
                </c:pt>
                <c:pt idx="2">
                  <c:v>41456</c:v>
                </c:pt>
                <c:pt idx="3">
                  <c:v>41487</c:v>
                </c:pt>
                <c:pt idx="4">
                  <c:v>41518</c:v>
                </c:pt>
                <c:pt idx="5">
                  <c:v>41548</c:v>
                </c:pt>
                <c:pt idx="6">
                  <c:v>41579</c:v>
                </c:pt>
                <c:pt idx="7">
                  <c:v>41609</c:v>
                </c:pt>
                <c:pt idx="8">
                  <c:v>41640</c:v>
                </c:pt>
                <c:pt idx="9">
                  <c:v>41671</c:v>
                </c:pt>
                <c:pt idx="10">
                  <c:v>41699</c:v>
                </c:pt>
                <c:pt idx="11">
                  <c:v>41730</c:v>
                </c:pt>
              </c:numCache>
            </c:numRef>
          </c:cat>
          <c:val>
            <c:numRef>
              <c:f>Hoja1!$B$507:$M$507</c:f>
              <c:numCache>
                <c:formatCode>#,##0</c:formatCode>
                <c:ptCount val="12"/>
                <c:pt idx="0">
                  <c:v>1553</c:v>
                </c:pt>
                <c:pt idx="1">
                  <c:v>1183</c:v>
                </c:pt>
                <c:pt idx="2">
                  <c:v>1499</c:v>
                </c:pt>
                <c:pt idx="3">
                  <c:v>1048</c:v>
                </c:pt>
                <c:pt idx="4">
                  <c:v>1444</c:v>
                </c:pt>
                <c:pt idx="5">
                  <c:v>1309</c:v>
                </c:pt>
                <c:pt idx="6">
                  <c:v>1121</c:v>
                </c:pt>
                <c:pt idx="7">
                  <c:v>834</c:v>
                </c:pt>
                <c:pt idx="8">
                  <c:v>1245</c:v>
                </c:pt>
                <c:pt idx="9">
                  <c:v>1109</c:v>
                </c:pt>
                <c:pt idx="10">
                  <c:v>1210</c:v>
                </c:pt>
                <c:pt idx="11">
                  <c:v>910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255464248"/>
        <c:axId val="255465032"/>
      </c:barChart>
      <c:lineChart>
        <c:grouping val="standard"/>
        <c:varyColors val="0"/>
        <c:ser>
          <c:idx val="1"/>
          <c:order val="1"/>
          <c:tx>
            <c:strRef>
              <c:f>Hoja1!$A$508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Hoja1!$B$506:$M$506</c:f>
              <c:numCache>
                <c:formatCode>mmm\-yy</c:formatCode>
                <c:ptCount val="12"/>
                <c:pt idx="0">
                  <c:v>41395</c:v>
                </c:pt>
                <c:pt idx="1">
                  <c:v>41426</c:v>
                </c:pt>
                <c:pt idx="2">
                  <c:v>41456</c:v>
                </c:pt>
                <c:pt idx="3">
                  <c:v>41487</c:v>
                </c:pt>
                <c:pt idx="4">
                  <c:v>41518</c:v>
                </c:pt>
                <c:pt idx="5">
                  <c:v>41548</c:v>
                </c:pt>
                <c:pt idx="6">
                  <c:v>41579</c:v>
                </c:pt>
                <c:pt idx="7">
                  <c:v>41609</c:v>
                </c:pt>
                <c:pt idx="8">
                  <c:v>41640</c:v>
                </c:pt>
                <c:pt idx="9">
                  <c:v>41671</c:v>
                </c:pt>
                <c:pt idx="10">
                  <c:v>41699</c:v>
                </c:pt>
                <c:pt idx="11">
                  <c:v>41730</c:v>
                </c:pt>
              </c:numCache>
            </c:numRef>
          </c:cat>
          <c:val>
            <c:numRef>
              <c:f>Hoja1!$B$508:$M$508</c:f>
              <c:numCache>
                <c:formatCode>"$"#,##0.00</c:formatCode>
                <c:ptCount val="12"/>
                <c:pt idx="0">
                  <c:v>239773.56999999986</c:v>
                </c:pt>
                <c:pt idx="1">
                  <c:v>218505.74999999983</c:v>
                </c:pt>
                <c:pt idx="2">
                  <c:v>348367.39999999962</c:v>
                </c:pt>
                <c:pt idx="3">
                  <c:v>170118.86999999988</c:v>
                </c:pt>
                <c:pt idx="4">
                  <c:v>280653.85999999987</c:v>
                </c:pt>
                <c:pt idx="5">
                  <c:v>271974.43999999994</c:v>
                </c:pt>
                <c:pt idx="6">
                  <c:v>381744.69</c:v>
                </c:pt>
                <c:pt idx="7">
                  <c:v>188715.51999999979</c:v>
                </c:pt>
                <c:pt idx="8">
                  <c:v>330162.04999999993</c:v>
                </c:pt>
                <c:pt idx="9">
                  <c:v>195950.57000000015</c:v>
                </c:pt>
                <c:pt idx="10">
                  <c:v>427170.72000000003</c:v>
                </c:pt>
                <c:pt idx="11">
                  <c:v>178559.29000000004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1561256"/>
        <c:axId val="441561648"/>
      </c:lineChart>
      <c:dateAx>
        <c:axId val="25546424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5465032"/>
        <c:crosses val="autoZero"/>
        <c:auto val="1"/>
        <c:lblOffset val="100"/>
        <c:baseTimeUnit val="months"/>
      </c:dateAx>
      <c:valAx>
        <c:axId val="255465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5464248"/>
        <c:crosses val="autoZero"/>
        <c:crossBetween val="between"/>
      </c:valAx>
      <c:valAx>
        <c:axId val="441561648"/>
        <c:scaling>
          <c:orientation val="minMax"/>
        </c:scaling>
        <c:delete val="0"/>
        <c:axPos val="r"/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41561256"/>
        <c:crosses val="max"/>
        <c:crossBetween val="between"/>
      </c:valAx>
      <c:dateAx>
        <c:axId val="441561256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441561648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07/05/2014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07/05/2014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07/05/2014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07/05/2014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07/05/2014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07/05/2014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07/05/2014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07/05/2014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07/05/2014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07/05/2014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07/05/2014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07/05/2014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chemeClr val="accent1"/>
          </a:solidFill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effectLst/>
              </a:rPr>
              <a:t>Boletín Estadístico Mensual</a:t>
            </a:r>
            <a:endParaRPr lang="es-SV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Abril </a:t>
            </a:r>
            <a:r>
              <a:rPr lang="es-ES" dirty="0" smtClean="0"/>
              <a:t>2014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Atenciones por motivo </a:t>
            </a:r>
            <a:r>
              <a:rPr lang="es-ES" dirty="0"/>
              <a:t>para </a:t>
            </a:r>
            <a:r>
              <a:rPr lang="es-ES" dirty="0" smtClean="0"/>
              <a:t>abril </a:t>
            </a:r>
            <a:r>
              <a:rPr lang="es-ES" dirty="0"/>
              <a:t>de </a:t>
            </a:r>
            <a:r>
              <a:rPr lang="es-ES" dirty="0" smtClean="0"/>
              <a:t>2014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408531" y="197954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motivo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97954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motivo</a:t>
            </a:r>
            <a:endParaRPr lang="es-SV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37257247"/>
              </p:ext>
            </p:extLst>
          </p:nvPr>
        </p:nvGraphicFramePr>
        <p:xfrm>
          <a:off x="457200" y="2805906"/>
          <a:ext cx="3722889" cy="21145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425238"/>
                <a:gridCol w="799638"/>
                <a:gridCol w="498013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Motivo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Cobros, Cargos y Comisiones Indebidas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35.96%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1,604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Mala calidad del producto o servicio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17.28%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771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Incumplimiento de contrato u oferta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7.94%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354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Plan de Pagos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6.19%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276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Gestiones de Cobro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2.69%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Desistimiento de compra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1.64%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Información crediticia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0.78%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Práctica abusiva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0.67%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Varios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26.85%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1,198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4,461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graphicFrame>
        <p:nvGraphicFramePr>
          <p:cNvPr id="10" name="Marcador de contenid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50557287"/>
              </p:ext>
            </p:extLst>
          </p:nvPr>
        </p:nvGraphicFramePr>
        <p:xfrm>
          <a:off x="4648200" y="2901156"/>
          <a:ext cx="3954664" cy="19240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682413"/>
                <a:gridCol w="799638"/>
                <a:gridCol w="472613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Motivo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Cobros, Cargos y Comisiones Indebidas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50.12%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425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Mala calidad del producto o servicio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20.75%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176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Incumplimiento de contrato u oferta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12.26%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Gestiones de Cobro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0.94%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Desistimiento de compra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0.83%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Práctica abusiva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0.71%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Documentos de Obligación y Cancelaciones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0.35%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Varios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14.04%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848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8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Atenciones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231258"/>
              </p:ext>
            </p:extLst>
          </p:nvPr>
        </p:nvGraphicFramePr>
        <p:xfrm>
          <a:off x="719571" y="2276872"/>
          <a:ext cx="7704858" cy="286702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abril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abril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abril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abril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8,014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7,841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3,109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3,774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1,966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1,515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4,905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5,781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21,234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22,029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4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88986"/>
              </p:ext>
            </p:extLst>
          </p:nvPr>
        </p:nvGraphicFramePr>
        <p:xfrm>
          <a:off x="719571" y="2276872"/>
          <a:ext cx="7704858" cy="286702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abril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abril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abril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abril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2,050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4,099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Denuncias y gestiones cerradas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7457840"/>
              </p:ext>
            </p:extLst>
          </p:nvPr>
        </p:nvGraphicFramePr>
        <p:xfrm>
          <a:off x="525458" y="1475619"/>
          <a:ext cx="7790958" cy="216940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2442319"/>
                <a:gridCol w="1238960"/>
                <a:gridCol w="1238960"/>
                <a:gridCol w="723152"/>
                <a:gridCol w="694076"/>
                <a:gridCol w="730339"/>
                <a:gridCol w="723152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abril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abril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Marzo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Abril </a:t>
                      </a:r>
                      <a:endParaRPr lang="es-SV" sz="1200" b="1" i="0" u="none" strike="noStrike" dirty="0" smtClean="0">
                        <a:solidFill>
                          <a:schemeClr val="bg1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4,658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3,917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-15.9%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1,054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-23.1%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Avenimiento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3,292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2,644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-28.2%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Cerrado por razones de oficio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Conciliación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-19.9%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-20.4%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de Ratificación y Prevención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Sancionador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-22.8%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-35.9%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5,240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4,474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-14.6%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1,210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-24.8%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149080"/>
            <a:ext cx="8229600" cy="19945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Al </a:t>
            </a:r>
            <a:r>
              <a:rPr lang="es-ES" sz="2400" dirty="0"/>
              <a:t>comparar </a:t>
            </a:r>
            <a:r>
              <a:rPr lang="es-ES" sz="2400" dirty="0" smtClean="0"/>
              <a:t>los primeros </a:t>
            </a:r>
            <a:r>
              <a:rPr lang="es-ES" sz="2400" dirty="0" smtClean="0"/>
              <a:t>cuatro meses </a:t>
            </a:r>
            <a:r>
              <a:rPr lang="es-ES" sz="2400" dirty="0" smtClean="0"/>
              <a:t>de </a:t>
            </a:r>
            <a:r>
              <a:rPr lang="es-ES" sz="2400" dirty="0"/>
              <a:t>2013 con </a:t>
            </a:r>
            <a:r>
              <a:rPr lang="es-ES" sz="2400" dirty="0" smtClean="0"/>
              <a:t>2014, los resultados indican una disminución del </a:t>
            </a:r>
            <a:r>
              <a:rPr lang="es-ES" sz="2400" dirty="0" smtClean="0"/>
              <a:t>14% </a:t>
            </a:r>
            <a:r>
              <a:rPr lang="es-ES" sz="2400" dirty="0" smtClean="0"/>
              <a:t>en la cantidad de denuncias y gestiones cerradas</a:t>
            </a:r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La comparación entre </a:t>
            </a:r>
            <a:r>
              <a:rPr lang="es-ES" sz="2400" dirty="0" smtClean="0"/>
              <a:t>marzo </a:t>
            </a:r>
            <a:r>
              <a:rPr lang="es-ES" sz="2400" dirty="0" smtClean="0"/>
              <a:t>con </a:t>
            </a:r>
            <a:r>
              <a:rPr lang="es-ES" sz="2400" dirty="0" smtClean="0"/>
              <a:t>abril </a:t>
            </a:r>
            <a:r>
              <a:rPr lang="es-ES" sz="2400" dirty="0" smtClean="0"/>
              <a:t>de 2014, los resultados indican que la cantidad de cierres </a:t>
            </a:r>
            <a:r>
              <a:rPr lang="es-ES" sz="2400" dirty="0" smtClean="0"/>
              <a:t>disminuye un 24.8% debido a la semana de vacaciones.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</a:t>
            </a:r>
            <a:r>
              <a:rPr lang="es-ES" dirty="0" smtClean="0"/>
              <a:t>abril </a:t>
            </a:r>
            <a:r>
              <a:rPr lang="es-ES" dirty="0" smtClean="0"/>
              <a:t>de 2014</a:t>
            </a:r>
            <a:endParaRPr lang="es-SV" dirty="0"/>
          </a:p>
        </p:txBody>
      </p:sp>
      <p:graphicFrame>
        <p:nvGraphicFramePr>
          <p:cNvPr id="5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975985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SV" sz="3200" dirty="0"/>
              <a:t>$</a:t>
            </a:r>
            <a:r>
              <a:rPr lang="es-SV" sz="3200" dirty="0" smtClean="0"/>
              <a:t>178,559.29</a:t>
            </a:r>
            <a:r>
              <a:rPr lang="es-SV" sz="3200" dirty="0" smtClean="0"/>
              <a:t> </a:t>
            </a:r>
            <a:r>
              <a:rPr lang="es-ES" sz="3200" dirty="0" smtClean="0"/>
              <a:t>a favor de los consumidores.</a:t>
            </a:r>
            <a:endParaRPr lang="es-SV" sz="3200" dirty="0" smtClean="0"/>
          </a:p>
        </p:txBody>
      </p:sp>
      <p:graphicFrame>
        <p:nvGraphicFramePr>
          <p:cNvPr id="6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669524"/>
              </p:ext>
            </p:extLst>
          </p:nvPr>
        </p:nvGraphicFramePr>
        <p:xfrm>
          <a:off x="457200" y="1600201"/>
          <a:ext cx="8229600" cy="36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Reclamos cerrados y montos recuperados </a:t>
            </a:r>
            <a:br>
              <a:rPr lang="es-SV" dirty="0" smtClean="0"/>
            </a:br>
            <a:r>
              <a:rPr lang="es-SV" sz="2700" i="1" dirty="0" smtClean="0">
                <a:effectLst/>
              </a:rPr>
              <a:t>De enero de 2013 a </a:t>
            </a:r>
            <a:r>
              <a:rPr lang="es-SV" sz="2700" i="1" dirty="0" smtClean="0">
                <a:effectLst/>
              </a:rPr>
              <a:t>abril </a:t>
            </a:r>
            <a:r>
              <a:rPr lang="es-SV" sz="2700" i="1" dirty="0" smtClean="0">
                <a:effectLst/>
              </a:rPr>
              <a:t>de 2014</a:t>
            </a:r>
            <a:endParaRPr lang="es-SV" sz="2700" i="1" dirty="0">
              <a:effectLst/>
            </a:endParaRP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9608559"/>
              </p:ext>
            </p:extLst>
          </p:nvPr>
        </p:nvGraphicFramePr>
        <p:xfrm>
          <a:off x="1763688" y="1988840"/>
          <a:ext cx="5900793" cy="4011930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731311"/>
                <a:gridCol w="1563035"/>
                <a:gridCol w="2041380"/>
                <a:gridCol w="1565067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Mes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Reclamos cerrados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Reclamos con devolución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Monto recuperado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ene-13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1,410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874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 dirty="0">
                          <a:effectLst/>
                        </a:rPr>
                        <a:t>$292,359.14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feb-13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1,263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820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 dirty="0">
                          <a:effectLst/>
                        </a:rPr>
                        <a:t>$343,248.31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mar-13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1,104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741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$223,813.52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abr-13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1,463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866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$290,760.66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may-13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1,553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949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$239,773.57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jun-13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1,183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743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$218,505.75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jul-13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1,499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936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$348,367.40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ago-13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1,048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621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$170,118.87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sep-13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1,444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835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$280,653.86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oct-13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1,309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831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$271,974.44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nov-13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1,121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688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$381,744.69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dic-13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834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501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$188,715.52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ene-14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1,245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823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$330,162.05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feb-14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1,109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674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$195,950.57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mar-14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1,210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738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$427,170.72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abr-14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910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534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$178,559.29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19,705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12,174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 dirty="0">
                          <a:effectLst/>
                        </a:rPr>
                        <a:t>$4,381,878.36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8439576"/>
              </p:ext>
            </p:extLst>
          </p:nvPr>
        </p:nvGraphicFramePr>
        <p:xfrm>
          <a:off x="673196" y="1306827"/>
          <a:ext cx="7571211" cy="1327785"/>
        </p:xfrm>
        <a:graphic>
          <a:graphicData uri="http://schemas.openxmlformats.org/drawingml/2006/table">
            <a:tbl>
              <a:tblPr firstRow="1" lastRow="1" bandRow="1" bandCol="1">
                <a:tableStyleId>{69012ECD-51FC-41F1-AA8D-1B2483CD663E}</a:tableStyleId>
              </a:tblPr>
              <a:tblGrid>
                <a:gridCol w="1143442"/>
                <a:gridCol w="1398349"/>
                <a:gridCol w="1398349"/>
                <a:gridCol w="736285"/>
                <a:gridCol w="998301"/>
                <a:gridCol w="1160200"/>
                <a:gridCol w="736285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/>
                        <a:t>Tipo de caso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Enero a </a:t>
                      </a:r>
                      <a:r>
                        <a:rPr lang="es-SV" sz="1200" u="none" strike="noStrike" dirty="0" smtClean="0"/>
                        <a:t>abril </a:t>
                      </a:r>
                      <a:endParaRPr lang="es-SV" sz="1200" u="none" strike="noStrike" dirty="0" smtClean="0"/>
                    </a:p>
                    <a:p>
                      <a:pPr algn="ctr" fontAlgn="b"/>
                      <a:r>
                        <a:rPr lang="es-SV" sz="1200" u="none" strike="noStrike" dirty="0" smtClean="0"/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Enero a </a:t>
                      </a:r>
                      <a:r>
                        <a:rPr lang="es-SV" sz="1200" u="none" strike="noStrike" dirty="0" smtClean="0"/>
                        <a:t>abril </a:t>
                      </a:r>
                      <a:endParaRPr lang="es-SV" sz="1200" u="none" strike="noStrike" dirty="0" smtClean="0"/>
                    </a:p>
                    <a:p>
                      <a:pPr algn="ctr" fontAlgn="b"/>
                      <a:r>
                        <a:rPr lang="es-SV" sz="1200" u="none" strike="noStrike" dirty="0" smtClean="0"/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Marzo </a:t>
                      </a:r>
                      <a:r>
                        <a:rPr lang="es-SV" sz="1200" u="none" strike="noStrike" dirty="0" smtClean="0"/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Abril </a:t>
                      </a:r>
                      <a:r>
                        <a:rPr lang="es-SV" sz="1200" u="none" strike="noStrike" dirty="0" smtClean="0"/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15,363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16,699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4,528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3,352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-26.0%</a:t>
                      </a:r>
                    </a:p>
                  </a:txBody>
                  <a:tcPr marL="72000" marR="72000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4,099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-16.9%</a:t>
                      </a:r>
                    </a:p>
                  </a:txBody>
                  <a:tcPr marL="72000" marR="72000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Derivación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-9.2%</a:t>
                      </a:r>
                    </a:p>
                  </a:txBody>
                  <a:tcPr marL="72000" marR="72000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-29.9%</a:t>
                      </a:r>
                    </a:p>
                  </a:txBody>
                  <a:tcPr marL="72000" marR="72000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21,234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22,029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5,869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4,461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3163198"/>
            <a:ext cx="8229600" cy="3074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</a:t>
            </a:r>
            <a:r>
              <a:rPr lang="es-ES" sz="3200" dirty="0" smtClean="0"/>
              <a:t>abril </a:t>
            </a:r>
            <a:r>
              <a:rPr lang="es-ES" sz="3200" dirty="0" smtClean="0"/>
              <a:t>de 2014 se recibió </a:t>
            </a:r>
            <a:r>
              <a:rPr lang="es-SV" sz="3200" dirty="0" smtClean="0">
                <a:solidFill>
                  <a:srgbClr val="000000"/>
                </a:solidFill>
              </a:rPr>
              <a:t>4,461 </a:t>
            </a:r>
            <a:r>
              <a:rPr lang="es-ES" sz="3200" dirty="0" smtClean="0"/>
              <a:t>atenciones. La mayor parte de estas atenciones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3,352</a:t>
            </a:r>
            <a:endParaRPr lang="es-SV" sz="3200" dirty="0" smtClean="0">
              <a:solidFill>
                <a:srgbClr val="000000"/>
              </a:solidFill>
            </a:endParaRP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</a:t>
            </a:r>
            <a:r>
              <a:rPr lang="es-ES" sz="3200" dirty="0" smtClean="0"/>
              <a:t>el </a:t>
            </a:r>
            <a:r>
              <a:rPr lang="es-ES" sz="3200" dirty="0"/>
              <a:t>total de </a:t>
            </a:r>
            <a:r>
              <a:rPr lang="es-ES" sz="3200" dirty="0" smtClean="0"/>
              <a:t>atenciones </a:t>
            </a:r>
            <a:r>
              <a:rPr lang="es-ES" sz="3200" dirty="0" smtClean="0"/>
              <a:t>disminuyó un 24%, debido a la semana de vacaciones de semana santa.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comparación con los primeros tres meses de 2013, las atenciones se incrementan un </a:t>
            </a:r>
            <a:r>
              <a:rPr lang="es-ES" sz="3200" dirty="0" smtClean="0"/>
              <a:t>3.7%.</a:t>
            </a:r>
            <a:endParaRPr lang="es-E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Atenciones y asesorías </a:t>
            </a:r>
            <a:br>
              <a:rPr lang="es-SV" dirty="0" smtClean="0"/>
            </a:br>
            <a:r>
              <a:rPr lang="es-SV" sz="2700" i="1" dirty="0" smtClean="0">
                <a:effectLst/>
              </a:rPr>
              <a:t>Comparación los primeros tres meses de 2014 con 2013</a:t>
            </a:r>
            <a:endParaRPr lang="es-SV" i="1" dirty="0">
              <a:effectLst/>
            </a:endParaRPr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82888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02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13444504"/>
              </p:ext>
            </p:extLst>
          </p:nvPr>
        </p:nvGraphicFramePr>
        <p:xfrm>
          <a:off x="500034" y="1874537"/>
          <a:ext cx="4508901" cy="1790829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1206038"/>
                <a:gridCol w="667875"/>
                <a:gridCol w="718675"/>
                <a:gridCol w="794875"/>
                <a:gridCol w="623425"/>
                <a:gridCol w="498013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Asesoría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Denuncia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 err="1">
                          <a:effectLst/>
                        </a:rPr>
                        <a:t>Call</a:t>
                      </a:r>
                      <a:r>
                        <a:rPr lang="es-SV" sz="1100" u="none" strike="noStrike" dirty="0">
                          <a:effectLst/>
                        </a:rPr>
                        <a:t> Center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1,687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Plan de La Laguna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Miguel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Salvador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1,361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Santa Ana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Total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3,352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4,461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493096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Los dos centros con el mayor número de atenciones fueron </a:t>
            </a:r>
            <a:r>
              <a:rPr lang="es-ES" dirty="0"/>
              <a:t>el </a:t>
            </a:r>
            <a:r>
              <a:rPr lang="es-ES" dirty="0" err="1"/>
              <a:t>Call</a:t>
            </a:r>
            <a:r>
              <a:rPr lang="es-ES" dirty="0"/>
              <a:t> </a:t>
            </a:r>
            <a:r>
              <a:rPr lang="es-ES" dirty="0" smtClean="0"/>
              <a:t>Center</a:t>
            </a:r>
            <a:r>
              <a:rPr lang="es-ES" dirty="0" smtClean="0"/>
              <a:t> </a:t>
            </a:r>
            <a:r>
              <a:rPr lang="es-ES" dirty="0"/>
              <a:t>con </a:t>
            </a:r>
            <a:r>
              <a:rPr lang="es-ES" dirty="0" smtClean="0"/>
              <a:t>1,687</a:t>
            </a:r>
            <a:r>
              <a:rPr lang="es-SV" dirty="0" smtClean="0">
                <a:solidFill>
                  <a:srgbClr val="000000"/>
                </a:solidFill>
              </a:rPr>
              <a:t>, y </a:t>
            </a:r>
            <a:r>
              <a:rPr lang="es-ES" dirty="0" smtClean="0"/>
              <a:t>el </a:t>
            </a:r>
            <a:r>
              <a:rPr lang="es-ES" dirty="0"/>
              <a:t>Centro de Solución de Controversias de San Salvador, </a:t>
            </a:r>
            <a:r>
              <a:rPr lang="es-ES" dirty="0"/>
              <a:t>que realizó </a:t>
            </a:r>
            <a:r>
              <a:rPr lang="es-SV" dirty="0" smtClean="0">
                <a:solidFill>
                  <a:srgbClr val="000000"/>
                </a:solidFill>
              </a:rPr>
              <a:t>1,361</a:t>
            </a:r>
            <a:r>
              <a:rPr lang="es-ES" dirty="0" smtClean="0"/>
              <a:t>.</a:t>
            </a:r>
            <a:endParaRPr lang="es-ES" dirty="0"/>
          </a:p>
          <a:p>
            <a:pPr>
              <a:spcBef>
                <a:spcPts val="1800"/>
              </a:spcBef>
            </a:pPr>
            <a:r>
              <a:rPr lang="es-ES" dirty="0" smtClean="0"/>
              <a:t>La tasa de variación mensual indica que </a:t>
            </a:r>
            <a:r>
              <a:rPr lang="es-ES" dirty="0"/>
              <a:t>las atenciones </a:t>
            </a:r>
            <a:r>
              <a:rPr lang="es-ES" dirty="0" smtClean="0"/>
              <a:t>disminuyeron un 24% </a:t>
            </a:r>
            <a:r>
              <a:rPr lang="es-ES" dirty="0" smtClean="0"/>
              <a:t>respecto al mes pasado.</a:t>
            </a:r>
            <a:endParaRPr lang="es-ES" dirty="0"/>
          </a:p>
          <a:p>
            <a:pPr>
              <a:spcBef>
                <a:spcPts val="1800"/>
              </a:spcBef>
            </a:pPr>
            <a:r>
              <a:rPr lang="es-ES" dirty="0" smtClean="0"/>
              <a:t>Las oficinas con </a:t>
            </a:r>
            <a:r>
              <a:rPr lang="es-ES" dirty="0" smtClean="0"/>
              <a:t>disminuciones son</a:t>
            </a:r>
            <a:endParaRPr lang="es-ES" dirty="0" smtClean="0"/>
          </a:p>
          <a:p>
            <a:pPr lvl="1">
              <a:spcBef>
                <a:spcPts val="0"/>
              </a:spcBef>
            </a:pPr>
            <a:r>
              <a:rPr lang="es-ES" dirty="0" smtClean="0"/>
              <a:t>San Salvador </a:t>
            </a:r>
            <a:r>
              <a:rPr lang="es-ES" dirty="0" smtClean="0"/>
              <a:t>32.9</a:t>
            </a:r>
            <a:r>
              <a:rPr lang="es-ES" dirty="0" smtClean="0"/>
              <a:t>%</a:t>
            </a:r>
          </a:p>
          <a:p>
            <a:pPr lvl="1">
              <a:spcBef>
                <a:spcPts val="0"/>
              </a:spcBef>
            </a:pPr>
            <a:r>
              <a:rPr lang="es-ES" dirty="0" smtClean="0"/>
              <a:t>Santa Ana 28.5%</a:t>
            </a:r>
            <a:endParaRPr lang="es-ES" dirty="0" smtClean="0"/>
          </a:p>
          <a:p>
            <a:pPr lvl="1">
              <a:spcBef>
                <a:spcPts val="0"/>
              </a:spcBef>
            </a:pPr>
            <a:r>
              <a:rPr lang="es-ES" dirty="0" smtClean="0"/>
              <a:t>San Miguel 28%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504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</a:t>
            </a:r>
          </a:p>
          <a:p>
            <a:r>
              <a:rPr lang="es-SV" sz="1600" dirty="0" smtClean="0"/>
              <a:t>Marzo </a:t>
            </a:r>
            <a:r>
              <a:rPr lang="es-SV" sz="1600" dirty="0" smtClean="0"/>
              <a:t>2014 </a:t>
            </a:r>
            <a:r>
              <a:rPr lang="es-SV" sz="1600" dirty="0" smtClean="0"/>
              <a:t>-Abril </a:t>
            </a:r>
            <a:r>
              <a:rPr lang="es-SV" sz="1600" dirty="0" smtClean="0"/>
              <a:t>2014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</a:t>
            </a:r>
            <a:r>
              <a:rPr lang="es-SV" sz="1600" dirty="0" smtClean="0"/>
              <a:t>abril </a:t>
            </a:r>
            <a:r>
              <a:rPr lang="es-SV" sz="1600" dirty="0" smtClean="0"/>
              <a:t>de 2014</a:t>
            </a:r>
            <a:endParaRPr lang="es-SV" sz="1600" dirty="0"/>
          </a:p>
        </p:txBody>
      </p:sp>
      <p:graphicFrame>
        <p:nvGraphicFramePr>
          <p:cNvPr id="11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7589909"/>
              </p:ext>
            </p:extLst>
          </p:nvPr>
        </p:nvGraphicFramePr>
        <p:xfrm>
          <a:off x="531486" y="4599569"/>
          <a:ext cx="4578751" cy="1790829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1206038"/>
                <a:gridCol w="667875"/>
                <a:gridCol w="718675"/>
                <a:gridCol w="794875"/>
                <a:gridCol w="623425"/>
                <a:gridCol w="567863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Asesoría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Denuncia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 err="1">
                          <a:effectLst/>
                        </a:rPr>
                        <a:t>Call</a:t>
                      </a:r>
                      <a:r>
                        <a:rPr lang="es-SV" sz="1100" u="none" strike="noStrike" dirty="0">
                          <a:effectLst/>
                        </a:rPr>
                        <a:t> Center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Plan de La Laguna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-11.8%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Miguel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-28.0%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Salvador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-32.9%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Santa Ana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-28.5%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Total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Atenciones por sector para </a:t>
            </a:r>
            <a:r>
              <a:rPr lang="es-ES" dirty="0" smtClean="0"/>
              <a:t>abril </a:t>
            </a:r>
            <a:r>
              <a:rPr lang="es-ES" dirty="0" smtClean="0"/>
              <a:t>de 2014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67544" y="4955988"/>
            <a:ext cx="8424936" cy="18573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/>
              <a:t>Servicios financieros tiene el </a:t>
            </a:r>
            <a:r>
              <a:rPr lang="es-ES" dirty="0" smtClean="0"/>
              <a:t>18.85% </a:t>
            </a:r>
            <a:r>
              <a:rPr lang="es-ES" dirty="0"/>
              <a:t>de las atenciones, seguido por los sectores de; </a:t>
            </a:r>
            <a:r>
              <a:rPr lang="es-ES" dirty="0"/>
              <a:t>agua potable con </a:t>
            </a:r>
            <a:r>
              <a:rPr lang="es-ES" dirty="0" smtClean="0"/>
              <a:t>16.36</a:t>
            </a:r>
            <a:r>
              <a:rPr lang="es-ES" dirty="0" smtClean="0"/>
              <a:t>, </a:t>
            </a:r>
            <a:r>
              <a:rPr lang="es-ES" dirty="0" smtClean="0"/>
              <a:t>y telecomunicaciones </a:t>
            </a:r>
            <a:r>
              <a:rPr lang="es-ES" dirty="0"/>
              <a:t>con </a:t>
            </a:r>
            <a:r>
              <a:rPr lang="es-ES" dirty="0" smtClean="0"/>
              <a:t>16.05%.</a:t>
            </a:r>
            <a:endParaRPr lang="es-ES" dirty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/>
              <a:t>Las denuncias en el sector agua potable </a:t>
            </a:r>
            <a:r>
              <a:rPr lang="es-ES" dirty="0" smtClean="0"/>
              <a:t>se mantienen </a:t>
            </a:r>
            <a:r>
              <a:rPr lang="es-ES" dirty="0" smtClean="0"/>
              <a:t>elevadas con el 50.35%, le </a:t>
            </a:r>
            <a:r>
              <a:rPr lang="es-ES" dirty="0"/>
              <a:t>sigue telecomunicaciones con el </a:t>
            </a:r>
            <a:r>
              <a:rPr lang="es-ES" dirty="0" smtClean="0"/>
              <a:t>14.15</a:t>
            </a:r>
            <a:r>
              <a:rPr lang="es-ES" dirty="0" smtClean="0"/>
              <a:t>%, y servicios financieros con un </a:t>
            </a:r>
            <a:r>
              <a:rPr lang="es-ES" dirty="0" smtClean="0"/>
              <a:t>10.97</a:t>
            </a:r>
            <a:r>
              <a:rPr lang="es-ES" dirty="0" smtClean="0"/>
              <a:t>%.</a:t>
            </a:r>
            <a:endParaRPr lang="es-SV" dirty="0"/>
          </a:p>
        </p:txBody>
      </p:sp>
      <p:graphicFrame>
        <p:nvGraphicFramePr>
          <p:cNvPr id="10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96836472"/>
              </p:ext>
            </p:extLst>
          </p:nvPr>
        </p:nvGraphicFramePr>
        <p:xfrm>
          <a:off x="457200" y="1207293"/>
          <a:ext cx="4038600" cy="3877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95294045"/>
              </p:ext>
            </p:extLst>
          </p:nvPr>
        </p:nvGraphicFramePr>
        <p:xfrm>
          <a:off x="4648200" y="1207293"/>
          <a:ext cx="4038600" cy="3877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Atenciones por </a:t>
            </a:r>
            <a:r>
              <a:rPr lang="es-ES" dirty="0"/>
              <a:t>sector para </a:t>
            </a:r>
            <a:r>
              <a:rPr lang="es-ES" dirty="0" smtClean="0"/>
              <a:t>abril </a:t>
            </a:r>
            <a:r>
              <a:rPr lang="es-ES" dirty="0"/>
              <a:t>de </a:t>
            </a:r>
            <a:r>
              <a:rPr lang="es-ES" dirty="0" smtClean="0"/>
              <a:t>2014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395536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sector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sector</a:t>
            </a:r>
            <a:endParaRPr lang="es-SV" b="1" dirty="0"/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78301734"/>
              </p:ext>
            </p:extLst>
          </p:nvPr>
        </p:nvGraphicFramePr>
        <p:xfrm>
          <a:off x="457200" y="2582069"/>
          <a:ext cx="4038600" cy="256222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Sector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16.36%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sectores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4,461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graphicFrame>
        <p:nvGraphicFramePr>
          <p:cNvPr id="10" name="Marcador de contenid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13576893"/>
              </p:ext>
            </p:extLst>
          </p:nvPr>
        </p:nvGraphicFramePr>
        <p:xfrm>
          <a:off x="4648200" y="2620169"/>
          <a:ext cx="4038600" cy="248602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Sector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50.35%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sectores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28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Atenciones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631444"/>
              </p:ext>
            </p:extLst>
          </p:nvPr>
        </p:nvGraphicFramePr>
        <p:xfrm>
          <a:off x="1066274" y="1476727"/>
          <a:ext cx="7011453" cy="421386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462133"/>
                <a:gridCol w="1387330"/>
                <a:gridCol w="1387330"/>
                <a:gridCol w="1387330"/>
                <a:gridCol w="1387330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abril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abril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abril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abril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4,394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4,303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3,404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3,590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4,047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3,532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2,080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1,576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2,066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1,728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21,234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22,029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64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6402295"/>
              </p:ext>
            </p:extLst>
          </p:nvPr>
        </p:nvGraphicFramePr>
        <p:xfrm>
          <a:off x="1066274" y="1700808"/>
          <a:ext cx="7011453" cy="421386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462133"/>
                <a:gridCol w="1387330"/>
                <a:gridCol w="1387330"/>
                <a:gridCol w="1387330"/>
                <a:gridCol w="1387330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abril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abril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abril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abril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2,421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4,099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27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Motivos para </a:t>
            </a:r>
            <a:r>
              <a:rPr lang="es-ES" dirty="0" smtClean="0"/>
              <a:t>abril </a:t>
            </a:r>
            <a:r>
              <a:rPr lang="es-ES" dirty="0" smtClean="0"/>
              <a:t>de 2014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725144"/>
            <a:ext cx="7929618" cy="1561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Los principales motivos de las atenciones son: cobros, cargos y comisiones con un </a:t>
            </a:r>
            <a:r>
              <a:rPr lang="es-ES" sz="2800" dirty="0" smtClean="0"/>
              <a:t>35.96%, </a:t>
            </a:r>
            <a:r>
              <a:rPr lang="es-ES" sz="2800" dirty="0" smtClean="0"/>
              <a:t>mala calidad </a:t>
            </a:r>
            <a:r>
              <a:rPr lang="es-ES" sz="2800" dirty="0"/>
              <a:t>de los </a:t>
            </a:r>
            <a:r>
              <a:rPr lang="es-ES" sz="2800" dirty="0" smtClean="0"/>
              <a:t>productos con </a:t>
            </a:r>
            <a:r>
              <a:rPr lang="es-ES" sz="2800" dirty="0" smtClean="0"/>
              <a:t>17.28% </a:t>
            </a:r>
            <a:r>
              <a:rPr lang="es-ES" sz="2800" dirty="0" smtClean="0"/>
              <a:t>y </a:t>
            </a:r>
            <a:r>
              <a:rPr lang="es-ES" sz="2800" dirty="0" smtClean="0"/>
              <a:t>el incumplimiento de contrato u oferta con 7.94%.</a:t>
            </a:r>
            <a:endParaRPr lang="es-ES" sz="28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en: cobros, cargos y comisiones, con un </a:t>
            </a:r>
            <a:r>
              <a:rPr lang="es-ES" sz="2800" dirty="0" smtClean="0"/>
              <a:t>50.12%, </a:t>
            </a:r>
            <a:r>
              <a:rPr lang="es-ES" sz="2800" dirty="0" smtClean="0"/>
              <a:t>mala </a:t>
            </a:r>
            <a:r>
              <a:rPr lang="es-ES" sz="2800" dirty="0"/>
              <a:t>calidad del producto </a:t>
            </a:r>
            <a:r>
              <a:rPr lang="es-ES" sz="2800" dirty="0" smtClean="0"/>
              <a:t>con </a:t>
            </a:r>
            <a:r>
              <a:rPr lang="es-ES" sz="2800" dirty="0" smtClean="0"/>
              <a:t>20.75% </a:t>
            </a:r>
            <a:r>
              <a:rPr lang="es-ES" sz="2800" dirty="0" smtClean="0"/>
              <a:t>e incumplimiento de contrato </a:t>
            </a:r>
            <a:r>
              <a:rPr lang="es-ES" sz="2800" dirty="0"/>
              <a:t>u oferta con </a:t>
            </a:r>
            <a:r>
              <a:rPr lang="es-ES" sz="2800" dirty="0" smtClean="0"/>
              <a:t>12.26%.</a:t>
            </a:r>
            <a:endParaRPr lang="es-SV" sz="2800" dirty="0"/>
          </a:p>
        </p:txBody>
      </p:sp>
      <p:graphicFrame>
        <p:nvGraphicFramePr>
          <p:cNvPr id="9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16410935"/>
              </p:ext>
            </p:extLst>
          </p:nvPr>
        </p:nvGraphicFramePr>
        <p:xfrm>
          <a:off x="457200" y="1052737"/>
          <a:ext cx="403860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61584824"/>
              </p:ext>
            </p:extLst>
          </p:nvPr>
        </p:nvGraphicFramePr>
        <p:xfrm>
          <a:off x="4648200" y="1052737"/>
          <a:ext cx="403860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3916</TotalTime>
  <Words>1672</Words>
  <Application>Microsoft Office PowerPoint</Application>
  <PresentationFormat>Presentación en pantalla (4:3)</PresentationFormat>
  <Paragraphs>812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Calibri</vt:lpstr>
      <vt:lpstr>Boletín Estadístico Mensual 2011</vt:lpstr>
      <vt:lpstr>Boletín Estadístico Mensual</vt:lpstr>
      <vt:lpstr>Atenciones</vt:lpstr>
      <vt:lpstr>Atenciones y asesorías  Comparación los primeros tres meses de 2014 con 2013</vt:lpstr>
      <vt:lpstr>Oficinas de atención</vt:lpstr>
      <vt:lpstr>Atenciones por sector para abril de 2014</vt:lpstr>
      <vt:lpstr>Atenciones por sector para abril de 2014</vt:lpstr>
      <vt:lpstr>Atenciones por sector</vt:lpstr>
      <vt:lpstr>Denuncias por sector</vt:lpstr>
      <vt:lpstr>Motivos para abril de 2014</vt:lpstr>
      <vt:lpstr>Atenciones por motivo para abril de 2014</vt:lpstr>
      <vt:lpstr>Atenciones por motivo</vt:lpstr>
      <vt:lpstr>Denuncias por motivo</vt:lpstr>
      <vt:lpstr>Denuncias y gestiones cerradas</vt:lpstr>
      <vt:lpstr>Montos recuperados por sector para abril de 2014</vt:lpstr>
      <vt:lpstr>Montos recuperados</vt:lpstr>
      <vt:lpstr>Reclamos cerrados y montos recuperados  De enero de 2013 a abril de 2014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209</cp:revision>
  <dcterms:created xsi:type="dcterms:W3CDTF">2011-12-21T16:07:31Z</dcterms:created>
  <dcterms:modified xsi:type="dcterms:W3CDTF">2014-05-07T19:33:49Z</dcterms:modified>
</cp:coreProperties>
</file>