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Enero-febrero 2013</c:v>
                  </c:pt>
                  <c:pt idx="1">
                    <c:v>Enero-febrero 2014</c:v>
                  </c:pt>
                  <c:pt idx="2">
                    <c:v>Enero-febrero 2013</c:v>
                  </c:pt>
                  <c:pt idx="3">
                    <c:v>Enero-febrero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11010</c:v>
                </c:pt>
                <c:pt idx="1">
                  <c:v>13050</c:v>
                </c:pt>
                <c:pt idx="2">
                  <c:v>15311</c:v>
                </c:pt>
                <c:pt idx="3">
                  <c:v>17203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357833648"/>
        <c:axId val="357624936"/>
      </c:barChart>
      <c:catAx>
        <c:axId val="35783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7624936"/>
        <c:crosses val="autoZero"/>
        <c:auto val="1"/>
        <c:lblAlgn val="ctr"/>
        <c:lblOffset val="100"/>
        <c:noMultiLvlLbl val="0"/>
      </c:catAx>
      <c:valAx>
        <c:axId val="357624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7833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Servicios</c:v>
                </c:pt>
                <c:pt idx="5">
                  <c:v>Energía Eléctrica</c:v>
                </c:pt>
                <c:pt idx="6">
                  <c:v>Electrodomésticos</c:v>
                </c:pt>
                <c:pt idx="7">
                  <c:v>Comercio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5.7099999999999929E-2</c:v>
                </c:pt>
                <c:pt idx="1">
                  <c:v>1.3100000000000001E-2</c:v>
                </c:pt>
                <c:pt idx="2">
                  <c:v>2.4199999999999999E-2</c:v>
                </c:pt>
                <c:pt idx="3">
                  <c:v>4.36E-2</c:v>
                </c:pt>
                <c:pt idx="4">
                  <c:v>6.8000000000000005E-2</c:v>
                </c:pt>
                <c:pt idx="5">
                  <c:v>7.9000000000000001E-2</c:v>
                </c:pt>
                <c:pt idx="6">
                  <c:v>8.6300000000000002E-2</c:v>
                </c:pt>
                <c:pt idx="7">
                  <c:v>0.1027</c:v>
                </c:pt>
                <c:pt idx="8">
                  <c:v>0.1608</c:v>
                </c:pt>
                <c:pt idx="9">
                  <c:v>0.16370000000000001</c:v>
                </c:pt>
                <c:pt idx="10">
                  <c:v>0.20150000000000001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7625720"/>
        <c:axId val="357626112"/>
        <c:axId val="0"/>
      </c:bar3DChart>
      <c:catAx>
        <c:axId val="357625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7626112"/>
        <c:crosses val="autoZero"/>
        <c:auto val="1"/>
        <c:lblAlgn val="ctr"/>
        <c:lblOffset val="100"/>
        <c:noMultiLvlLbl val="0"/>
      </c:catAx>
      <c:valAx>
        <c:axId val="357626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762572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Denuncias por sector</a:t>
            </a:r>
            <a:endParaRPr lang="es-S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Turismo</c:v>
                </c:pt>
                <c:pt idx="3">
                  <c:v>Muebles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1.4500000000000068E-2</c:v>
                </c:pt>
                <c:pt idx="1">
                  <c:v>6.1999999999999998E-3</c:v>
                </c:pt>
                <c:pt idx="2">
                  <c:v>1.24E-2</c:v>
                </c:pt>
                <c:pt idx="3">
                  <c:v>1.35E-2</c:v>
                </c:pt>
                <c:pt idx="4">
                  <c:v>1.8599999999999998E-2</c:v>
                </c:pt>
                <c:pt idx="5">
                  <c:v>2.1700000000000001E-2</c:v>
                </c:pt>
                <c:pt idx="6">
                  <c:v>4.7600000000000003E-2</c:v>
                </c:pt>
                <c:pt idx="7">
                  <c:v>0.10349999999999999</c:v>
                </c:pt>
                <c:pt idx="8">
                  <c:v>0.11700000000000001</c:v>
                </c:pt>
                <c:pt idx="9">
                  <c:v>0.13150000000000001</c:v>
                </c:pt>
                <c:pt idx="10">
                  <c:v>0.51349999999999996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5746184"/>
        <c:axId val="355746576"/>
        <c:axId val="0"/>
      </c:bar3DChart>
      <c:catAx>
        <c:axId val="3557461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5746576"/>
        <c:crosses val="autoZero"/>
        <c:auto val="1"/>
        <c:lblAlgn val="ctr"/>
        <c:lblOffset val="100"/>
        <c:noMultiLvlLbl val="0"/>
      </c:catAx>
      <c:valAx>
        <c:axId val="355746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5746184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0.27310000000000001</c:v>
                </c:pt>
                <c:pt idx="1">
                  <c:v>7.7999999999999996E-3</c:v>
                </c:pt>
                <c:pt idx="2">
                  <c:v>9.2999999999999992E-3</c:v>
                </c:pt>
                <c:pt idx="3">
                  <c:v>1.89E-2</c:v>
                </c:pt>
                <c:pt idx="4">
                  <c:v>2.8299999999999999E-2</c:v>
                </c:pt>
                <c:pt idx="5">
                  <c:v>6.9099999999999995E-2</c:v>
                </c:pt>
                <c:pt idx="6">
                  <c:v>7.8700000000000006E-2</c:v>
                </c:pt>
                <c:pt idx="7">
                  <c:v>0.1537</c:v>
                </c:pt>
                <c:pt idx="8">
                  <c:v>0.36109999999999998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6349496"/>
        <c:axId val="296174808"/>
        <c:axId val="0"/>
      </c:bar3DChart>
      <c:catAx>
        <c:axId val="356349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6174808"/>
        <c:crosses val="autoZero"/>
        <c:auto val="1"/>
        <c:lblAlgn val="ctr"/>
        <c:lblOffset val="100"/>
        <c:noMultiLvlLbl val="0"/>
      </c:catAx>
      <c:valAx>
        <c:axId val="296174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63494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Información crediticia</c:v>
                </c:pt>
                <c:pt idx="2">
                  <c:v>Desistimiento de compra</c:v>
                </c:pt>
                <c:pt idx="3">
                  <c:v>Gestiones de Cobro</c:v>
                </c:pt>
                <c:pt idx="4">
                  <c:v>Práctica abusiva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0.13149999999999995</c:v>
                </c:pt>
                <c:pt idx="1">
                  <c:v>6.1999999999999998E-3</c:v>
                </c:pt>
                <c:pt idx="2">
                  <c:v>8.3000000000000001E-3</c:v>
                </c:pt>
                <c:pt idx="3">
                  <c:v>1.4500000000000001E-2</c:v>
                </c:pt>
                <c:pt idx="4">
                  <c:v>1.55E-2</c:v>
                </c:pt>
                <c:pt idx="5">
                  <c:v>0.1211</c:v>
                </c:pt>
                <c:pt idx="6">
                  <c:v>0.18010000000000001</c:v>
                </c:pt>
                <c:pt idx="7">
                  <c:v>0.52280000000000004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4329704"/>
        <c:axId val="294330096"/>
        <c:axId val="0"/>
      </c:bar3DChart>
      <c:catAx>
        <c:axId val="294329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4330096"/>
        <c:crosses val="autoZero"/>
        <c:auto val="1"/>
        <c:lblAlgn val="ctr"/>
        <c:lblOffset val="100"/>
        <c:noMultiLvlLbl val="0"/>
      </c:catAx>
      <c:valAx>
        <c:axId val="294330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43297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Hoja1!$H$479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Hoja1!$G$480:$G$489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Comercio</c:v>
                </c:pt>
                <c:pt idx="3">
                  <c:v>Vehículos</c:v>
                </c:pt>
                <c:pt idx="4">
                  <c:v>Servicios</c:v>
                </c:pt>
                <c:pt idx="5">
                  <c:v>Telecomunicaciones</c:v>
                </c:pt>
                <c:pt idx="6">
                  <c:v>Agua Potable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Inmuebles</c:v>
                </c:pt>
              </c:strCache>
            </c:strRef>
          </c:cat>
          <c:val>
            <c:numRef>
              <c:f>Hoja1!$H$480:$H$489</c:f>
              <c:numCache>
                <c:formatCode>"$"#,##0.00</c:formatCode>
                <c:ptCount val="10"/>
                <c:pt idx="0">
                  <c:v>6385.94</c:v>
                </c:pt>
                <c:pt idx="1">
                  <c:v>4464.3999999999996</c:v>
                </c:pt>
                <c:pt idx="2">
                  <c:v>6791.6900000000014</c:v>
                </c:pt>
                <c:pt idx="3">
                  <c:v>8344.48</c:v>
                </c:pt>
                <c:pt idx="4">
                  <c:v>16793.07</c:v>
                </c:pt>
                <c:pt idx="5">
                  <c:v>30896.280000000002</c:v>
                </c:pt>
                <c:pt idx="6">
                  <c:v>32348.329999999994</c:v>
                </c:pt>
                <c:pt idx="7">
                  <c:v>34615.19000000001</c:v>
                </c:pt>
                <c:pt idx="8">
                  <c:v>43072.7</c:v>
                </c:pt>
                <c:pt idx="9">
                  <c:v>239174.27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7119152"/>
        <c:axId val="355828624"/>
        <c:axId val="0"/>
      </c:bar3DChart>
      <c:catAx>
        <c:axId val="2971191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5828624"/>
        <c:crosses val="autoZero"/>
        <c:auto val="1"/>
        <c:lblAlgn val="ctr"/>
        <c:lblOffset val="100"/>
        <c:noMultiLvlLbl val="0"/>
      </c:catAx>
      <c:valAx>
        <c:axId val="355828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7119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Hoja1!$A$507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Hoja1!$B$506:$P$506</c:f>
              <c:numCache>
                <c:formatCode>mmm\-yy</c:formatCode>
                <c:ptCount val="15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</c:numCache>
            </c:numRef>
          </c:cat>
          <c:val>
            <c:numRef>
              <c:f>Hoja1!$B$507:$P$507</c:f>
              <c:numCache>
                <c:formatCode>#,##0</c:formatCode>
                <c:ptCount val="15"/>
                <c:pt idx="0">
                  <c:v>1410</c:v>
                </c:pt>
                <c:pt idx="1">
                  <c:v>1263</c:v>
                </c:pt>
                <c:pt idx="2">
                  <c:v>1104</c:v>
                </c:pt>
                <c:pt idx="3">
                  <c:v>1463</c:v>
                </c:pt>
                <c:pt idx="4">
                  <c:v>1553</c:v>
                </c:pt>
                <c:pt idx="5">
                  <c:v>1183</c:v>
                </c:pt>
                <c:pt idx="6">
                  <c:v>1499</c:v>
                </c:pt>
                <c:pt idx="7">
                  <c:v>1038</c:v>
                </c:pt>
                <c:pt idx="8">
                  <c:v>1454</c:v>
                </c:pt>
                <c:pt idx="9">
                  <c:v>1309</c:v>
                </c:pt>
                <c:pt idx="10">
                  <c:v>1124</c:v>
                </c:pt>
                <c:pt idx="11">
                  <c:v>834</c:v>
                </c:pt>
                <c:pt idx="12">
                  <c:v>1245</c:v>
                </c:pt>
                <c:pt idx="13">
                  <c:v>1112</c:v>
                </c:pt>
                <c:pt idx="14">
                  <c:v>1154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355937272"/>
        <c:axId val="355937664"/>
      </c:barChart>
      <c:lineChart>
        <c:grouping val="standard"/>
        <c:varyColors val="0"/>
        <c:ser>
          <c:idx val="1"/>
          <c:order val="1"/>
          <c:tx>
            <c:strRef>
              <c:f>Hoja1!$A$508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Hoja1!$B$506:$P$506</c:f>
              <c:numCache>
                <c:formatCode>mmm\-yy</c:formatCode>
                <c:ptCount val="15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</c:numCache>
            </c:numRef>
          </c:cat>
          <c:val>
            <c:numRef>
              <c:f>Hoja1!$B$508:$P$508</c:f>
              <c:numCache>
                <c:formatCode>"$"#,##0.00</c:formatCode>
                <c:ptCount val="15"/>
                <c:pt idx="0">
                  <c:v>292359.13999999955</c:v>
                </c:pt>
                <c:pt idx="1">
                  <c:v>343248.31000000029</c:v>
                </c:pt>
                <c:pt idx="2">
                  <c:v>223813.51999999993</c:v>
                </c:pt>
                <c:pt idx="3">
                  <c:v>290760.66000000003</c:v>
                </c:pt>
                <c:pt idx="4">
                  <c:v>239773.56999999992</c:v>
                </c:pt>
                <c:pt idx="5">
                  <c:v>218505.75000000003</c:v>
                </c:pt>
                <c:pt idx="6">
                  <c:v>348367.39999999997</c:v>
                </c:pt>
                <c:pt idx="7">
                  <c:v>170118.86999999988</c:v>
                </c:pt>
                <c:pt idx="8">
                  <c:v>280653.86</c:v>
                </c:pt>
                <c:pt idx="9">
                  <c:v>271974.44</c:v>
                </c:pt>
                <c:pt idx="10">
                  <c:v>382099.75000000006</c:v>
                </c:pt>
                <c:pt idx="11">
                  <c:v>188715.5199999999</c:v>
                </c:pt>
                <c:pt idx="12">
                  <c:v>330162.05000000022</c:v>
                </c:pt>
                <c:pt idx="13">
                  <c:v>196359.26000000015</c:v>
                </c:pt>
                <c:pt idx="14">
                  <c:v>422886.35000000027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318112"/>
        <c:axId val="355317720"/>
      </c:lineChart>
      <c:dateAx>
        <c:axId val="3559372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5937664"/>
        <c:crosses val="autoZero"/>
        <c:auto val="1"/>
        <c:lblOffset val="100"/>
        <c:baseTimeUnit val="months"/>
      </c:dateAx>
      <c:valAx>
        <c:axId val="355937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5937272"/>
        <c:crosses val="autoZero"/>
        <c:crossBetween val="between"/>
      </c:valAx>
      <c:valAx>
        <c:axId val="355317720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55318112"/>
        <c:crosses val="max"/>
        <c:crossBetween val="between"/>
      </c:valAx>
      <c:dateAx>
        <c:axId val="35531811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55317720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Marzo 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motivo </a:t>
            </a:r>
            <a:r>
              <a:rPr lang="es-ES" dirty="0"/>
              <a:t>para </a:t>
            </a:r>
            <a:r>
              <a:rPr lang="es-ES" dirty="0" smtClean="0"/>
              <a:t>marzo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79791116"/>
              </p:ext>
            </p:extLst>
          </p:nvPr>
        </p:nvGraphicFramePr>
        <p:xfrm>
          <a:off x="457200" y="2805906"/>
          <a:ext cx="4038600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36.11%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1,987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15.37%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846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7.87%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433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Plan de Pagos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6.91%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380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2.83%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1.89%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0.93%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Información crediticia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0.78%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27.31%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1,503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5,503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9" name="Marcador de contenid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2428126"/>
              </p:ext>
            </p:extLst>
          </p:nvPr>
        </p:nvGraphicFramePr>
        <p:xfrm>
          <a:off x="4648200" y="2901156"/>
          <a:ext cx="4038600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52.28%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505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Mala calidad del producto o servicio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18.01%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12.11%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1.55%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1.45%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0.83%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Información crediticia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0.62%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13.15%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966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355730"/>
              </p:ext>
            </p:extLst>
          </p:nvPr>
        </p:nvGraphicFramePr>
        <p:xfrm>
          <a:off x="719571" y="2276872"/>
          <a:ext cx="7704858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6,132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272558"/>
              </p:ext>
            </p:extLst>
          </p:nvPr>
        </p:nvGraphicFramePr>
        <p:xfrm>
          <a:off x="719571" y="2276872"/>
          <a:ext cx="7704858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205997"/>
              </p:ext>
            </p:extLst>
          </p:nvPr>
        </p:nvGraphicFramePr>
        <p:xfrm>
          <a:off x="525458" y="1475619"/>
          <a:ext cx="7790958" cy="2169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442319"/>
                <a:gridCol w="1238960"/>
                <a:gridCol w="1238960"/>
                <a:gridCol w="723152"/>
                <a:gridCol w="694076"/>
                <a:gridCol w="730339"/>
                <a:gridCol w="723152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3,368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3,062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1,006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3,777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3,511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1,112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149080"/>
            <a:ext cx="8229600" cy="19945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Al </a:t>
            </a:r>
            <a:r>
              <a:rPr lang="es-ES" sz="2400" dirty="0"/>
              <a:t>comparar </a:t>
            </a:r>
            <a:r>
              <a:rPr lang="es-ES" sz="2400" dirty="0" smtClean="0"/>
              <a:t>los primeros </a:t>
            </a:r>
            <a:r>
              <a:rPr lang="es-ES" sz="2400" dirty="0" err="1" smtClean="0"/>
              <a:t>tresmeses</a:t>
            </a:r>
            <a:r>
              <a:rPr lang="es-ES" sz="2400" dirty="0" smtClean="0"/>
              <a:t> de </a:t>
            </a:r>
            <a:r>
              <a:rPr lang="es-ES" sz="2400" dirty="0"/>
              <a:t>2013 con </a:t>
            </a:r>
            <a:r>
              <a:rPr lang="es-ES" sz="2400" dirty="0" smtClean="0"/>
              <a:t>2014, los resultados indican una disminución del 7% en la cantidad de denuncias y gestiones cerradas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comparación entre febrero con marzo de 2014, los resultados indican que la cantidad de cierres aumenta un 3.8%.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marzo de 2014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7539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/>
              <a:t>$422,886.35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7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292785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De enero de 2013 a marzo de 2014</a:t>
            </a:r>
            <a:endParaRPr lang="es-SV" sz="2700" i="1" dirty="0">
              <a:effectLst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167639"/>
              </p:ext>
            </p:extLst>
          </p:nvPr>
        </p:nvGraphicFramePr>
        <p:xfrm>
          <a:off x="1217129" y="1700808"/>
          <a:ext cx="6964700" cy="4307205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888592"/>
                <a:gridCol w="1840521"/>
                <a:gridCol w="2388716"/>
                <a:gridCol w="184687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Mes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cerrados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con devolución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Monto recuperado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ene-13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1,410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874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$292,359.14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feb-13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1,263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$343,248.31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mar-13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1,104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$223,813.52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abr-13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1,463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866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$290,760.66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may-13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1,553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949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$239,773.57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jun-13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1,183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$218,505.75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jul-13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1,499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$348,367.40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ago-13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1,038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$170,118.87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sep-13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1,454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$280,653.86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oct-13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1,309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$271,974.44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nov-13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1,124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690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$382,099.75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dic-13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501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$188,715.52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ene-14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1,245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$330,162.05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feb-14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1,112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$196,359.26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mar-14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1,154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708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$422,886.35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 dirty="0">
                          <a:effectLst/>
                        </a:rPr>
                        <a:t>Total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18,745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11,615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$4,199,798.45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029218"/>
              </p:ext>
            </p:extLst>
          </p:nvPr>
        </p:nvGraphicFramePr>
        <p:xfrm>
          <a:off x="673196" y="1306827"/>
          <a:ext cx="7571211" cy="132778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143442"/>
                <a:gridCol w="1398349"/>
                <a:gridCol w="1398349"/>
                <a:gridCol w="736285"/>
                <a:gridCol w="998301"/>
                <a:gridCol w="1160200"/>
                <a:gridCol w="736285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/>
                        <a:t>Tipo de caso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Febrero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Marzo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Derivación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3.7%</a:t>
                      </a:r>
                    </a:p>
                  </a:txBody>
                  <a:tcPr marL="72000" marR="72000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-6.1%</a:t>
                      </a:r>
                    </a:p>
                  </a:txBody>
                  <a:tcPr marL="72000" marR="72000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marzo de 2014 se recibió </a:t>
            </a:r>
            <a:r>
              <a:rPr lang="es-SV" sz="3200" dirty="0" smtClean="0">
                <a:solidFill>
                  <a:srgbClr val="000000"/>
                </a:solidFill>
              </a:rPr>
              <a:t>5,503 </a:t>
            </a:r>
            <a:r>
              <a:rPr lang="es-ES" sz="3200" dirty="0" smtClean="0"/>
              <a:t>atenciones. La mayor parte de estas atenciones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4,231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aumentó un 1.1%.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con los primeros tres meses de 2013, las atenciones se incrementan un 12.4%.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Comparación los primeros tres meses de 2014 con 2013</a:t>
            </a:r>
            <a:endParaRPr lang="es-SV" i="1" dirty="0">
              <a:effectLst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2144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5025953"/>
              </p:ext>
            </p:extLst>
          </p:nvPr>
        </p:nvGraphicFramePr>
        <p:xfrm>
          <a:off x="500034" y="1874537"/>
          <a:ext cx="450890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1,816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1,944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5,503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49309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Los dos centros con el mayor número de atenciones fueron </a:t>
            </a:r>
            <a:r>
              <a:rPr lang="es-ES" dirty="0"/>
              <a:t>el Centro de Solución de Controversias de San Salvador con </a:t>
            </a:r>
            <a:r>
              <a:rPr lang="es-ES" dirty="0" smtClean="0"/>
              <a:t>1,944</a:t>
            </a:r>
            <a:r>
              <a:rPr lang="es-SV" dirty="0" smtClean="0">
                <a:solidFill>
                  <a:srgbClr val="000000"/>
                </a:solidFill>
              </a:rPr>
              <a:t>, y </a:t>
            </a:r>
            <a:r>
              <a:rPr lang="es-ES" dirty="0" smtClean="0"/>
              <a:t>el </a:t>
            </a:r>
            <a:r>
              <a:rPr lang="es-ES" dirty="0" err="1"/>
              <a:t>Call</a:t>
            </a:r>
            <a:r>
              <a:rPr lang="es-ES" dirty="0"/>
              <a:t> Center, que realizó </a:t>
            </a:r>
            <a:r>
              <a:rPr lang="es-SV" dirty="0">
                <a:solidFill>
                  <a:srgbClr val="000000"/>
                </a:solidFill>
              </a:rPr>
              <a:t>1,816</a:t>
            </a:r>
            <a:r>
              <a:rPr lang="es-ES" dirty="0" smtClean="0"/>
              <a:t>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 tasa de variación mensual indica que </a:t>
            </a:r>
            <a:r>
              <a:rPr lang="es-ES" dirty="0"/>
              <a:t>las atenciones </a:t>
            </a:r>
            <a:r>
              <a:rPr lang="es-ES" dirty="0" smtClean="0"/>
              <a:t>aumentaron un 1.1% respecto al mes pasado.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Las oficinas con aumentos son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San Salvador 11.9%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San Miguel 1.3%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Santa Ana 0.7%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</a:p>
          <a:p>
            <a:r>
              <a:rPr lang="es-SV" sz="1600" dirty="0" smtClean="0"/>
              <a:t>Febrero 2014 -Marzo 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marzo de 2014</a:t>
            </a:r>
            <a:endParaRPr lang="es-SV" sz="1600" dirty="0"/>
          </a:p>
        </p:txBody>
      </p:sp>
      <p:graphicFrame>
        <p:nvGraphicFramePr>
          <p:cNvPr id="11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3500378"/>
              </p:ext>
            </p:extLst>
          </p:nvPr>
        </p:nvGraphicFramePr>
        <p:xfrm>
          <a:off x="531486" y="4599569"/>
          <a:ext cx="457875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56786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Denuncia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sector para marzo 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20.15% </a:t>
            </a:r>
            <a:r>
              <a:rPr lang="es-ES" dirty="0"/>
              <a:t>de las atenciones, seguido por los sectores de; </a:t>
            </a:r>
            <a:r>
              <a:rPr lang="es-ES" dirty="0" smtClean="0"/>
              <a:t>telecomunicaciones </a:t>
            </a:r>
            <a:r>
              <a:rPr lang="es-ES" dirty="0"/>
              <a:t>con </a:t>
            </a:r>
            <a:r>
              <a:rPr lang="es-ES" dirty="0" smtClean="0"/>
              <a:t>16.37%, </a:t>
            </a:r>
            <a:r>
              <a:rPr lang="es-ES" dirty="0"/>
              <a:t>y agua potable con </a:t>
            </a:r>
            <a:r>
              <a:rPr lang="es-ES" dirty="0" smtClean="0"/>
              <a:t>16.08%.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se mantienen elevadas, pasando del </a:t>
            </a:r>
            <a:r>
              <a:rPr lang="es-ES" dirty="0"/>
              <a:t>52.04 % </a:t>
            </a:r>
            <a:r>
              <a:rPr lang="es-ES" dirty="0" smtClean="0"/>
              <a:t>del mes pasado, a 51.35%; </a:t>
            </a:r>
            <a:r>
              <a:rPr lang="es-ES" dirty="0"/>
              <a:t>le sigue telecomunicaciones con el </a:t>
            </a:r>
            <a:r>
              <a:rPr lang="es-ES" dirty="0" smtClean="0"/>
              <a:t>13.15%, y servicios financieros con un 11.7%.</a:t>
            </a:r>
            <a:endParaRPr lang="es-SV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87777486"/>
              </p:ext>
            </p:extLst>
          </p:nvPr>
        </p:nvGraphicFramePr>
        <p:xfrm>
          <a:off x="457200" y="1207293"/>
          <a:ext cx="4038600" cy="3748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60383978"/>
              </p:ext>
            </p:extLst>
          </p:nvPr>
        </p:nvGraphicFramePr>
        <p:xfrm>
          <a:off x="4648200" y="1207293"/>
          <a:ext cx="4038600" cy="3748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</a:t>
            </a:r>
            <a:r>
              <a:rPr lang="es-ES" dirty="0"/>
              <a:t>sector para </a:t>
            </a:r>
            <a:r>
              <a:rPr lang="es-ES" dirty="0" smtClean="0"/>
              <a:t>marzo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83963105"/>
              </p:ext>
            </p:extLst>
          </p:nvPr>
        </p:nvGraphicFramePr>
        <p:xfrm>
          <a:off x="457200" y="2582069"/>
          <a:ext cx="4038600" cy="256222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Sector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20.15%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1,109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16.37%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901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16.08%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885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10.27%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565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8.63%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475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Energía Eléctrica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7.90%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435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6.80%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374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Gobierno y Alcaldías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4.36%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240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Hidrocarburos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2.42%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1.31%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5.71%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314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5,503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87110297"/>
              </p:ext>
            </p:extLst>
          </p:nvPr>
        </p:nvGraphicFramePr>
        <p:xfrm>
          <a:off x="4648200" y="2620169"/>
          <a:ext cx="4038600" cy="248602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Sector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51.35%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496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13.15%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11.70%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10.35%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4.76%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2.17%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Vehículos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1.86%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1.35%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Turismo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0.62%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1.45%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966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853536"/>
              </p:ext>
            </p:extLst>
          </p:nvPr>
        </p:nvGraphicFramePr>
        <p:xfrm>
          <a:off x="1066274" y="1476727"/>
          <a:ext cx="7011453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3,396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2,819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2,764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17,203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25640"/>
              </p:ext>
            </p:extLst>
          </p:nvPr>
        </p:nvGraphicFramePr>
        <p:xfrm>
          <a:off x="1066274" y="1700808"/>
          <a:ext cx="7011453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marzo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3,198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Motivos para marzo 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motivos de las atenciones son: cobros, cargos y comisiones con un 36.11%, 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con 15.37% y planes de pagos con 7.87%.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en: cobros, cargos y comisiones, con un 52.28%, mala </a:t>
            </a:r>
            <a:r>
              <a:rPr lang="es-ES" sz="2800" dirty="0"/>
              <a:t>calidad del producto </a:t>
            </a:r>
            <a:r>
              <a:rPr lang="es-ES" sz="2800" dirty="0" smtClean="0"/>
              <a:t>con 18.01% 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12.11%.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41056724"/>
              </p:ext>
            </p:extLst>
          </p:nvPr>
        </p:nvGraphicFramePr>
        <p:xfrm>
          <a:off x="457200" y="1063277"/>
          <a:ext cx="4038600" cy="3805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1695342"/>
              </p:ext>
            </p:extLst>
          </p:nvPr>
        </p:nvGraphicFramePr>
        <p:xfrm>
          <a:off x="4648200" y="1063277"/>
          <a:ext cx="4038600" cy="3805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3787</TotalTime>
  <Words>1630</Words>
  <Application>Microsoft Office PowerPoint</Application>
  <PresentationFormat>Presentación en pantalla (4:3)</PresentationFormat>
  <Paragraphs>808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Comparación los primeros tres meses de 2014 con 2013</vt:lpstr>
      <vt:lpstr>Oficinas de atención</vt:lpstr>
      <vt:lpstr>Atenciones por sector para marzo de 2014</vt:lpstr>
      <vt:lpstr>Atenciones por sector para marzo de 2014</vt:lpstr>
      <vt:lpstr>Atenciones por sector</vt:lpstr>
      <vt:lpstr>Denuncias por sector</vt:lpstr>
      <vt:lpstr>Motivos para marzo de 2014</vt:lpstr>
      <vt:lpstr>Atenciones por motivo para marzo de 2014</vt:lpstr>
      <vt:lpstr>Atenciones por motivo</vt:lpstr>
      <vt:lpstr>Denuncias por motivo</vt:lpstr>
      <vt:lpstr>Denuncias y gestiones cerradas</vt:lpstr>
      <vt:lpstr>Montos recuperados por sector para marzo de 2014</vt:lpstr>
      <vt:lpstr>Montos recuperados</vt:lpstr>
      <vt:lpstr>Reclamos cerrados y montos recuperados  De enero de 2013 a marzo de 2014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204</cp:revision>
  <dcterms:created xsi:type="dcterms:W3CDTF">2011-12-21T16:07:31Z</dcterms:created>
  <dcterms:modified xsi:type="dcterms:W3CDTF">2015-02-26T14:22:34Z</dcterms:modified>
</cp:coreProperties>
</file>