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72" r:id="rId16"/>
    <p:sldId id="257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Hoja1!$C$30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Hoja1!$A$31:$B$34</c:f>
              <c:multiLvlStrCache>
                <c:ptCount val="4"/>
                <c:lvl>
                  <c:pt idx="0">
                    <c:v>Enero 2013</c:v>
                  </c:pt>
                  <c:pt idx="1">
                    <c:v>Enero 2014</c:v>
                  </c:pt>
                  <c:pt idx="2">
                    <c:v>Enero 2013</c:v>
                  </c:pt>
                  <c:pt idx="3">
                    <c:v>Enero 2014</c:v>
                  </c:pt>
                </c:lvl>
                <c:lvl>
                  <c:pt idx="0">
                    <c:v>Asesorías</c:v>
                  </c:pt>
                  <c:pt idx="2">
                    <c:v>Atenciones</c:v>
                  </c:pt>
                </c:lvl>
              </c:multiLvlStrCache>
            </c:multiLvlStrRef>
          </c:cat>
          <c:val>
            <c:numRef>
              <c:f>Hoja1!$C$31:$C$34</c:f>
              <c:numCache>
                <c:formatCode>#,##0</c:formatCode>
                <c:ptCount val="4"/>
                <c:pt idx="0">
                  <c:v>4308</c:v>
                </c:pt>
                <c:pt idx="1">
                  <c:v>4837</c:v>
                </c:pt>
                <c:pt idx="2">
                  <c:v>5977</c:v>
                </c:pt>
                <c:pt idx="3">
                  <c:v>6258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262743840"/>
        <c:axId val="262745016"/>
      </c:barChart>
      <c:catAx>
        <c:axId val="26274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745016"/>
        <c:crosses val="autoZero"/>
        <c:auto val="1"/>
        <c:lblAlgn val="ctr"/>
        <c:lblOffset val="100"/>
        <c:noMultiLvlLbl val="0"/>
      </c:catAx>
      <c:valAx>
        <c:axId val="262745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743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Energía Eléctrica</c:v>
                </c:pt>
                <c:pt idx="5">
                  <c:v>Servicios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Agua Potable</c:v>
                </c:pt>
                <c:pt idx="9">
                  <c:v>Telecomunicaciones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5.9800000000000075E-2</c:v>
                </c:pt>
                <c:pt idx="1">
                  <c:v>1.8499999999999999E-2</c:v>
                </c:pt>
                <c:pt idx="2">
                  <c:v>2.5600000000000001E-2</c:v>
                </c:pt>
                <c:pt idx="3">
                  <c:v>4.0899999999999999E-2</c:v>
                </c:pt>
                <c:pt idx="4">
                  <c:v>6.7900000000000002E-2</c:v>
                </c:pt>
                <c:pt idx="5">
                  <c:v>7.51E-2</c:v>
                </c:pt>
                <c:pt idx="6">
                  <c:v>9.6000000000000002E-2</c:v>
                </c:pt>
                <c:pt idx="7">
                  <c:v>0.1149</c:v>
                </c:pt>
                <c:pt idx="8">
                  <c:v>0.14000000000000001</c:v>
                </c:pt>
                <c:pt idx="9">
                  <c:v>0.17349999999999999</c:v>
                </c:pt>
                <c:pt idx="10">
                  <c:v>0.18779999999999999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0957904"/>
        <c:axId val="260957512"/>
        <c:axId val="0"/>
      </c:bar3DChart>
      <c:catAx>
        <c:axId val="2609579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0957512"/>
        <c:crosses val="autoZero"/>
        <c:auto val="1"/>
        <c:lblAlgn val="ctr"/>
        <c:lblOffset val="100"/>
        <c:noMultiLvlLbl val="0"/>
      </c:catAx>
      <c:valAx>
        <c:axId val="260957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095790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  <a:endParaRPr lang="es-SV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Vehículos</c:v>
                </c:pt>
                <c:pt idx="3">
                  <c:v>Turismo</c:v>
                </c:pt>
                <c:pt idx="4">
                  <c:v>Muebles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1.3900000000000023E-2</c:v>
                </c:pt>
                <c:pt idx="1">
                  <c:v>1.0200000000000001E-2</c:v>
                </c:pt>
                <c:pt idx="2">
                  <c:v>1.0200000000000001E-2</c:v>
                </c:pt>
                <c:pt idx="3">
                  <c:v>1.7600000000000001E-2</c:v>
                </c:pt>
                <c:pt idx="4">
                  <c:v>1.9400000000000001E-2</c:v>
                </c:pt>
                <c:pt idx="5">
                  <c:v>2.7799999999999998E-2</c:v>
                </c:pt>
                <c:pt idx="6">
                  <c:v>6.0199999999999997E-2</c:v>
                </c:pt>
                <c:pt idx="7">
                  <c:v>0.10829999999999999</c:v>
                </c:pt>
                <c:pt idx="8">
                  <c:v>0.15740000000000001</c:v>
                </c:pt>
                <c:pt idx="9">
                  <c:v>0.1676</c:v>
                </c:pt>
                <c:pt idx="10">
                  <c:v>0.40739999999999998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0959080"/>
        <c:axId val="260958688"/>
        <c:axId val="0"/>
      </c:bar3DChart>
      <c:catAx>
        <c:axId val="26095908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0958688"/>
        <c:crosses val="autoZero"/>
        <c:auto val="1"/>
        <c:lblAlgn val="ctr"/>
        <c:lblOffset val="100"/>
        <c:noMultiLvlLbl val="0"/>
      </c:catAx>
      <c:valAx>
        <c:axId val="260958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0959080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0.26270000000000004</c:v>
                </c:pt>
                <c:pt idx="1">
                  <c:v>7.0000000000000001E-3</c:v>
                </c:pt>
                <c:pt idx="2">
                  <c:v>9.1000000000000004E-3</c:v>
                </c:pt>
                <c:pt idx="3">
                  <c:v>1.7899999999999999E-2</c:v>
                </c:pt>
                <c:pt idx="4">
                  <c:v>2.4299999999999999E-2</c:v>
                </c:pt>
                <c:pt idx="5">
                  <c:v>6.6500000000000004E-2</c:v>
                </c:pt>
                <c:pt idx="6">
                  <c:v>7.9699999999999993E-2</c:v>
                </c:pt>
                <c:pt idx="7">
                  <c:v>0.19289999999999999</c:v>
                </c:pt>
                <c:pt idx="8">
                  <c:v>0.33989999999999998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0955944"/>
        <c:axId val="260958296"/>
        <c:axId val="0"/>
      </c:bar3DChart>
      <c:catAx>
        <c:axId val="260955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0958296"/>
        <c:crosses val="autoZero"/>
        <c:auto val="1"/>
        <c:lblAlgn val="ctr"/>
        <c:lblOffset val="100"/>
        <c:noMultiLvlLbl val="0"/>
      </c:catAx>
      <c:valAx>
        <c:axId val="260958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09559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Documentos de Obligación y Cancelaciones</c:v>
                </c:pt>
                <c:pt idx="2">
                  <c:v>Práctica abusiva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0.10559999999999992</c:v>
                </c:pt>
                <c:pt idx="1">
                  <c:v>6.4999999999999997E-3</c:v>
                </c:pt>
                <c:pt idx="2">
                  <c:v>6.4999999999999997E-3</c:v>
                </c:pt>
                <c:pt idx="3">
                  <c:v>1.2E-2</c:v>
                </c:pt>
                <c:pt idx="4">
                  <c:v>1.4800000000000001E-2</c:v>
                </c:pt>
                <c:pt idx="5">
                  <c:v>0.1157</c:v>
                </c:pt>
                <c:pt idx="6">
                  <c:v>0.27589999999999998</c:v>
                </c:pt>
                <c:pt idx="7">
                  <c:v>0.46300000000000002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2744624"/>
        <c:axId val="210589568"/>
        <c:axId val="0"/>
      </c:bar3DChart>
      <c:catAx>
        <c:axId val="262744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10589568"/>
        <c:crosses val="autoZero"/>
        <c:auto val="1"/>
        <c:lblAlgn val="ctr"/>
        <c:lblOffset val="100"/>
        <c:noMultiLvlLbl val="0"/>
      </c:catAx>
      <c:valAx>
        <c:axId val="210589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7446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Hoja1!$H$479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Hoja1!$G$480:$G$489</c:f>
              <c:strCache>
                <c:ptCount val="10"/>
                <c:pt idx="0">
                  <c:v>Otros Sectores</c:v>
                </c:pt>
                <c:pt idx="1">
                  <c:v>Servicios</c:v>
                </c:pt>
                <c:pt idx="2">
                  <c:v>Turismo</c:v>
                </c:pt>
                <c:pt idx="3">
                  <c:v>Comercio</c:v>
                </c:pt>
                <c:pt idx="4">
                  <c:v>Telecomunicaciones</c:v>
                </c:pt>
                <c:pt idx="5">
                  <c:v>Inmuebles</c:v>
                </c:pt>
                <c:pt idx="6">
                  <c:v>Electrodomésticos</c:v>
                </c:pt>
                <c:pt idx="7">
                  <c:v>Vehículos</c:v>
                </c:pt>
                <c:pt idx="8">
                  <c:v>Agua Potable</c:v>
                </c:pt>
                <c:pt idx="9">
                  <c:v>Servicios Financieros</c:v>
                </c:pt>
              </c:strCache>
            </c:strRef>
          </c:cat>
          <c:val>
            <c:numRef>
              <c:f>Hoja1!$H$480:$H$489</c:f>
              <c:numCache>
                <c:formatCode>"$"#,##0.00</c:formatCode>
                <c:ptCount val="10"/>
                <c:pt idx="0">
                  <c:v>9136.81</c:v>
                </c:pt>
                <c:pt idx="1">
                  <c:v>10099.25</c:v>
                </c:pt>
                <c:pt idx="2">
                  <c:v>13777.51</c:v>
                </c:pt>
                <c:pt idx="3">
                  <c:v>18672.760000000002</c:v>
                </c:pt>
                <c:pt idx="4">
                  <c:v>24898.62</c:v>
                </c:pt>
                <c:pt idx="5">
                  <c:v>31601.98</c:v>
                </c:pt>
                <c:pt idx="6">
                  <c:v>39029.699999999997</c:v>
                </c:pt>
                <c:pt idx="7">
                  <c:v>43249.72</c:v>
                </c:pt>
                <c:pt idx="8">
                  <c:v>55318.3</c:v>
                </c:pt>
                <c:pt idx="9">
                  <c:v>95622.840000000011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8236992"/>
        <c:axId val="262666704"/>
        <c:axId val="0"/>
      </c:bar3DChart>
      <c:catAx>
        <c:axId val="20823699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666704"/>
        <c:crosses val="autoZero"/>
        <c:auto val="1"/>
        <c:lblAlgn val="ctr"/>
        <c:lblOffset val="100"/>
        <c:noMultiLvlLbl val="0"/>
      </c:catAx>
      <c:valAx>
        <c:axId val="262666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08236992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Hoja1!$A$507</c:f>
              <c:strCache>
                <c:ptCount val="1"/>
                <c:pt idx="0">
                  <c:v>Casos Cerrados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Hoja1!$B$506:$N$506</c:f>
              <c:numCache>
                <c:formatCode>mmm\-yy</c:formatCode>
                <c:ptCount val="13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</c:numCache>
            </c:numRef>
          </c:cat>
          <c:val>
            <c:numRef>
              <c:f>Hoja1!$B$507:$N$507</c:f>
              <c:numCache>
                <c:formatCode>#,##0</c:formatCode>
                <c:ptCount val="13"/>
                <c:pt idx="0">
                  <c:v>1410</c:v>
                </c:pt>
                <c:pt idx="1">
                  <c:v>1263</c:v>
                </c:pt>
                <c:pt idx="2">
                  <c:v>1104</c:v>
                </c:pt>
                <c:pt idx="3">
                  <c:v>1463</c:v>
                </c:pt>
                <c:pt idx="4">
                  <c:v>1553</c:v>
                </c:pt>
                <c:pt idx="5">
                  <c:v>1183</c:v>
                </c:pt>
                <c:pt idx="6">
                  <c:v>1499</c:v>
                </c:pt>
                <c:pt idx="7">
                  <c:v>1038</c:v>
                </c:pt>
                <c:pt idx="8">
                  <c:v>1456</c:v>
                </c:pt>
                <c:pt idx="9">
                  <c:v>1311</c:v>
                </c:pt>
                <c:pt idx="10">
                  <c:v>1130</c:v>
                </c:pt>
                <c:pt idx="11">
                  <c:v>838</c:v>
                </c:pt>
                <c:pt idx="12">
                  <c:v>1258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62667488"/>
        <c:axId val="262667880"/>
      </c:barChart>
      <c:lineChart>
        <c:grouping val="standard"/>
        <c:varyColors val="0"/>
        <c:ser>
          <c:idx val="1"/>
          <c:order val="1"/>
          <c:tx>
            <c:strRef>
              <c:f>Hoja1!$A$508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Hoja1!$B$506:$N$506</c:f>
              <c:numCache>
                <c:formatCode>mmm\-yy</c:formatCode>
                <c:ptCount val="13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</c:numCache>
            </c:numRef>
          </c:cat>
          <c:val>
            <c:numRef>
              <c:f>Hoja1!$B$508:$N$508</c:f>
              <c:numCache>
                <c:formatCode>"$"#,##0.00</c:formatCode>
                <c:ptCount val="13"/>
                <c:pt idx="0">
                  <c:v>292359.13999999949</c:v>
                </c:pt>
                <c:pt idx="1">
                  <c:v>343248.31000000029</c:v>
                </c:pt>
                <c:pt idx="2">
                  <c:v>223813.51999999987</c:v>
                </c:pt>
                <c:pt idx="3">
                  <c:v>291760.66000000009</c:v>
                </c:pt>
                <c:pt idx="4">
                  <c:v>239773.57000000007</c:v>
                </c:pt>
                <c:pt idx="5">
                  <c:v>218505.75000000006</c:v>
                </c:pt>
                <c:pt idx="6">
                  <c:v>348367.39999999991</c:v>
                </c:pt>
                <c:pt idx="7">
                  <c:v>170118.86999999997</c:v>
                </c:pt>
                <c:pt idx="8">
                  <c:v>280653.86</c:v>
                </c:pt>
                <c:pt idx="9">
                  <c:v>274529.44</c:v>
                </c:pt>
                <c:pt idx="10">
                  <c:v>391395.52000000008</c:v>
                </c:pt>
                <c:pt idx="11">
                  <c:v>190616.41999999975</c:v>
                </c:pt>
                <c:pt idx="12">
                  <c:v>341407.49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2668664"/>
        <c:axId val="262668272"/>
      </c:lineChart>
      <c:dateAx>
        <c:axId val="26266748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667880"/>
        <c:crosses val="autoZero"/>
        <c:auto val="1"/>
        <c:lblOffset val="100"/>
        <c:baseTimeUnit val="months"/>
      </c:dateAx>
      <c:valAx>
        <c:axId val="262667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667488"/>
        <c:crosses val="autoZero"/>
        <c:crossBetween val="between"/>
      </c:valAx>
      <c:valAx>
        <c:axId val="262668272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668664"/>
        <c:crosses val="max"/>
        <c:crossBetween val="between"/>
      </c:valAx>
      <c:dateAx>
        <c:axId val="26266866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262668272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26/02/2015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Enero 2014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motivo </a:t>
            </a:r>
            <a:r>
              <a:rPr lang="es-ES" dirty="0"/>
              <a:t>para </a:t>
            </a:r>
            <a:r>
              <a:rPr lang="es-ES" dirty="0" smtClean="0"/>
              <a:t>enero </a:t>
            </a:r>
            <a:r>
              <a:rPr lang="es-ES" dirty="0"/>
              <a:t>de </a:t>
            </a:r>
            <a:r>
              <a:rPr lang="es-ES" dirty="0" smtClean="0"/>
              <a:t>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408531" y="19795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9795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61212707"/>
              </p:ext>
            </p:extLst>
          </p:nvPr>
        </p:nvGraphicFramePr>
        <p:xfrm>
          <a:off x="457200" y="2564904"/>
          <a:ext cx="4038600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1,644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9865257"/>
              </p:ext>
            </p:extLst>
          </p:nvPr>
        </p:nvGraphicFramePr>
        <p:xfrm>
          <a:off x="4648200" y="2564904"/>
          <a:ext cx="4038600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191954"/>
              </p:ext>
            </p:extLst>
          </p:nvPr>
        </p:nvGraphicFramePr>
        <p:xfrm>
          <a:off x="719571" y="2276872"/>
          <a:ext cx="7704858" cy="269367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494215"/>
              </p:ext>
            </p:extLst>
          </p:nvPr>
        </p:nvGraphicFramePr>
        <p:xfrm>
          <a:off x="719571" y="2276872"/>
          <a:ext cx="7704858" cy="269367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Denuncias y gestiones cerradas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23722"/>
              </p:ext>
            </p:extLst>
          </p:nvPr>
        </p:nvGraphicFramePr>
        <p:xfrm>
          <a:off x="525458" y="1268824"/>
          <a:ext cx="8093085" cy="216940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998137"/>
                <a:gridCol w="1687639"/>
                <a:gridCol w="1341565"/>
                <a:gridCol w="696450"/>
                <a:gridCol w="861423"/>
                <a:gridCol w="863981"/>
                <a:gridCol w="643890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Diciembre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1,251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1,113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-11.0%</a:t>
                      </a:r>
                    </a:p>
                  </a:txBody>
                  <a:tcPr marL="72000" marR="72000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1,113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-15.1%</a:t>
                      </a:r>
                    </a:p>
                  </a:txBody>
                  <a:tcPr marL="72000" marR="72000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por razones de oficio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Conciliación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-17.1%</a:t>
                      </a:r>
                    </a:p>
                  </a:txBody>
                  <a:tcPr marL="72000" marR="72000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-37.8%</a:t>
                      </a:r>
                    </a:p>
                  </a:txBody>
                  <a:tcPr marL="72000" marR="72000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Ratificación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-22.2%</a:t>
                      </a:r>
                    </a:p>
                  </a:txBody>
                  <a:tcPr marL="72000" marR="72000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Sancionador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174.3%</a:t>
                      </a:r>
                    </a:p>
                  </a:txBody>
                  <a:tcPr marL="72000" marR="72000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-8.8%</a:t>
                      </a:r>
                    </a:p>
                  </a:txBody>
                  <a:tcPr marL="72000" marR="72000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42.2%</a:t>
                      </a:r>
                    </a:p>
                  </a:txBody>
                  <a:tcPr marL="72000" marR="72000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-10.8%</a:t>
                      </a:r>
                    </a:p>
                  </a:txBody>
                  <a:tcPr marL="72000" marR="72000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</a:t>
                      </a: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149080"/>
            <a:ext cx="8229600" cy="19945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Al </a:t>
            </a:r>
            <a:r>
              <a:rPr lang="es-ES" sz="2400" dirty="0"/>
              <a:t>comparar enero de 2013 con enero </a:t>
            </a:r>
            <a:r>
              <a:rPr lang="es-ES" sz="2400" dirty="0" smtClean="0"/>
              <a:t>2014, los resultados indican una disminución del 10.8% en la cantidad de denuncias y gestiones cerradas, </a:t>
            </a:r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comparación entre diciembre de 2013 con enero de 2014, los resultados indican que la cantidad de cierres aumenta un 50.1%.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Enero de 2014</a:t>
            </a:r>
            <a:endParaRPr lang="es-SV" dirty="0"/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1178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Reclamos cerrados y montos recuperados </a:t>
            </a:r>
            <a:br>
              <a:rPr lang="es-SV" dirty="0" smtClean="0"/>
            </a:br>
            <a:r>
              <a:rPr lang="es-SV" sz="2700" i="1" dirty="0">
                <a:effectLst/>
              </a:rPr>
              <a:t>De </a:t>
            </a:r>
            <a:r>
              <a:rPr lang="es-SV" sz="2700" i="1" dirty="0" smtClean="0">
                <a:effectLst/>
              </a:rPr>
              <a:t>febrero de 2013 a enero de 2014</a:t>
            </a:r>
            <a:endParaRPr lang="es-SV" sz="2700" i="1" dirty="0">
              <a:effectLst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283987"/>
              </p:ext>
            </p:extLst>
          </p:nvPr>
        </p:nvGraphicFramePr>
        <p:xfrm>
          <a:off x="1259632" y="1916832"/>
          <a:ext cx="6670911" cy="3800475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816592"/>
                <a:gridCol w="1762733"/>
                <a:gridCol w="2316716"/>
                <a:gridCol w="177487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Mes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Reclamos cerrados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Reclamos con devolución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u="none" strike="noStrike" dirty="0">
                          <a:effectLst/>
                        </a:rPr>
                        <a:t>Monto recuperado</a:t>
                      </a:r>
                      <a:endParaRPr lang="es-SV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$292,359.14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$343,248.31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$223,813.52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abr-13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$291,760.66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$239,773.57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$218,505.75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$348,367.40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$170,118.87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$280,653.86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$274,529.44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$391,395.52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dic-13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$190,616.42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ene-14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$341,407.49</a:t>
                      </a: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$3,606,549.95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>
                <a:solidFill>
                  <a:srgbClr val="000000"/>
                </a:solidFill>
                <a:latin typeface="Calibri" panose="020F0502020204030204" pitchFamily="34" charset="0"/>
              </a:rPr>
              <a:t>$</a:t>
            </a:r>
            <a:r>
              <a:rPr lang="es-SV" sz="3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341,407.49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8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629768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218215"/>
              </p:ext>
            </p:extLst>
          </p:nvPr>
        </p:nvGraphicFramePr>
        <p:xfrm>
          <a:off x="673195" y="1306827"/>
          <a:ext cx="7809865" cy="132778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1070674"/>
                <a:gridCol w="1198308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/>
                        <a:t>Tipo de caso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Diciembre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 dirty="0">
                          <a:effectLst/>
                        </a:rPr>
                        <a:t>Asesoría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Denuncia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Derivación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Gestión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Total 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6319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enero de 2014 se recibió </a:t>
            </a:r>
            <a:r>
              <a:rPr lang="es-SV" sz="3200" b="1" dirty="0" smtClean="0">
                <a:solidFill>
                  <a:srgbClr val="000000"/>
                </a:solidFill>
              </a:rPr>
              <a:t>6,258 </a:t>
            </a:r>
            <a:r>
              <a:rPr lang="es-ES" sz="3200" dirty="0" smtClean="0"/>
              <a:t>atenciones. La mayor parte de estas atenciones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4,837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creció un 26.8%.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con enero de 2013, las atenciones se incrementan un 4.7%.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Comparación de enero 2014 con enero 2013</a:t>
            </a:r>
            <a:endParaRPr lang="es-SV" i="1" dirty="0">
              <a:effectLst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5828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22917839"/>
              </p:ext>
            </p:extLst>
          </p:nvPr>
        </p:nvGraphicFramePr>
        <p:xfrm>
          <a:off x="500034" y="1874537"/>
          <a:ext cx="4508901" cy="179082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2,149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Miguel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Salvador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2,185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Santa Ana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6,258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493096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Los dos centros con el mayor número de atenciones fueron el </a:t>
            </a:r>
            <a:r>
              <a:rPr lang="es-ES" dirty="0" err="1" smtClean="0"/>
              <a:t>Call</a:t>
            </a:r>
            <a:r>
              <a:rPr lang="es-ES" dirty="0" smtClean="0"/>
              <a:t> Center, que realizó </a:t>
            </a:r>
            <a:r>
              <a:rPr lang="es-SV" dirty="0" smtClean="0">
                <a:solidFill>
                  <a:srgbClr val="000000"/>
                </a:solidFill>
              </a:rPr>
              <a:t>2,149, y </a:t>
            </a:r>
            <a:r>
              <a:rPr lang="es-ES" dirty="0" smtClean="0"/>
              <a:t>el Centro </a:t>
            </a:r>
            <a:r>
              <a:rPr lang="es-ES" dirty="0"/>
              <a:t>de Solución de Controversias de San Salvador </a:t>
            </a:r>
            <a:r>
              <a:rPr lang="es-ES" dirty="0" smtClean="0"/>
              <a:t>con 2,185.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 smtClean="0"/>
              <a:t>La tasa de variación mensual indica que </a:t>
            </a:r>
            <a:r>
              <a:rPr lang="es-ES" dirty="0"/>
              <a:t>las atenciones </a:t>
            </a:r>
            <a:r>
              <a:rPr lang="es-ES" dirty="0" smtClean="0"/>
              <a:t>aumentaron un 26.8%.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 smtClean="0"/>
              <a:t>Las oficinas con mayores aumentos son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San Salvador 61.9%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Plan de la Laguna 31.5%</a:t>
            </a:r>
          </a:p>
          <a:p>
            <a:pPr lvl="1">
              <a:spcBef>
                <a:spcPts val="0"/>
              </a:spcBef>
            </a:pPr>
            <a:r>
              <a:rPr lang="es-ES" dirty="0" smtClean="0"/>
              <a:t>Santa Ana 29.0%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504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</a:p>
          <a:p>
            <a:r>
              <a:rPr lang="es-SV" sz="1600" dirty="0" smtClean="0"/>
              <a:t>Diciembre 2013 -Enero 2014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Enero de 2014</a:t>
            </a:r>
            <a:endParaRPr lang="es-SV" sz="1600" dirty="0"/>
          </a:p>
        </p:txBody>
      </p:sp>
      <p:graphicFrame>
        <p:nvGraphicFramePr>
          <p:cNvPr id="11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6084072"/>
              </p:ext>
            </p:extLst>
          </p:nvPr>
        </p:nvGraphicFramePr>
        <p:xfrm>
          <a:off x="531486" y="4599569"/>
          <a:ext cx="4578751" cy="179082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567863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Miguel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Salvador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Santa Ana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29.0%</a:t>
                      </a:r>
                    </a:p>
                  </a:txBody>
                  <a:tcPr marL="72000" marR="72000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sector para enero de 2014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4955988"/>
            <a:ext cx="8424936" cy="1857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Servicios financieros tiene el </a:t>
            </a:r>
            <a:r>
              <a:rPr lang="es-ES" dirty="0" smtClean="0"/>
              <a:t>18.78% </a:t>
            </a:r>
            <a:r>
              <a:rPr lang="es-ES" dirty="0"/>
              <a:t>de las atenciones, seguido por los sectores de; telecomunicaciones con </a:t>
            </a:r>
            <a:r>
              <a:rPr lang="es-ES" dirty="0" smtClean="0"/>
              <a:t>17.35%, </a:t>
            </a:r>
            <a:r>
              <a:rPr lang="es-ES" dirty="0"/>
              <a:t>y agua potable, con </a:t>
            </a:r>
            <a:r>
              <a:rPr lang="es-ES" dirty="0" smtClean="0"/>
              <a:t>14%.</a:t>
            </a:r>
            <a:endParaRPr lang="es-ES" dirty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Las denuncias en el sector agua potable </a:t>
            </a:r>
            <a:r>
              <a:rPr lang="es-ES" dirty="0" smtClean="0"/>
              <a:t>disminuyen a 40.74% (algo más de un 5% menos que el mes pasado); </a:t>
            </a:r>
            <a:r>
              <a:rPr lang="es-ES" dirty="0"/>
              <a:t>le sigue </a:t>
            </a:r>
            <a:r>
              <a:rPr lang="es-ES" dirty="0" smtClean="0"/>
              <a:t>telecomunicaciones con </a:t>
            </a:r>
            <a:r>
              <a:rPr lang="es-ES" dirty="0"/>
              <a:t>el </a:t>
            </a:r>
            <a:r>
              <a:rPr lang="es-ES" dirty="0" smtClean="0"/>
              <a:t>16.76%,  </a:t>
            </a:r>
            <a:r>
              <a:rPr lang="es-ES" dirty="0"/>
              <a:t>y electrodomésticos con </a:t>
            </a:r>
            <a:r>
              <a:rPr lang="es-ES" dirty="0" smtClean="0"/>
              <a:t>un 15.74%.</a:t>
            </a:r>
            <a:endParaRPr lang="es-SV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66069432"/>
              </p:ext>
            </p:extLst>
          </p:nvPr>
        </p:nvGraphicFramePr>
        <p:xfrm>
          <a:off x="457200" y="1063277"/>
          <a:ext cx="4038600" cy="4021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22411205"/>
              </p:ext>
            </p:extLst>
          </p:nvPr>
        </p:nvGraphicFramePr>
        <p:xfrm>
          <a:off x="4648200" y="1063277"/>
          <a:ext cx="4038600" cy="4021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Atenciones por </a:t>
            </a:r>
            <a:r>
              <a:rPr lang="es-ES" dirty="0"/>
              <a:t>sector para </a:t>
            </a:r>
            <a:r>
              <a:rPr lang="es-ES" dirty="0" smtClean="0"/>
              <a:t>enero </a:t>
            </a:r>
            <a:r>
              <a:rPr lang="es-ES" dirty="0"/>
              <a:t>de </a:t>
            </a:r>
            <a:r>
              <a:rPr lang="es-ES" dirty="0" smtClean="0"/>
              <a:t>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04742722"/>
              </p:ext>
            </p:extLst>
          </p:nvPr>
        </p:nvGraphicFramePr>
        <p:xfrm>
          <a:off x="457200" y="2348880"/>
          <a:ext cx="4038600" cy="230314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Sector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Marcador de contenid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02359418"/>
              </p:ext>
            </p:extLst>
          </p:nvPr>
        </p:nvGraphicFramePr>
        <p:xfrm>
          <a:off x="4648200" y="2348880"/>
          <a:ext cx="4038600" cy="230314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Sector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936636"/>
              </p:ext>
            </p:extLst>
          </p:nvPr>
        </p:nvGraphicFramePr>
        <p:xfrm>
          <a:off x="1187622" y="1700808"/>
          <a:ext cx="7128796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467880"/>
              </p:ext>
            </p:extLst>
          </p:nvPr>
        </p:nvGraphicFramePr>
        <p:xfrm>
          <a:off x="1187622" y="1700808"/>
          <a:ext cx="7128796" cy="404050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 2014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40.74%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10.83%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0.46%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Motivos para enero de 2014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33.95%. La mala calidad </a:t>
            </a:r>
            <a:r>
              <a:rPr lang="es-ES" sz="2800" dirty="0"/>
              <a:t>de los </a:t>
            </a:r>
            <a:r>
              <a:rPr lang="es-ES" sz="2800" dirty="0" smtClean="0"/>
              <a:t>productos y planes de pagos, con 19.29% y 7.97%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46.3%, 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27.59% e incumplimiento de contrato </a:t>
            </a:r>
            <a:r>
              <a:rPr lang="es-ES" sz="2800" dirty="0"/>
              <a:t>u oferta con </a:t>
            </a:r>
            <a:r>
              <a:rPr lang="es-ES" sz="2800" dirty="0" smtClean="0"/>
              <a:t>11.57%.</a:t>
            </a:r>
            <a:endParaRPr lang="es-SV" sz="2800" dirty="0"/>
          </a:p>
        </p:txBody>
      </p:sp>
      <p:graphicFrame>
        <p:nvGraphicFramePr>
          <p:cNvPr id="11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25767979"/>
              </p:ext>
            </p:extLst>
          </p:nvPr>
        </p:nvGraphicFramePr>
        <p:xfrm>
          <a:off x="457200" y="1417638"/>
          <a:ext cx="4038600" cy="3451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09817288"/>
              </p:ext>
            </p:extLst>
          </p:nvPr>
        </p:nvGraphicFramePr>
        <p:xfrm>
          <a:off x="4648200" y="1417638"/>
          <a:ext cx="4038600" cy="3451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3453</TotalTime>
  <Words>1585</Words>
  <Application>Microsoft Office PowerPoint</Application>
  <PresentationFormat>Presentación en pantalla (4:3)</PresentationFormat>
  <Paragraphs>785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Boletín Estadístico Mensual 2011</vt:lpstr>
      <vt:lpstr>Boletín Estadístico Mensual</vt:lpstr>
      <vt:lpstr>Atenciones</vt:lpstr>
      <vt:lpstr>Atenciones y asesorías  Comparación de enero 2014 con enero 2013</vt:lpstr>
      <vt:lpstr>Oficinas de atención</vt:lpstr>
      <vt:lpstr>Atenciones por sector para enero de 2014</vt:lpstr>
      <vt:lpstr>Atenciones por sector para enero de 2014</vt:lpstr>
      <vt:lpstr>Atenciones por sector</vt:lpstr>
      <vt:lpstr>Denuncias por sector</vt:lpstr>
      <vt:lpstr>Motivos para enero de 2014</vt:lpstr>
      <vt:lpstr>Atenciones por motivo para enero de 2014</vt:lpstr>
      <vt:lpstr>Atenciones por motivo</vt:lpstr>
      <vt:lpstr>Denuncias por motivo</vt:lpstr>
      <vt:lpstr>Denuncias y gestiones cerradas</vt:lpstr>
      <vt:lpstr>Montos recuperados por sector para Enero de 2014</vt:lpstr>
      <vt:lpstr>Reclamos cerrados y montos recuperados  De febrero de 2013 a enero de 2014</vt:lpstr>
      <vt:lpstr>Montos recuperados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192</cp:revision>
  <dcterms:created xsi:type="dcterms:W3CDTF">2011-12-21T16:07:31Z</dcterms:created>
  <dcterms:modified xsi:type="dcterms:W3CDTF">2015-02-26T14:22:09Z</dcterms:modified>
</cp:coreProperties>
</file>