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2" r:id="rId7"/>
    <p:sldId id="264" r:id="rId8"/>
    <p:sldId id="257" r:id="rId9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Hoja1!$H$63</c:f>
              <c:strCache>
                <c:ptCount val="1"/>
                <c:pt idx="0">
                  <c:v>Atenciones por Sector</c:v>
                </c:pt>
              </c:strCache>
            </c:strRef>
          </c:tx>
          <c:invertIfNegative val="0"/>
          <c:cat>
            <c:strRef>
              <c:f>Hoja1!$G$64:$G$74</c:f>
              <c:strCache>
                <c:ptCount val="11"/>
                <c:pt idx="0">
                  <c:v>Otros sectores</c:v>
                </c:pt>
                <c:pt idx="1">
                  <c:v>Hidrocarburos</c:v>
                </c:pt>
                <c:pt idx="2">
                  <c:v>Inmuebles</c:v>
                </c:pt>
                <c:pt idx="3">
                  <c:v>Gobierno y alcaldías</c:v>
                </c:pt>
                <c:pt idx="4">
                  <c:v>Energía Eléctrica</c:v>
                </c:pt>
                <c:pt idx="5">
                  <c:v>Servicios</c:v>
                </c:pt>
                <c:pt idx="6">
                  <c:v>Comercio</c:v>
                </c:pt>
                <c:pt idx="7">
                  <c:v>Electrodomésticos</c:v>
                </c:pt>
                <c:pt idx="8">
                  <c:v>Telecomunicaciones</c:v>
                </c:pt>
                <c:pt idx="9">
                  <c:v>Agua Potable</c:v>
                </c:pt>
                <c:pt idx="10">
                  <c:v>Servicios Financieros</c:v>
                </c:pt>
              </c:strCache>
            </c:strRef>
          </c:cat>
          <c:val>
            <c:numRef>
              <c:f>Hoja1!$H$64:$H$74</c:f>
              <c:numCache>
                <c:formatCode>0.00%</c:formatCode>
                <c:ptCount val="11"/>
                <c:pt idx="0">
                  <c:v>6.5899999999999959E-2</c:v>
                </c:pt>
                <c:pt idx="1">
                  <c:v>1.9300000000000001E-2</c:v>
                </c:pt>
                <c:pt idx="2">
                  <c:v>1.9699999999999999E-2</c:v>
                </c:pt>
                <c:pt idx="3">
                  <c:v>2.7799999999999998E-2</c:v>
                </c:pt>
                <c:pt idx="4">
                  <c:v>5.7200000000000001E-2</c:v>
                </c:pt>
                <c:pt idx="5">
                  <c:v>7.3700000000000002E-2</c:v>
                </c:pt>
                <c:pt idx="6">
                  <c:v>7.4399999999999994E-2</c:v>
                </c:pt>
                <c:pt idx="7">
                  <c:v>8.3299999999999999E-2</c:v>
                </c:pt>
                <c:pt idx="8">
                  <c:v>0.16550000000000001</c:v>
                </c:pt>
                <c:pt idx="9">
                  <c:v>0.1961</c:v>
                </c:pt>
                <c:pt idx="10">
                  <c:v>0.21709999999999999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343040"/>
        <c:axId val="23000192"/>
        <c:axId val="0"/>
      </c:bar3DChart>
      <c:catAx>
        <c:axId val="22343040"/>
        <c:scaling>
          <c:orientation val="minMax"/>
        </c:scaling>
        <c:delete val="0"/>
        <c:axPos val="l"/>
        <c:majorTickMark val="out"/>
        <c:minorTickMark val="none"/>
        <c:tickLblPos val="nextTo"/>
        <c:crossAx val="23000192"/>
        <c:crosses val="autoZero"/>
        <c:auto val="1"/>
        <c:lblAlgn val="ctr"/>
        <c:lblOffset val="100"/>
        <c:noMultiLvlLbl val="0"/>
      </c:catAx>
      <c:valAx>
        <c:axId val="23000192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2343040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Hoja1!$H$86</c:f>
              <c:strCache>
                <c:ptCount val="1"/>
                <c:pt idx="0">
                  <c:v>Denuncias por sector</c:v>
                </c:pt>
              </c:strCache>
            </c:strRef>
          </c:tx>
          <c:invertIfNegative val="0"/>
          <c:cat>
            <c:strRef>
              <c:f>Hoja1!$G$87:$G$97</c:f>
              <c:strCache>
                <c:ptCount val="11"/>
                <c:pt idx="0">
                  <c:v>Otros sectores</c:v>
                </c:pt>
                <c:pt idx="1">
                  <c:v>Muebles</c:v>
                </c:pt>
                <c:pt idx="2">
                  <c:v>Inmuebles</c:v>
                </c:pt>
                <c:pt idx="3">
                  <c:v>Turismo</c:v>
                </c:pt>
                <c:pt idx="4">
                  <c:v>Vehículos</c:v>
                </c:pt>
                <c:pt idx="5">
                  <c:v>Servicios</c:v>
                </c:pt>
                <c:pt idx="6">
                  <c:v>Comercio</c:v>
                </c:pt>
                <c:pt idx="7">
                  <c:v>Servicios Financieros</c:v>
                </c:pt>
                <c:pt idx="8">
                  <c:v>Electrodomésticos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Hoja1!$H$87:$H$97</c:f>
              <c:numCache>
                <c:formatCode>0.00%</c:formatCode>
                <c:ptCount val="11"/>
                <c:pt idx="0">
                  <c:v>8.0000000000000071E-3</c:v>
                </c:pt>
                <c:pt idx="1">
                  <c:v>7.1999999999999998E-3</c:v>
                </c:pt>
                <c:pt idx="2">
                  <c:v>8.9999999999999993E-3</c:v>
                </c:pt>
                <c:pt idx="3">
                  <c:v>1.17E-2</c:v>
                </c:pt>
                <c:pt idx="4">
                  <c:v>1.89E-2</c:v>
                </c:pt>
                <c:pt idx="5">
                  <c:v>2.4199999999999999E-2</c:v>
                </c:pt>
                <c:pt idx="6">
                  <c:v>5.9200000000000003E-2</c:v>
                </c:pt>
                <c:pt idx="7">
                  <c:v>8.9800000000000005E-2</c:v>
                </c:pt>
                <c:pt idx="8">
                  <c:v>0.10050000000000001</c:v>
                </c:pt>
                <c:pt idx="9">
                  <c:v>0.1212</c:v>
                </c:pt>
                <c:pt idx="10">
                  <c:v>0.55030000000000001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840704"/>
        <c:axId val="119515776"/>
        <c:axId val="0"/>
      </c:bar3DChart>
      <c:catAx>
        <c:axId val="28840704"/>
        <c:scaling>
          <c:orientation val="minMax"/>
        </c:scaling>
        <c:delete val="0"/>
        <c:axPos val="l"/>
        <c:majorTickMark val="out"/>
        <c:minorTickMark val="none"/>
        <c:tickLblPos val="nextTo"/>
        <c:crossAx val="119515776"/>
        <c:crosses val="autoZero"/>
        <c:auto val="1"/>
        <c:lblAlgn val="ctr"/>
        <c:lblOffset val="100"/>
        <c:noMultiLvlLbl val="0"/>
      </c:catAx>
      <c:valAx>
        <c:axId val="119515776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8840704"/>
        <c:crosses val="autoZero"/>
        <c:crossBetween val="between"/>
        <c:majorUnit val="0.15000000000000024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Hoja1!$H$114</c:f>
              <c:strCache>
                <c:ptCount val="1"/>
                <c:pt idx="0">
                  <c:v>Motivos de las Atenciones</c:v>
                </c:pt>
              </c:strCache>
            </c:strRef>
          </c:tx>
          <c:invertIfNegative val="0"/>
          <c:cat>
            <c:strRef>
              <c:f>Hoja1!$G$115:$G$124</c:f>
              <c:strCache>
                <c:ptCount val="10"/>
                <c:pt idx="0">
                  <c:v>Varios</c:v>
                </c:pt>
                <c:pt idx="1">
                  <c:v>Documentos de Obligación y Cancelaciones</c:v>
                </c:pt>
                <c:pt idx="2">
                  <c:v>Información crediticia</c:v>
                </c:pt>
                <c:pt idx="3">
                  <c:v>Práctica abusiva</c:v>
                </c:pt>
                <c:pt idx="4">
                  <c:v>Gestiones de Cobro</c:v>
                </c:pt>
                <c:pt idx="5">
                  <c:v>Desistimiento de compra</c:v>
                </c:pt>
                <c:pt idx="6">
                  <c:v>Plan de Pagos</c:v>
                </c:pt>
                <c:pt idx="7">
                  <c:v>Incumplimiento de contrato u oferta</c:v>
                </c:pt>
                <c:pt idx="8">
                  <c:v>Mala calidad del producto o servicio</c:v>
                </c:pt>
                <c:pt idx="9">
                  <c:v>Cobros, Cargos y Comisiones Inndebidas</c:v>
                </c:pt>
              </c:strCache>
            </c:strRef>
          </c:cat>
          <c:val>
            <c:numRef>
              <c:f>Hoja1!$H$115:$H$124</c:f>
              <c:numCache>
                <c:formatCode>0.00%</c:formatCode>
                <c:ptCount val="10"/>
                <c:pt idx="0">
                  <c:v>0.19850000000000001</c:v>
                </c:pt>
                <c:pt idx="1">
                  <c:v>6.1999999999999998E-3</c:v>
                </c:pt>
                <c:pt idx="2">
                  <c:v>1.18E-2</c:v>
                </c:pt>
                <c:pt idx="3">
                  <c:v>1.5900000000000001E-2</c:v>
                </c:pt>
                <c:pt idx="4">
                  <c:v>2.6499999999999999E-2</c:v>
                </c:pt>
                <c:pt idx="5">
                  <c:v>2.8799999999999999E-2</c:v>
                </c:pt>
                <c:pt idx="6">
                  <c:v>8.2600000000000007E-2</c:v>
                </c:pt>
                <c:pt idx="7">
                  <c:v>0.10730000000000001</c:v>
                </c:pt>
                <c:pt idx="8">
                  <c:v>0.1512</c:v>
                </c:pt>
                <c:pt idx="9">
                  <c:v>0.37119999999999997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748736"/>
        <c:axId val="24396160"/>
        <c:axId val="0"/>
      </c:bar3DChart>
      <c:catAx>
        <c:axId val="21748736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24396160"/>
        <c:crosses val="autoZero"/>
        <c:auto val="1"/>
        <c:lblAlgn val="ctr"/>
        <c:lblOffset val="100"/>
        <c:noMultiLvlLbl val="0"/>
      </c:catAx>
      <c:valAx>
        <c:axId val="24396160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1748736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Hoja1!$H$139</c:f>
              <c:strCache>
                <c:ptCount val="1"/>
                <c:pt idx="0">
                  <c:v>Motivos de las Denuncias</c:v>
                </c:pt>
              </c:strCache>
            </c:strRef>
          </c:tx>
          <c:invertIfNegative val="0"/>
          <c:cat>
            <c:strRef>
              <c:f>Hoja1!$G$140:$G$148</c:f>
              <c:strCache>
                <c:ptCount val="9"/>
                <c:pt idx="0">
                  <c:v>Varios</c:v>
                </c:pt>
                <c:pt idx="1">
                  <c:v>Documentos de Obligación y Cancelaciones</c:v>
                </c:pt>
                <c:pt idx="2">
                  <c:v>Información crediticia</c:v>
                </c:pt>
                <c:pt idx="3">
                  <c:v>Gestiones de Cobro</c:v>
                </c:pt>
                <c:pt idx="4">
                  <c:v>Práctica abusiva</c:v>
                </c:pt>
                <c:pt idx="5">
                  <c:v>Desistimiento de compra</c:v>
                </c:pt>
                <c:pt idx="6">
                  <c:v>Incumplimiento de contrato u oferta</c:v>
                </c:pt>
                <c:pt idx="7">
                  <c:v>Mala calidad del producto o servicio</c:v>
                </c:pt>
                <c:pt idx="8">
                  <c:v>Cobros, Cargos y Comisiones Inndebidas</c:v>
                </c:pt>
              </c:strCache>
            </c:strRef>
          </c:cat>
          <c:val>
            <c:numRef>
              <c:f>Hoja1!$H$140:$H$148</c:f>
              <c:numCache>
                <c:formatCode>0.00%</c:formatCode>
                <c:ptCount val="9"/>
                <c:pt idx="0">
                  <c:v>0.10489999999999999</c:v>
                </c:pt>
                <c:pt idx="1">
                  <c:v>2.7000000000000001E-3</c:v>
                </c:pt>
                <c:pt idx="2">
                  <c:v>2.7000000000000001E-3</c:v>
                </c:pt>
                <c:pt idx="3">
                  <c:v>7.1999999999999998E-3</c:v>
                </c:pt>
                <c:pt idx="4">
                  <c:v>9.9000000000000008E-3</c:v>
                </c:pt>
                <c:pt idx="5">
                  <c:v>1.26E-2</c:v>
                </c:pt>
                <c:pt idx="6">
                  <c:v>0.12479999999999999</c:v>
                </c:pt>
                <c:pt idx="7">
                  <c:v>0.16070000000000001</c:v>
                </c:pt>
                <c:pt idx="8">
                  <c:v>0.57450000000000001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7529984"/>
        <c:axId val="27531520"/>
        <c:axId val="0"/>
      </c:bar3DChart>
      <c:catAx>
        <c:axId val="27529984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27531520"/>
        <c:crosses val="autoZero"/>
        <c:auto val="1"/>
        <c:lblAlgn val="ctr"/>
        <c:lblOffset val="100"/>
        <c:noMultiLvlLbl val="0"/>
      </c:catAx>
      <c:valAx>
        <c:axId val="27531520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7529984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Hoja1!$H$205</c:f>
              <c:strCache>
                <c:ptCount val="1"/>
                <c:pt idx="0">
                  <c:v>Montos Recuperados por Sector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Hoja1!$G$206:$G$215</c:f>
              <c:strCache>
                <c:ptCount val="10"/>
                <c:pt idx="0">
                  <c:v>Otros Sectores</c:v>
                </c:pt>
                <c:pt idx="1">
                  <c:v>Servicios</c:v>
                </c:pt>
                <c:pt idx="2">
                  <c:v>Vehículos</c:v>
                </c:pt>
                <c:pt idx="3">
                  <c:v>Inmuebles</c:v>
                </c:pt>
                <c:pt idx="4">
                  <c:v>Comercio</c:v>
                </c:pt>
                <c:pt idx="5">
                  <c:v>Turismo</c:v>
                </c:pt>
                <c:pt idx="6">
                  <c:v>Telecomunicaciones</c:v>
                </c:pt>
                <c:pt idx="7">
                  <c:v>Electrodomésticos</c:v>
                </c:pt>
                <c:pt idx="8">
                  <c:v>Agua Potable</c:v>
                </c:pt>
                <c:pt idx="9">
                  <c:v>Servicios Financieros</c:v>
                </c:pt>
              </c:strCache>
            </c:strRef>
          </c:cat>
          <c:val>
            <c:numRef>
              <c:f>Hoja1!$H$206:$H$215</c:f>
              <c:numCache>
                <c:formatCode>"$"#,##0.00</c:formatCode>
                <c:ptCount val="10"/>
                <c:pt idx="0">
                  <c:v>4822.6400000000003</c:v>
                </c:pt>
                <c:pt idx="1">
                  <c:v>4360.4400000000005</c:v>
                </c:pt>
                <c:pt idx="2">
                  <c:v>6487.1100000000006</c:v>
                </c:pt>
                <c:pt idx="3">
                  <c:v>7664.4800000000005</c:v>
                </c:pt>
                <c:pt idx="4">
                  <c:v>12486.330000000002</c:v>
                </c:pt>
                <c:pt idx="5">
                  <c:v>17010</c:v>
                </c:pt>
                <c:pt idx="6">
                  <c:v>21086.29</c:v>
                </c:pt>
                <c:pt idx="7">
                  <c:v>30275.450000000004</c:v>
                </c:pt>
                <c:pt idx="8">
                  <c:v>86823.560000000056</c:v>
                </c:pt>
                <c:pt idx="9">
                  <c:v>152440.56999999995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300928"/>
        <c:axId val="24398848"/>
        <c:axId val="0"/>
      </c:bar3DChart>
      <c:catAx>
        <c:axId val="223009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SV"/>
          </a:p>
        </c:txPr>
        <c:crossAx val="24398848"/>
        <c:crosses val="autoZero"/>
        <c:auto val="1"/>
        <c:lblAlgn val="ctr"/>
        <c:lblOffset val="100"/>
        <c:noMultiLvlLbl val="0"/>
      </c:catAx>
      <c:valAx>
        <c:axId val="24398848"/>
        <c:scaling>
          <c:orientation val="minMax"/>
        </c:scaling>
        <c:delete val="0"/>
        <c:axPos val="b"/>
        <c:majorGridlines/>
        <c:numFmt formatCode="&quot;$&quot;#,##0.0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s-SV"/>
          </a:p>
        </c:txPr>
        <c:crossAx val="22300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Hoja1!$A$233</c:f>
              <c:strCache>
                <c:ptCount val="1"/>
                <c:pt idx="0">
                  <c:v>Casos Cerrados</c:v>
                </c:pt>
              </c:strCache>
            </c:strRef>
          </c:tx>
          <c:invertIfNegative val="0"/>
          <c:cat>
            <c:numRef>
              <c:f>Hoja1!$B$232:$M$232</c:f>
              <c:numCache>
                <c:formatCode>mmm\-yy</c:formatCode>
                <c:ptCount val="12"/>
                <c:pt idx="0">
                  <c:v>40969</c:v>
                </c:pt>
                <c:pt idx="1">
                  <c:v>41000</c:v>
                </c:pt>
                <c:pt idx="2">
                  <c:v>41030</c:v>
                </c:pt>
                <c:pt idx="3">
                  <c:v>41061</c:v>
                </c:pt>
                <c:pt idx="4">
                  <c:v>41091</c:v>
                </c:pt>
                <c:pt idx="5">
                  <c:v>41122</c:v>
                </c:pt>
                <c:pt idx="6">
                  <c:v>41153</c:v>
                </c:pt>
                <c:pt idx="7">
                  <c:v>41183</c:v>
                </c:pt>
                <c:pt idx="8">
                  <c:v>41214</c:v>
                </c:pt>
                <c:pt idx="9">
                  <c:v>41244</c:v>
                </c:pt>
                <c:pt idx="10">
                  <c:v>41275</c:v>
                </c:pt>
                <c:pt idx="11">
                  <c:v>41306</c:v>
                </c:pt>
              </c:numCache>
            </c:numRef>
          </c:cat>
          <c:val>
            <c:numRef>
              <c:f>Hoja1!$B$233:$M$233</c:f>
              <c:numCache>
                <c:formatCode>#,##0</c:formatCode>
                <c:ptCount val="12"/>
                <c:pt idx="0">
                  <c:v>1667</c:v>
                </c:pt>
                <c:pt idx="1">
                  <c:v>1168</c:v>
                </c:pt>
                <c:pt idx="2">
                  <c:v>1727</c:v>
                </c:pt>
                <c:pt idx="3">
                  <c:v>1607</c:v>
                </c:pt>
                <c:pt idx="4">
                  <c:v>1531</c:v>
                </c:pt>
                <c:pt idx="5">
                  <c:v>1289</c:v>
                </c:pt>
                <c:pt idx="6">
                  <c:v>1548</c:v>
                </c:pt>
                <c:pt idx="7">
                  <c:v>1600</c:v>
                </c:pt>
                <c:pt idx="8">
                  <c:v>1332</c:v>
                </c:pt>
                <c:pt idx="9">
                  <c:v>903</c:v>
                </c:pt>
                <c:pt idx="10">
                  <c:v>1409</c:v>
                </c:pt>
                <c:pt idx="11">
                  <c:v>1239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137344"/>
        <c:axId val="26139264"/>
      </c:barChart>
      <c:lineChart>
        <c:grouping val="standard"/>
        <c:varyColors val="0"/>
        <c:ser>
          <c:idx val="1"/>
          <c:order val="1"/>
          <c:tx>
            <c:strRef>
              <c:f>Hoja1!$A$234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57150"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Hoja1!$B$232:$M$232</c:f>
              <c:numCache>
                <c:formatCode>mmm\-yy</c:formatCode>
                <c:ptCount val="12"/>
                <c:pt idx="0">
                  <c:v>40969</c:v>
                </c:pt>
                <c:pt idx="1">
                  <c:v>41000</c:v>
                </c:pt>
                <c:pt idx="2">
                  <c:v>41030</c:v>
                </c:pt>
                <c:pt idx="3">
                  <c:v>41061</c:v>
                </c:pt>
                <c:pt idx="4">
                  <c:v>41091</c:v>
                </c:pt>
                <c:pt idx="5">
                  <c:v>41122</c:v>
                </c:pt>
                <c:pt idx="6">
                  <c:v>41153</c:v>
                </c:pt>
                <c:pt idx="7">
                  <c:v>41183</c:v>
                </c:pt>
                <c:pt idx="8">
                  <c:v>41214</c:v>
                </c:pt>
                <c:pt idx="9">
                  <c:v>41244</c:v>
                </c:pt>
                <c:pt idx="10">
                  <c:v>41275</c:v>
                </c:pt>
                <c:pt idx="11">
                  <c:v>41306</c:v>
                </c:pt>
              </c:numCache>
            </c:numRef>
          </c:cat>
          <c:val>
            <c:numRef>
              <c:f>Hoja1!$B$234:$M$234</c:f>
              <c:numCache>
                <c:formatCode>"$"#,##0.00</c:formatCode>
                <c:ptCount val="12"/>
                <c:pt idx="0">
                  <c:v>300990.72000000003</c:v>
                </c:pt>
                <c:pt idx="1">
                  <c:v>144457.15999999997</c:v>
                </c:pt>
                <c:pt idx="2">
                  <c:v>254238.67999999967</c:v>
                </c:pt>
                <c:pt idx="3">
                  <c:v>176896.37000000011</c:v>
                </c:pt>
                <c:pt idx="4">
                  <c:v>221089.46000000002</c:v>
                </c:pt>
                <c:pt idx="5">
                  <c:v>245681.93</c:v>
                </c:pt>
                <c:pt idx="6">
                  <c:v>243961.41000000006</c:v>
                </c:pt>
                <c:pt idx="7">
                  <c:v>338380.0699999996</c:v>
                </c:pt>
                <c:pt idx="8">
                  <c:v>320261.43999999971</c:v>
                </c:pt>
                <c:pt idx="9">
                  <c:v>273274.31999999977</c:v>
                </c:pt>
                <c:pt idx="10">
                  <c:v>293905.80999999971</c:v>
                </c:pt>
                <c:pt idx="11">
                  <c:v>343456.86999999988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142976"/>
        <c:axId val="26141440"/>
      </c:lineChart>
      <c:dateAx>
        <c:axId val="2613734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26139264"/>
        <c:crosses val="autoZero"/>
        <c:auto val="1"/>
        <c:lblOffset val="100"/>
        <c:baseTimeUnit val="months"/>
      </c:dateAx>
      <c:valAx>
        <c:axId val="26139264"/>
        <c:scaling>
          <c:orientation val="minMax"/>
          <c:max val="25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6137344"/>
        <c:crosses val="autoZero"/>
        <c:crossBetween val="between"/>
      </c:valAx>
      <c:valAx>
        <c:axId val="26141440"/>
        <c:scaling>
          <c:orientation val="minMax"/>
        </c:scaling>
        <c:delete val="0"/>
        <c:axPos val="r"/>
        <c:numFmt formatCode="&quot;$&quot;#,##0.00" sourceLinked="1"/>
        <c:majorTickMark val="out"/>
        <c:minorTickMark val="none"/>
        <c:tickLblPos val="nextTo"/>
        <c:crossAx val="26142976"/>
        <c:crosses val="max"/>
        <c:crossBetween val="between"/>
      </c:valAx>
      <c:dateAx>
        <c:axId val="26142976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26141440"/>
        <c:crosses val="autoZero"/>
        <c:auto val="1"/>
        <c:lblOffset val="100"/>
        <c:baseTimeUnit val="months"/>
      </c:date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06/03/2013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06/03/2013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06/03/2013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06/03/2013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06/03/2013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06/03/2013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06/03/2013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06/03/2013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06/03/2013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06/03/2013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06/03/2013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06/03/2013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Boletín Estadístico Mensual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Febrero </a:t>
            </a:r>
            <a:r>
              <a:rPr lang="es-ES" dirty="0" smtClean="0"/>
              <a:t>2013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441250"/>
              </p:ext>
            </p:extLst>
          </p:nvPr>
        </p:nvGraphicFramePr>
        <p:xfrm>
          <a:off x="673195" y="1306827"/>
          <a:ext cx="7797610" cy="132778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070674"/>
                <a:gridCol w="1186053"/>
                <a:gridCol w="1186053"/>
                <a:gridCol w="981583"/>
                <a:gridCol w="1195832"/>
                <a:gridCol w="1195832"/>
                <a:gridCol w="981583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Febrero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Enero a Febrero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Febrero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-13.3%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-21.8%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-15.6%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-12.3%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-1.1%</a:t>
                      </a:r>
                    </a:p>
                  </a:txBody>
                  <a:tcPr marL="9525" marR="9525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-14.1%</a:t>
                      </a:r>
                    </a:p>
                  </a:txBody>
                  <a:tcPr marL="9525" marR="9525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-13.5%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3140968"/>
            <a:ext cx="8229600" cy="3074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</a:t>
            </a:r>
            <a:r>
              <a:rPr lang="es-ES" sz="3200" dirty="0" smtClean="0"/>
              <a:t>febrero </a:t>
            </a:r>
            <a:r>
              <a:rPr lang="es-ES" sz="3200" dirty="0" smtClean="0"/>
              <a:t>de 2013 se logró un total de </a:t>
            </a:r>
            <a:r>
              <a:rPr lang="es-SV" sz="3200" b="1" dirty="0" smtClean="0">
                <a:solidFill>
                  <a:srgbClr val="000000"/>
                </a:solidFill>
              </a:rPr>
              <a:t>5,172</a:t>
            </a:r>
            <a:r>
              <a:rPr lang="es-ES" sz="3200" dirty="0" smtClean="0"/>
              <a:t>atenciones</a:t>
            </a:r>
            <a:r>
              <a:rPr lang="es-ES" sz="3200" dirty="0" smtClean="0"/>
              <a:t>. La mayor parte de estos casos fueron asesorías, sumando </a:t>
            </a:r>
            <a:r>
              <a:rPr lang="es-SV" sz="3200" dirty="0" smtClean="0">
                <a:solidFill>
                  <a:srgbClr val="000000"/>
                </a:solidFill>
              </a:rPr>
              <a:t>3,734</a:t>
            </a:r>
            <a:endParaRPr lang="es-SV" sz="3200" dirty="0" smtClean="0">
              <a:solidFill>
                <a:srgbClr val="000000"/>
              </a:solidFill>
            </a:endParaRP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</a:t>
            </a:r>
            <a:r>
              <a:rPr lang="es-ES" sz="3200" dirty="0"/>
              <a:t>este mes con el anterior, se observa </a:t>
            </a:r>
            <a:r>
              <a:rPr lang="es-ES" sz="3200" dirty="0" smtClean="0"/>
              <a:t>una disminución del 13.5</a:t>
            </a:r>
            <a:r>
              <a:rPr lang="es-ES" sz="3200" b="1" dirty="0" smtClean="0"/>
              <a:t>%</a:t>
            </a:r>
            <a:r>
              <a:rPr lang="es-ES" sz="3200" dirty="0" smtClean="0"/>
              <a:t> </a:t>
            </a:r>
            <a:r>
              <a:rPr lang="es-ES" sz="3200" dirty="0"/>
              <a:t>en el total de </a:t>
            </a:r>
            <a:r>
              <a:rPr lang="es-ES" sz="3200" dirty="0" smtClean="0"/>
              <a:t>atenciones.</a:t>
            </a:r>
            <a:endParaRPr lang="es-ES" sz="320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comparación </a:t>
            </a:r>
            <a:r>
              <a:rPr lang="es-ES" sz="3200" dirty="0" smtClean="0"/>
              <a:t>los primeros dos meses de 2013 con 2012</a:t>
            </a:r>
            <a:r>
              <a:rPr lang="es-ES" sz="3200" dirty="0" smtClean="0"/>
              <a:t>, la cantidad de atenciones </a:t>
            </a:r>
            <a:r>
              <a:rPr lang="es-ES" sz="3200" dirty="0" smtClean="0"/>
              <a:t>disminuye un 2.4%.</a:t>
            </a:r>
            <a:endParaRPr lang="es-ES" sz="3200" dirty="0" smtClean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Llama la atención que los resultados indican que ha habido un aumento </a:t>
            </a:r>
            <a:r>
              <a:rPr lang="es-ES" sz="3200" dirty="0" smtClean="0"/>
              <a:t>en </a:t>
            </a:r>
            <a:r>
              <a:rPr lang="es-ES" sz="3200" dirty="0" smtClean="0"/>
              <a:t>las </a:t>
            </a:r>
            <a:r>
              <a:rPr lang="es-ES" sz="3200" dirty="0" smtClean="0"/>
              <a:t>asesorías (5.8%) y gestiones (6.7%), </a:t>
            </a:r>
            <a:r>
              <a:rPr lang="es-ES" sz="3200" dirty="0" smtClean="0"/>
              <a:t>y una marcada disminución en los demás tipos de casos.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500034" y="1874537"/>
          <a:ext cx="3929090" cy="1876554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Oficina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1,962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372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490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1,744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604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5,172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8632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es-ES" dirty="0" smtClean="0"/>
              <a:t>El </a:t>
            </a:r>
            <a:r>
              <a:rPr lang="es-ES" dirty="0" err="1"/>
              <a:t>el</a:t>
            </a:r>
            <a:r>
              <a:rPr lang="es-ES" dirty="0"/>
              <a:t> </a:t>
            </a:r>
            <a:r>
              <a:rPr lang="es-ES" dirty="0" err="1"/>
              <a:t>Call</a:t>
            </a:r>
            <a:r>
              <a:rPr lang="es-ES" dirty="0"/>
              <a:t> Center </a:t>
            </a:r>
            <a:r>
              <a:rPr lang="es-ES" dirty="0" smtClean="0"/>
              <a:t>y </a:t>
            </a:r>
            <a:r>
              <a:rPr lang="es-ES" dirty="0"/>
              <a:t>Centro de Solución de Controversias de San Salvador realizaron </a:t>
            </a:r>
            <a:r>
              <a:rPr lang="es-ES" dirty="0" smtClean="0"/>
              <a:t>la mayor parte de las atenciones, con </a:t>
            </a:r>
            <a:r>
              <a:rPr lang="es-SV" dirty="0" smtClean="0">
                <a:solidFill>
                  <a:srgbClr val="000000"/>
                </a:solidFill>
              </a:rPr>
              <a:t>1,962</a:t>
            </a:r>
            <a:r>
              <a:rPr lang="es-ES" dirty="0" smtClean="0"/>
              <a:t> </a:t>
            </a:r>
            <a:r>
              <a:rPr lang="es-ES" dirty="0" smtClean="0"/>
              <a:t>y </a:t>
            </a:r>
            <a:r>
              <a:rPr lang="es-ES" dirty="0" smtClean="0"/>
              <a:t>1,744,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smtClean="0"/>
              <a:t>respectivamente.</a:t>
            </a:r>
          </a:p>
          <a:p>
            <a:pPr>
              <a:spcBef>
                <a:spcPts val="1800"/>
              </a:spcBef>
            </a:pPr>
            <a:r>
              <a:rPr lang="es-ES" dirty="0" smtClean="0"/>
              <a:t>Respecto al mes anterior, las atenciones aumentaron un </a:t>
            </a:r>
            <a:r>
              <a:rPr lang="es-ES" dirty="0" smtClean="0"/>
              <a:t>13.5%.</a:t>
            </a:r>
            <a:endParaRPr lang="es-ES" dirty="0" smtClean="0"/>
          </a:p>
          <a:p>
            <a:pPr>
              <a:spcBef>
                <a:spcPts val="1800"/>
              </a:spcBef>
            </a:pPr>
            <a:r>
              <a:rPr lang="es-ES" dirty="0" smtClean="0"/>
              <a:t>Todas las oficinas de atención muestran disminuciones relativas al mes pasado.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</a:t>
            </a:r>
            <a:r>
              <a:rPr lang="es-SV" sz="1600" dirty="0" smtClean="0"/>
              <a:t>enero-febrero </a:t>
            </a:r>
            <a:r>
              <a:rPr lang="es-SV" sz="1600" dirty="0" smtClean="0"/>
              <a:t>de </a:t>
            </a:r>
            <a:r>
              <a:rPr lang="es-SV" sz="1600" dirty="0" smtClean="0"/>
              <a:t>2013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</a:t>
            </a:r>
            <a:r>
              <a:rPr lang="es-SV" sz="1600" dirty="0" smtClean="0"/>
              <a:t>febrero </a:t>
            </a:r>
            <a:r>
              <a:rPr lang="es-SV" sz="1600" dirty="0" smtClean="0"/>
              <a:t>de 2013</a:t>
            </a:r>
            <a:endParaRPr lang="es-SV" sz="1600" dirty="0"/>
          </a:p>
        </p:txBody>
      </p:sp>
      <p:graphicFrame>
        <p:nvGraphicFramePr>
          <p:cNvPr id="10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941944"/>
              </p:ext>
            </p:extLst>
          </p:nvPr>
        </p:nvGraphicFramePr>
        <p:xfrm>
          <a:off x="571472" y="4500570"/>
          <a:ext cx="3929090" cy="1876554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Oficina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-7.7%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-15.5%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-18.0%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-12.3%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-17.2%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-33.3%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-19.0%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-13.5%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Casos por sector para </a:t>
            </a:r>
            <a:r>
              <a:rPr lang="es-ES" dirty="0" smtClean="0"/>
              <a:t>febrero </a:t>
            </a:r>
            <a:r>
              <a:rPr lang="es-ES" dirty="0" smtClean="0"/>
              <a:t>de 2013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643446"/>
            <a:ext cx="7929618" cy="185738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Los principales sectores de atención son </a:t>
            </a:r>
            <a:r>
              <a:rPr lang="es-ES" sz="2800" dirty="0"/>
              <a:t>Servicios </a:t>
            </a:r>
            <a:r>
              <a:rPr lang="es-ES" sz="2800" dirty="0" smtClean="0"/>
              <a:t>Financieros, </a:t>
            </a:r>
            <a:r>
              <a:rPr lang="es-ES" sz="2800" dirty="0"/>
              <a:t>con </a:t>
            </a:r>
            <a:r>
              <a:rPr lang="es-ES" sz="2800" dirty="0" smtClean="0"/>
              <a:t>21.71%; </a:t>
            </a:r>
            <a:r>
              <a:rPr lang="es-ES" sz="2800" dirty="0"/>
              <a:t>Agua Potable, </a:t>
            </a:r>
            <a:r>
              <a:rPr lang="es-ES" sz="2800" dirty="0" smtClean="0"/>
              <a:t>con </a:t>
            </a:r>
            <a:r>
              <a:rPr lang="es-ES" sz="2800" dirty="0" smtClean="0"/>
              <a:t>19.61%; </a:t>
            </a:r>
            <a:r>
              <a:rPr lang="es-ES" sz="2800" dirty="0" smtClean="0"/>
              <a:t>y</a:t>
            </a:r>
            <a:r>
              <a:rPr lang="es-ES" sz="2800" dirty="0"/>
              <a:t>, </a:t>
            </a:r>
            <a:r>
              <a:rPr lang="es-ES" sz="2800" dirty="0" smtClean="0"/>
              <a:t>Telecomunicaciones con </a:t>
            </a:r>
            <a:r>
              <a:rPr lang="es-ES" sz="2800" dirty="0" smtClean="0"/>
              <a:t>16.55%.</a:t>
            </a:r>
            <a:endParaRPr lang="es-ES" sz="28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continúan caracterizándose por estar compuestas mayormente por casos del sector de agua potable, que este mes ocupó el </a:t>
            </a:r>
            <a:r>
              <a:rPr lang="es-ES" sz="2800" dirty="0" smtClean="0"/>
              <a:t>55.03%.</a:t>
            </a:r>
            <a:endParaRPr lang="es-ES" sz="28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En cuanto al resto de las denuncias, </a:t>
            </a:r>
            <a:r>
              <a:rPr lang="es-ES" sz="2800" dirty="0"/>
              <a:t>telecomunicaciones </a:t>
            </a:r>
            <a:r>
              <a:rPr lang="es-ES" sz="2800" dirty="0" smtClean="0"/>
              <a:t>presenta </a:t>
            </a:r>
            <a:r>
              <a:rPr lang="es-ES" sz="2800" dirty="0" smtClean="0"/>
              <a:t>un </a:t>
            </a:r>
            <a:r>
              <a:rPr lang="es-ES" sz="2800" dirty="0" smtClean="0"/>
              <a:t>12.12</a:t>
            </a:r>
            <a:r>
              <a:rPr lang="es-ES" sz="2800" dirty="0"/>
              <a:t>% </a:t>
            </a:r>
            <a:r>
              <a:rPr lang="es-ES" sz="2800" dirty="0" smtClean="0"/>
              <a:t>y electrodomésticos </a:t>
            </a:r>
            <a:r>
              <a:rPr lang="es-ES" sz="2800" dirty="0" smtClean="0"/>
              <a:t>el 10.05%, </a:t>
            </a:r>
            <a:r>
              <a:rPr lang="es-ES" sz="2800" dirty="0" smtClean="0"/>
              <a:t>colocándolos en el segundo y tercer lugar.</a:t>
            </a:r>
            <a:endParaRPr lang="es-SV" sz="2800" dirty="0"/>
          </a:p>
        </p:txBody>
      </p:sp>
      <p:graphicFrame>
        <p:nvGraphicFramePr>
          <p:cNvPr id="8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83458803"/>
              </p:ext>
            </p:extLst>
          </p:nvPr>
        </p:nvGraphicFramePr>
        <p:xfrm>
          <a:off x="457200" y="1268761"/>
          <a:ext cx="4038600" cy="337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55934872"/>
              </p:ext>
            </p:extLst>
          </p:nvPr>
        </p:nvGraphicFramePr>
        <p:xfrm>
          <a:off x="4648200" y="1268761"/>
          <a:ext cx="4038600" cy="3374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Motivos para </a:t>
            </a:r>
            <a:r>
              <a:rPr lang="es-ES" dirty="0" smtClean="0"/>
              <a:t>febrero </a:t>
            </a:r>
            <a:r>
              <a:rPr lang="es-ES" dirty="0" smtClean="0"/>
              <a:t>de 2013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725144"/>
            <a:ext cx="7929618" cy="1561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El principal motivo por el que los consumidores se presentan a la Defensoría en busca de atención son los cobros, cargos y comisiones con un </a:t>
            </a:r>
            <a:r>
              <a:rPr lang="es-ES" sz="2800" dirty="0" smtClean="0"/>
              <a:t>37.12%.</a:t>
            </a:r>
            <a:endParaRPr lang="es-ES" sz="28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 </a:t>
            </a:r>
            <a:r>
              <a:rPr lang="es-ES" sz="2800" dirty="0"/>
              <a:t>calidad de los </a:t>
            </a:r>
            <a:r>
              <a:rPr lang="es-ES" sz="2800" dirty="0" smtClean="0"/>
              <a:t>productos, el incumplimiento de contrato u oferta, y </a:t>
            </a:r>
            <a:r>
              <a:rPr lang="es-ES" sz="2800" dirty="0"/>
              <a:t>los planes de </a:t>
            </a:r>
            <a:r>
              <a:rPr lang="es-ES" sz="2800" dirty="0" smtClean="0"/>
              <a:t>pago le siguen en relevancia, con </a:t>
            </a:r>
            <a:r>
              <a:rPr lang="es-ES" sz="2800" dirty="0" smtClean="0"/>
              <a:t>15.12 </a:t>
            </a:r>
            <a:r>
              <a:rPr lang="es-ES" sz="2800" dirty="0" smtClean="0"/>
              <a:t>%, </a:t>
            </a:r>
            <a:r>
              <a:rPr lang="es-ES" sz="2800" dirty="0" smtClean="0"/>
              <a:t>10.73% </a:t>
            </a:r>
            <a:r>
              <a:rPr lang="es-ES" sz="2800" dirty="0" smtClean="0"/>
              <a:t>y </a:t>
            </a:r>
            <a:r>
              <a:rPr lang="es-ES" sz="2800" dirty="0" smtClean="0"/>
              <a:t>8.26% </a:t>
            </a:r>
            <a:r>
              <a:rPr lang="es-ES" sz="2800" dirty="0" smtClean="0"/>
              <a:t>respectivamente.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también en cobros, cargos y comisiones, con un </a:t>
            </a:r>
            <a:r>
              <a:rPr lang="es-ES" sz="2800" dirty="0" smtClean="0"/>
              <a:t>57.45%, </a:t>
            </a:r>
            <a:r>
              <a:rPr lang="es-ES" sz="2800" dirty="0" smtClean="0"/>
              <a:t>seguidas de </a:t>
            </a:r>
            <a:r>
              <a:rPr lang="es-ES" sz="2800" dirty="0"/>
              <a:t>mala calidad del producto </a:t>
            </a:r>
            <a:r>
              <a:rPr lang="es-ES" sz="2800" dirty="0" smtClean="0"/>
              <a:t>con </a:t>
            </a:r>
            <a:r>
              <a:rPr lang="es-ES" sz="2800" dirty="0" smtClean="0"/>
              <a:t>16.07% </a:t>
            </a:r>
            <a:r>
              <a:rPr lang="es-ES" sz="2800" dirty="0" smtClean="0"/>
              <a:t>y </a:t>
            </a:r>
            <a:r>
              <a:rPr lang="es-ES" sz="2800" dirty="0"/>
              <a:t>problemas de contrato u oferta con </a:t>
            </a:r>
            <a:r>
              <a:rPr lang="es-ES" sz="2800" dirty="0" smtClean="0"/>
              <a:t>12.48%.</a:t>
            </a:r>
            <a:endParaRPr lang="es-SV" sz="2800" dirty="0"/>
          </a:p>
        </p:txBody>
      </p:sp>
      <p:graphicFrame>
        <p:nvGraphicFramePr>
          <p:cNvPr id="8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33600822"/>
              </p:ext>
            </p:extLst>
          </p:nvPr>
        </p:nvGraphicFramePr>
        <p:xfrm>
          <a:off x="457200" y="1196753"/>
          <a:ext cx="4038600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07605190"/>
              </p:ext>
            </p:extLst>
          </p:nvPr>
        </p:nvGraphicFramePr>
        <p:xfrm>
          <a:off x="4648200" y="1196753"/>
          <a:ext cx="4038600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Casos cerrados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947579"/>
              </p:ext>
            </p:extLst>
          </p:nvPr>
        </p:nvGraphicFramePr>
        <p:xfrm>
          <a:off x="457200" y="1600200"/>
          <a:ext cx="8186768" cy="1905000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600852"/>
                <a:gridCol w="1243221"/>
                <a:gridCol w="1243221"/>
                <a:gridCol w="1028895"/>
                <a:gridCol w="1098385"/>
                <a:gridCol w="1098385"/>
                <a:gridCol w="873809"/>
              </a:tblGrid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Febrero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Enero a Febrero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Febrero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2,354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-13.3%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1,101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-12.1%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Avenimiento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-4.9%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-22.1%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Conciliación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-25.8%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26.4%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Desistimiento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-40.8%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-8.1%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Falta de Ratificación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-36.3%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-19.4%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Sancionador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-26.3%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40.0%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-11.5%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-11.7%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-12.1%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4000504"/>
            <a:ext cx="8229600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El cierre de casos de </a:t>
            </a:r>
            <a:r>
              <a:rPr lang="es-ES" sz="2400" dirty="0" smtClean="0"/>
              <a:t>los primeros dos </a:t>
            </a:r>
            <a:r>
              <a:rPr lang="es-ES" sz="2400" dirty="0" smtClean="0"/>
              <a:t>meses de 2013, </a:t>
            </a:r>
            <a:r>
              <a:rPr lang="es-ES" sz="2400" dirty="0" smtClean="0"/>
              <a:t>presenta </a:t>
            </a:r>
            <a:r>
              <a:rPr lang="es-ES" sz="2400" dirty="0" smtClean="0"/>
              <a:t>una disminución respecto  al año pasado. En total, han caído en un </a:t>
            </a:r>
            <a:r>
              <a:rPr lang="es-ES" sz="2400" dirty="0" smtClean="0"/>
              <a:t>11.7%.</a:t>
            </a:r>
            <a:endParaRPr lang="es-ES" sz="24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La cantidad de cierres de </a:t>
            </a:r>
            <a:r>
              <a:rPr lang="es-ES" sz="2400" dirty="0" smtClean="0"/>
              <a:t>febrero disminuye un 12.1% </a:t>
            </a:r>
            <a:r>
              <a:rPr lang="es-ES" sz="2400" dirty="0" smtClean="0"/>
              <a:t>respecto al mes </a:t>
            </a:r>
            <a:r>
              <a:rPr lang="es-ES" sz="2400" dirty="0" smtClean="0"/>
              <a:t>pasado. </a:t>
            </a: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Montos recuperados por sector para </a:t>
            </a:r>
            <a:r>
              <a:rPr lang="es-ES" dirty="0" smtClean="0"/>
              <a:t>febrero </a:t>
            </a:r>
            <a:r>
              <a:rPr lang="es-ES" dirty="0" smtClean="0"/>
              <a:t>de 2013</a:t>
            </a:r>
            <a:endParaRPr lang="es-SV" dirty="0"/>
          </a:p>
        </p:txBody>
      </p:sp>
      <p:graphicFrame>
        <p:nvGraphicFramePr>
          <p:cNvPr id="6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8687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ES" sz="3200" dirty="0"/>
              <a:t>$</a:t>
            </a:r>
            <a:r>
              <a:rPr lang="es-ES" sz="3200" dirty="0" smtClean="0"/>
              <a:t>343,456.87 </a:t>
            </a:r>
            <a:r>
              <a:rPr lang="es-ES" sz="3200" dirty="0" smtClean="0"/>
              <a:t>a </a:t>
            </a:r>
            <a:r>
              <a:rPr lang="es-ES" sz="3200" dirty="0" smtClean="0"/>
              <a:t>favor de los consumidores.</a:t>
            </a:r>
            <a:endParaRPr lang="es-SV" sz="3200" dirty="0" smtClean="0"/>
          </a:p>
        </p:txBody>
      </p:sp>
      <p:graphicFrame>
        <p:nvGraphicFramePr>
          <p:cNvPr id="6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599981"/>
              </p:ext>
            </p:extLst>
          </p:nvPr>
        </p:nvGraphicFramePr>
        <p:xfrm>
          <a:off x="457200" y="1600201"/>
          <a:ext cx="8229600" cy="36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1654</TotalTime>
  <Words>754</Words>
  <Application>Microsoft Office PowerPoint</Application>
  <PresentationFormat>Presentación en pantalla (4:3)</PresentationFormat>
  <Paragraphs>220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Boletín Estadístico Mensual 2011</vt:lpstr>
      <vt:lpstr>Boletín Estadístico Mensual</vt:lpstr>
      <vt:lpstr>Atenciones</vt:lpstr>
      <vt:lpstr>Oficinas de atención</vt:lpstr>
      <vt:lpstr>Casos por sector para febrero de 2013</vt:lpstr>
      <vt:lpstr>Motivos para febrero de 2013</vt:lpstr>
      <vt:lpstr>Casos cerrados</vt:lpstr>
      <vt:lpstr>Montos recuperados por sector para febrero de 2013</vt:lpstr>
      <vt:lpstr>Montos recuperados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100</cp:revision>
  <dcterms:created xsi:type="dcterms:W3CDTF">2011-12-21T16:07:31Z</dcterms:created>
  <dcterms:modified xsi:type="dcterms:W3CDTF">2013-03-06T23:15:31Z</dcterms:modified>
</cp:coreProperties>
</file>