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3" r:id="rId6"/>
    <p:sldId id="262" r:id="rId7"/>
    <p:sldId id="264" r:id="rId8"/>
    <p:sldId id="257" r:id="rId9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iguej05\Documents\Informes%20mensuales\herramienta%20mensual%20201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Hoja1!$H$63</c:f>
              <c:strCache>
                <c:ptCount val="1"/>
                <c:pt idx="0">
                  <c:v>Atenciones por Sector</c:v>
                </c:pt>
              </c:strCache>
            </c:strRef>
          </c:tx>
          <c:invertIfNegative val="0"/>
          <c:cat>
            <c:strRef>
              <c:f>Hoja1!$G$64:$G$74</c:f>
              <c:strCache>
                <c:ptCount val="11"/>
                <c:pt idx="0">
                  <c:v>Otros sectores</c:v>
                </c:pt>
                <c:pt idx="1">
                  <c:v>Vehículos</c:v>
                </c:pt>
                <c:pt idx="2">
                  <c:v>Muebles</c:v>
                </c:pt>
                <c:pt idx="3">
                  <c:v>Gobierno y Alcaldías</c:v>
                </c:pt>
                <c:pt idx="4">
                  <c:v>Energía Eléctrica</c:v>
                </c:pt>
                <c:pt idx="5">
                  <c:v>Comercio</c:v>
                </c:pt>
                <c:pt idx="6">
                  <c:v>Servicios</c:v>
                </c:pt>
                <c:pt idx="7">
                  <c:v>Electrodomésticos</c:v>
                </c:pt>
                <c:pt idx="8">
                  <c:v>Telecomunicaciones</c:v>
                </c:pt>
                <c:pt idx="9">
                  <c:v>Agua Potable</c:v>
                </c:pt>
                <c:pt idx="10">
                  <c:v>Servicios Financieros</c:v>
                </c:pt>
              </c:strCache>
            </c:strRef>
          </c:cat>
          <c:val>
            <c:numRef>
              <c:f>Hoja1!$H$64:$H$74</c:f>
              <c:numCache>
                <c:formatCode>0.00%</c:formatCode>
                <c:ptCount val="11"/>
                <c:pt idx="0">
                  <c:v>6.6999999999999948E-2</c:v>
                </c:pt>
                <c:pt idx="1">
                  <c:v>1.54E-2</c:v>
                </c:pt>
                <c:pt idx="2">
                  <c:v>1.7100000000000001E-2</c:v>
                </c:pt>
                <c:pt idx="3">
                  <c:v>2.3800000000000002E-2</c:v>
                </c:pt>
                <c:pt idx="4">
                  <c:v>5.5800000000000002E-2</c:v>
                </c:pt>
                <c:pt idx="5">
                  <c:v>6.9199999999999998E-2</c:v>
                </c:pt>
                <c:pt idx="6">
                  <c:v>8.1199999999999994E-2</c:v>
                </c:pt>
                <c:pt idx="7">
                  <c:v>8.5999999999999993E-2</c:v>
                </c:pt>
                <c:pt idx="8">
                  <c:v>0.17330000000000001</c:v>
                </c:pt>
                <c:pt idx="9">
                  <c:v>0.18990000000000001</c:v>
                </c:pt>
                <c:pt idx="10">
                  <c:v>0.2213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18432"/>
        <c:axId val="23273472"/>
        <c:axId val="0"/>
      </c:bar3DChart>
      <c:catAx>
        <c:axId val="23218432"/>
        <c:scaling>
          <c:orientation val="minMax"/>
        </c:scaling>
        <c:delete val="0"/>
        <c:axPos val="l"/>
        <c:majorTickMark val="out"/>
        <c:minorTickMark val="none"/>
        <c:tickLblPos val="nextTo"/>
        <c:crossAx val="23273472"/>
        <c:crosses val="autoZero"/>
        <c:auto val="1"/>
        <c:lblAlgn val="ctr"/>
        <c:lblOffset val="100"/>
        <c:noMultiLvlLbl val="0"/>
      </c:catAx>
      <c:valAx>
        <c:axId val="23273472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3218432"/>
        <c:crosses val="autoZero"/>
        <c:crossBetween val="between"/>
        <c:majorUnit val="0.1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Hoja1!$H$86</c:f>
              <c:strCache>
                <c:ptCount val="1"/>
                <c:pt idx="0">
                  <c:v>Denuncias por sector</c:v>
                </c:pt>
              </c:strCache>
            </c:strRef>
          </c:tx>
          <c:invertIfNegative val="0"/>
          <c:cat>
            <c:strRef>
              <c:f>Hoja1!$G$87:$G$97</c:f>
              <c:strCache>
                <c:ptCount val="11"/>
                <c:pt idx="0">
                  <c:v>Otros sectores</c:v>
                </c:pt>
                <c:pt idx="1">
                  <c:v>Inmuebles</c:v>
                </c:pt>
                <c:pt idx="2">
                  <c:v>Muebles</c:v>
                </c:pt>
                <c:pt idx="3">
                  <c:v>Turismo</c:v>
                </c:pt>
                <c:pt idx="4">
                  <c:v>Vehículos</c:v>
                </c:pt>
                <c:pt idx="5">
                  <c:v>Servicios</c:v>
                </c:pt>
                <c:pt idx="6">
                  <c:v>Comercio</c:v>
                </c:pt>
                <c:pt idx="7">
                  <c:v>Servicios Financieros</c:v>
                </c:pt>
                <c:pt idx="8">
                  <c:v>Electrodomésticos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Hoja1!$H$87:$H$97</c:f>
              <c:numCache>
                <c:formatCode>0.00%</c:formatCode>
                <c:ptCount val="11"/>
                <c:pt idx="0">
                  <c:v>5.3000000000000824E-3</c:v>
                </c:pt>
                <c:pt idx="1">
                  <c:v>2.2000000000000001E-3</c:v>
                </c:pt>
                <c:pt idx="2">
                  <c:v>7.6E-3</c:v>
                </c:pt>
                <c:pt idx="3">
                  <c:v>1.2999999999999999E-2</c:v>
                </c:pt>
                <c:pt idx="4">
                  <c:v>1.5100000000000001E-2</c:v>
                </c:pt>
                <c:pt idx="5">
                  <c:v>2.4799999999999999E-2</c:v>
                </c:pt>
                <c:pt idx="6">
                  <c:v>5.3999999999999999E-2</c:v>
                </c:pt>
                <c:pt idx="7">
                  <c:v>9.4E-2</c:v>
                </c:pt>
                <c:pt idx="8">
                  <c:v>0.11119999999999999</c:v>
                </c:pt>
                <c:pt idx="9">
                  <c:v>0.1231</c:v>
                </c:pt>
                <c:pt idx="10">
                  <c:v>0.54969999999999997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574016"/>
        <c:axId val="27071616"/>
        <c:axId val="0"/>
      </c:bar3DChart>
      <c:catAx>
        <c:axId val="25574016"/>
        <c:scaling>
          <c:orientation val="minMax"/>
        </c:scaling>
        <c:delete val="0"/>
        <c:axPos val="l"/>
        <c:majorTickMark val="out"/>
        <c:minorTickMark val="none"/>
        <c:tickLblPos val="nextTo"/>
        <c:crossAx val="27071616"/>
        <c:crosses val="autoZero"/>
        <c:auto val="1"/>
        <c:lblAlgn val="ctr"/>
        <c:lblOffset val="100"/>
        <c:noMultiLvlLbl val="0"/>
      </c:catAx>
      <c:valAx>
        <c:axId val="2707161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5574016"/>
        <c:crosses val="autoZero"/>
        <c:crossBetween val="between"/>
        <c:majorUnit val="0.15000000000000024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Hoja1!$H$114</c:f>
              <c:strCache>
                <c:ptCount val="1"/>
                <c:pt idx="0">
                  <c:v>Motivos de las Atenciones</c:v>
                </c:pt>
              </c:strCache>
            </c:strRef>
          </c:tx>
          <c:invertIfNegative val="0"/>
          <c:cat>
            <c:strRef>
              <c:f>Hoja1!$G$115:$G$123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Plan de Pagos</c:v>
                </c:pt>
                <c:pt idx="6">
                  <c:v>Incumplimiento de contrato u oferta</c:v>
                </c:pt>
                <c:pt idx="7">
                  <c:v>Mala calidad del producto o servicio</c:v>
                </c:pt>
                <c:pt idx="8">
                  <c:v>Cobros, Cargos y Comisiones Inndebidas</c:v>
                </c:pt>
              </c:strCache>
            </c:strRef>
          </c:cat>
          <c:val>
            <c:numRef>
              <c:f>Hoja1!$H$115:$H$123</c:f>
              <c:numCache>
                <c:formatCode>0.00%</c:formatCode>
                <c:ptCount val="9"/>
                <c:pt idx="0">
                  <c:v>0.21040000000000003</c:v>
                </c:pt>
                <c:pt idx="1">
                  <c:v>1.37E-2</c:v>
                </c:pt>
                <c:pt idx="2">
                  <c:v>1.66E-2</c:v>
                </c:pt>
                <c:pt idx="3">
                  <c:v>2.81E-2</c:v>
                </c:pt>
                <c:pt idx="4">
                  <c:v>3.2399999999999998E-2</c:v>
                </c:pt>
                <c:pt idx="5">
                  <c:v>7.9299999999999995E-2</c:v>
                </c:pt>
                <c:pt idx="6">
                  <c:v>8.6300000000000002E-2</c:v>
                </c:pt>
                <c:pt idx="7">
                  <c:v>0.14560000000000001</c:v>
                </c:pt>
                <c:pt idx="8">
                  <c:v>0.3876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207936"/>
        <c:axId val="23302528"/>
        <c:axId val="0"/>
      </c:bar3DChart>
      <c:catAx>
        <c:axId val="23207936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23302528"/>
        <c:crosses val="autoZero"/>
        <c:auto val="1"/>
        <c:lblAlgn val="ctr"/>
        <c:lblOffset val="100"/>
        <c:noMultiLvlLbl val="0"/>
      </c:catAx>
      <c:valAx>
        <c:axId val="23302528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3207936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Hoja1!$H$139</c:f>
              <c:strCache>
                <c:ptCount val="1"/>
                <c:pt idx="0">
                  <c:v>Motivos de las Denuncias</c:v>
                </c:pt>
              </c:strCache>
            </c:strRef>
          </c:tx>
          <c:invertIfNegative val="0"/>
          <c:cat>
            <c:strRef>
              <c:f>Hoja1!$G$140:$G$147</c:f>
              <c:strCache>
                <c:ptCount val="8"/>
                <c:pt idx="0">
                  <c:v>Varios</c:v>
                </c:pt>
                <c:pt idx="1">
                  <c:v>Gestiones de Cobro</c:v>
                </c:pt>
                <c:pt idx="2">
                  <c:v>Desistimiento de compra</c:v>
                </c:pt>
                <c:pt idx="3">
                  <c:v>Práctica abusiva</c:v>
                </c:pt>
                <c:pt idx="4">
                  <c:v>Información crediticia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Inndebidas</c:v>
                </c:pt>
              </c:strCache>
            </c:strRef>
          </c:cat>
          <c:val>
            <c:numRef>
              <c:f>Hoja1!$H$140:$H$147</c:f>
              <c:numCache>
                <c:formatCode>0.00%</c:formatCode>
                <c:ptCount val="8"/>
                <c:pt idx="0">
                  <c:v>0.11229999999999996</c:v>
                </c:pt>
                <c:pt idx="1">
                  <c:v>5.4000000000000003E-3</c:v>
                </c:pt>
                <c:pt idx="2">
                  <c:v>7.6E-3</c:v>
                </c:pt>
                <c:pt idx="3">
                  <c:v>9.7000000000000003E-3</c:v>
                </c:pt>
                <c:pt idx="4">
                  <c:v>1.0800000000000001E-2</c:v>
                </c:pt>
                <c:pt idx="5">
                  <c:v>9.0700000000000003E-2</c:v>
                </c:pt>
                <c:pt idx="6">
                  <c:v>0.17599999999999999</c:v>
                </c:pt>
                <c:pt idx="7">
                  <c:v>0.58750000000000002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859200"/>
        <c:axId val="25860736"/>
        <c:axId val="0"/>
      </c:bar3DChart>
      <c:catAx>
        <c:axId val="25859200"/>
        <c:scaling>
          <c:orientation val="minMax"/>
        </c:scaling>
        <c:delete val="0"/>
        <c:axPos val="l"/>
        <c:numFmt formatCode="#,##0" sourceLinked="1"/>
        <c:majorTickMark val="out"/>
        <c:minorTickMark val="none"/>
        <c:tickLblPos val="nextTo"/>
        <c:crossAx val="25860736"/>
        <c:crosses val="autoZero"/>
        <c:auto val="1"/>
        <c:lblAlgn val="ctr"/>
        <c:lblOffset val="100"/>
        <c:noMultiLvlLbl val="0"/>
      </c:catAx>
      <c:valAx>
        <c:axId val="25860736"/>
        <c:scaling>
          <c:orientation val="minMax"/>
        </c:scaling>
        <c:delete val="0"/>
        <c:axPos val="b"/>
        <c:majorGridlines/>
        <c:numFmt formatCode="0.00%" sourceLinked="1"/>
        <c:majorTickMark val="out"/>
        <c:minorTickMark val="none"/>
        <c:tickLblPos val="nextTo"/>
        <c:crossAx val="25859200"/>
        <c:crosses val="autoZero"/>
        <c:crossBetween val="between"/>
        <c:majorUnit val="0.2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Hoja1!$H$205</c:f>
              <c:strCache>
                <c:ptCount val="1"/>
                <c:pt idx="0">
                  <c:v>Montos Recuperados por Sector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Hoja1!$G$206:$G$215</c:f>
              <c:strCache>
                <c:ptCount val="10"/>
                <c:pt idx="0">
                  <c:v>Otros Sectores</c:v>
                </c:pt>
                <c:pt idx="1">
                  <c:v>Muebles</c:v>
                </c:pt>
                <c:pt idx="2">
                  <c:v>Inmuebles</c:v>
                </c:pt>
                <c:pt idx="3">
                  <c:v>Servicios</c:v>
                </c:pt>
                <c:pt idx="4">
                  <c:v>Telecomunicaciones</c:v>
                </c:pt>
                <c:pt idx="5">
                  <c:v>Vehículos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Agua Potable</c:v>
                </c:pt>
                <c:pt idx="9">
                  <c:v>Servicios Financieros</c:v>
                </c:pt>
              </c:strCache>
            </c:strRef>
          </c:cat>
          <c:val>
            <c:numRef>
              <c:f>Hoja1!$H$206:$H$215</c:f>
              <c:numCache>
                <c:formatCode>"$"#,##0.00</c:formatCode>
                <c:ptCount val="10"/>
                <c:pt idx="0">
                  <c:v>3358.86</c:v>
                </c:pt>
                <c:pt idx="1">
                  <c:v>2804.18</c:v>
                </c:pt>
                <c:pt idx="2">
                  <c:v>12061.71</c:v>
                </c:pt>
                <c:pt idx="3">
                  <c:v>12279.02</c:v>
                </c:pt>
                <c:pt idx="4">
                  <c:v>14800.55</c:v>
                </c:pt>
                <c:pt idx="5">
                  <c:v>19762.48</c:v>
                </c:pt>
                <c:pt idx="6">
                  <c:v>19966.59</c:v>
                </c:pt>
                <c:pt idx="7">
                  <c:v>34403.920000000006</c:v>
                </c:pt>
                <c:pt idx="8">
                  <c:v>69707.399999999965</c:v>
                </c:pt>
                <c:pt idx="9">
                  <c:v>74551.08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3419136"/>
        <c:axId val="23430656"/>
        <c:axId val="0"/>
      </c:bar3DChart>
      <c:catAx>
        <c:axId val="234191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23430656"/>
        <c:crosses val="autoZero"/>
        <c:auto val="1"/>
        <c:lblAlgn val="ctr"/>
        <c:lblOffset val="100"/>
        <c:noMultiLvlLbl val="0"/>
      </c:catAx>
      <c:valAx>
        <c:axId val="23430656"/>
        <c:scaling>
          <c:orientation val="minMax"/>
        </c:scaling>
        <c:delete val="0"/>
        <c:axPos val="b"/>
        <c:majorGridlines/>
        <c:numFmt formatCode="&quot;$&quot;#,##0.0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s-SV"/>
          </a:p>
        </c:txPr>
        <c:crossAx val="234191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SV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Hoja1!$A$233</c:f>
              <c:strCache>
                <c:ptCount val="1"/>
                <c:pt idx="0">
                  <c:v>Casos Cerrados</c:v>
                </c:pt>
              </c:strCache>
            </c:strRef>
          </c:tx>
          <c:invertIfNegative val="0"/>
          <c:cat>
            <c:numRef>
              <c:f>Hoja1!$B$232:$M$232</c:f>
              <c:numCache>
                <c:formatCode>mmm\-yy</c:formatCode>
                <c:ptCount val="12"/>
                <c:pt idx="0">
                  <c:v>41000</c:v>
                </c:pt>
                <c:pt idx="1">
                  <c:v>41030</c:v>
                </c:pt>
                <c:pt idx="2">
                  <c:v>41061</c:v>
                </c:pt>
                <c:pt idx="3">
                  <c:v>41091</c:v>
                </c:pt>
                <c:pt idx="4">
                  <c:v>41122</c:v>
                </c:pt>
                <c:pt idx="5">
                  <c:v>41153</c:v>
                </c:pt>
                <c:pt idx="6">
                  <c:v>41183</c:v>
                </c:pt>
                <c:pt idx="7">
                  <c:v>41214</c:v>
                </c:pt>
                <c:pt idx="8">
                  <c:v>41244</c:v>
                </c:pt>
                <c:pt idx="9">
                  <c:v>41275</c:v>
                </c:pt>
                <c:pt idx="10">
                  <c:v>41306</c:v>
                </c:pt>
                <c:pt idx="11">
                  <c:v>41334</c:v>
                </c:pt>
              </c:numCache>
            </c:numRef>
          </c:cat>
          <c:val>
            <c:numRef>
              <c:f>Hoja1!$B$233:$M$233</c:f>
              <c:numCache>
                <c:formatCode>General</c:formatCode>
                <c:ptCount val="12"/>
                <c:pt idx="0">
                  <c:v>728</c:v>
                </c:pt>
                <c:pt idx="1">
                  <c:v>1131</c:v>
                </c:pt>
                <c:pt idx="2">
                  <c:v>1044</c:v>
                </c:pt>
                <c:pt idx="3">
                  <c:v>934</c:v>
                </c:pt>
                <c:pt idx="4">
                  <c:v>823</c:v>
                </c:pt>
                <c:pt idx="5">
                  <c:v>972</c:v>
                </c:pt>
                <c:pt idx="6">
                  <c:v>1056</c:v>
                </c:pt>
                <c:pt idx="7">
                  <c:v>892</c:v>
                </c:pt>
                <c:pt idx="8">
                  <c:v>588</c:v>
                </c:pt>
                <c:pt idx="9">
                  <c:v>877</c:v>
                </c:pt>
                <c:pt idx="10">
                  <c:v>823</c:v>
                </c:pt>
                <c:pt idx="11">
                  <c:v>721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5588480"/>
        <c:axId val="25590400"/>
      </c:barChart>
      <c:lineChart>
        <c:grouping val="standard"/>
        <c:varyColors val="0"/>
        <c:ser>
          <c:idx val="1"/>
          <c:order val="1"/>
          <c:tx>
            <c:strRef>
              <c:f>Hoja1!$A$234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57150">
              <a:solidFill>
                <a:schemeClr val="accent3"/>
              </a:solidFill>
            </a:ln>
          </c:spPr>
          <c:marker>
            <c:symbol val="none"/>
          </c:marker>
          <c:cat>
            <c:numRef>
              <c:f>Hoja1!$B$232:$M$232</c:f>
              <c:numCache>
                <c:formatCode>mmm\-yy</c:formatCode>
                <c:ptCount val="12"/>
                <c:pt idx="0">
                  <c:v>41000</c:v>
                </c:pt>
                <c:pt idx="1">
                  <c:v>41030</c:v>
                </c:pt>
                <c:pt idx="2">
                  <c:v>41061</c:v>
                </c:pt>
                <c:pt idx="3">
                  <c:v>41091</c:v>
                </c:pt>
                <c:pt idx="4">
                  <c:v>41122</c:v>
                </c:pt>
                <c:pt idx="5">
                  <c:v>41153</c:v>
                </c:pt>
                <c:pt idx="6">
                  <c:v>41183</c:v>
                </c:pt>
                <c:pt idx="7">
                  <c:v>41214</c:v>
                </c:pt>
                <c:pt idx="8">
                  <c:v>41244</c:v>
                </c:pt>
                <c:pt idx="9">
                  <c:v>41275</c:v>
                </c:pt>
                <c:pt idx="10">
                  <c:v>41306</c:v>
                </c:pt>
                <c:pt idx="11">
                  <c:v>41334</c:v>
                </c:pt>
              </c:numCache>
            </c:numRef>
          </c:cat>
          <c:val>
            <c:numRef>
              <c:f>Hoja1!$B$234:$M$234</c:f>
              <c:numCache>
                <c:formatCode>"$"#,##0.00</c:formatCode>
                <c:ptCount val="12"/>
                <c:pt idx="0">
                  <c:v>144457.16000000006</c:v>
                </c:pt>
                <c:pt idx="1">
                  <c:v>254238.67999999964</c:v>
                </c:pt>
                <c:pt idx="2">
                  <c:v>176896.37000000032</c:v>
                </c:pt>
                <c:pt idx="3">
                  <c:v>221089.45999999996</c:v>
                </c:pt>
                <c:pt idx="4">
                  <c:v>247498.33000000002</c:v>
                </c:pt>
                <c:pt idx="5">
                  <c:v>243987.66</c:v>
                </c:pt>
                <c:pt idx="6">
                  <c:v>338380.06999999966</c:v>
                </c:pt>
                <c:pt idx="7">
                  <c:v>320261.43999999983</c:v>
                </c:pt>
                <c:pt idx="8">
                  <c:v>273274.31999999995</c:v>
                </c:pt>
                <c:pt idx="9">
                  <c:v>292703.13999999949</c:v>
                </c:pt>
                <c:pt idx="10">
                  <c:v>345308.16999999993</c:v>
                </c:pt>
                <c:pt idx="11">
                  <c:v>263695.78999999986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5598208"/>
        <c:axId val="25596672"/>
      </c:lineChart>
      <c:dateAx>
        <c:axId val="25588480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crossAx val="25590400"/>
        <c:crosses val="autoZero"/>
        <c:auto val="1"/>
        <c:lblOffset val="100"/>
        <c:baseTimeUnit val="months"/>
      </c:dateAx>
      <c:valAx>
        <c:axId val="255904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5588480"/>
        <c:crosses val="autoZero"/>
        <c:crossBetween val="between"/>
      </c:valAx>
      <c:valAx>
        <c:axId val="25596672"/>
        <c:scaling>
          <c:orientation val="minMax"/>
        </c:scaling>
        <c:delete val="0"/>
        <c:axPos val="r"/>
        <c:numFmt formatCode="&quot;$&quot;#,##0.00" sourceLinked="1"/>
        <c:majorTickMark val="out"/>
        <c:minorTickMark val="none"/>
        <c:tickLblPos val="nextTo"/>
        <c:crossAx val="25598208"/>
        <c:crosses val="max"/>
        <c:crossBetween val="between"/>
      </c:valAx>
      <c:dateAx>
        <c:axId val="2559820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5596672"/>
        <c:crosses val="autoZero"/>
        <c:auto val="1"/>
        <c:lblOffset val="100"/>
        <c:baseTimeUnit val="months"/>
      </c:date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400"/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10/04/2013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Boletín Estadístico Mensual</a:t>
            </a:r>
            <a:endParaRPr lang="es-SV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Marzo </a:t>
            </a:r>
            <a:r>
              <a:rPr lang="es-ES" dirty="0" smtClean="0"/>
              <a:t>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4956186"/>
              </p:ext>
            </p:extLst>
          </p:nvPr>
        </p:nvGraphicFramePr>
        <p:xfrm>
          <a:off x="673195" y="1306827"/>
          <a:ext cx="7797610" cy="1327785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070674"/>
                <a:gridCol w="1186053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Marzo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Marzo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11,976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-20.5%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-25.8%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-16.8%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-25.6%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-18.5%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-0.2%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-16.3%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15,311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-13.1%</a:t>
                      </a: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4096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marzo de 2013 se logró un total de </a:t>
            </a:r>
            <a:r>
              <a:rPr lang="es-SV" sz="3200" b="1" dirty="0" smtClean="0">
                <a:solidFill>
                  <a:srgbClr val="000000"/>
                </a:solidFill>
              </a:rPr>
              <a:t>4,161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2,967</a:t>
            </a:r>
            <a:endParaRPr lang="es-SV" sz="3200" dirty="0" smtClean="0">
              <a:solidFill>
                <a:srgbClr val="000000"/>
              </a:solidFill>
            </a:endParaRP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se observa </a:t>
            </a:r>
            <a:r>
              <a:rPr lang="es-ES" sz="3200" dirty="0" smtClean="0"/>
              <a:t>una disminución del </a:t>
            </a:r>
            <a:r>
              <a:rPr lang="es-ES" sz="3200" dirty="0" smtClean="0"/>
              <a:t>19.5</a:t>
            </a:r>
            <a:r>
              <a:rPr lang="es-ES" sz="3200" b="1" dirty="0" smtClean="0"/>
              <a:t>%</a:t>
            </a:r>
            <a:r>
              <a:rPr lang="es-ES" sz="3200" dirty="0" smtClean="0"/>
              <a:t> </a:t>
            </a:r>
            <a:r>
              <a:rPr lang="es-ES" sz="3200" dirty="0"/>
              <a:t>en el total de </a:t>
            </a:r>
            <a:r>
              <a:rPr lang="es-ES" sz="3200" dirty="0" smtClean="0"/>
              <a:t>atenciones.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</a:t>
            </a:r>
            <a:r>
              <a:rPr lang="es-ES" sz="3200" dirty="0" smtClean="0"/>
              <a:t>tres meses </a:t>
            </a:r>
            <a:r>
              <a:rPr lang="es-ES" sz="3200" dirty="0" smtClean="0"/>
              <a:t>de 2013 con 2012, la cantidad de atenciones disminuye un </a:t>
            </a:r>
            <a:r>
              <a:rPr lang="es-ES" sz="3200" dirty="0" smtClean="0"/>
              <a:t>13.1%.</a:t>
            </a:r>
            <a:endParaRPr lang="es-ES" sz="3200" dirty="0" smtClean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Llama la atención que los resultados indican que </a:t>
            </a:r>
            <a:r>
              <a:rPr lang="es-ES" sz="3200" dirty="0" smtClean="0"/>
              <a:t>las denuncias y derivaciones disminuyeron alrededor de 25% en comparación con el primer trimestre del año pasado.</a:t>
            </a:r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</p:nvPr>
        </p:nvGraphicFramePr>
        <p:xfrm>
          <a:off x="500034" y="1874537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1,660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404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1,250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472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2,967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4,161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68632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</a:t>
            </a:r>
            <a:r>
              <a:rPr lang="es-ES" dirty="0" err="1" smtClean="0"/>
              <a:t>Call</a:t>
            </a:r>
            <a:r>
              <a:rPr lang="es-ES" dirty="0" smtClean="0"/>
              <a:t> </a:t>
            </a:r>
            <a:r>
              <a:rPr lang="es-ES" dirty="0"/>
              <a:t>Center </a:t>
            </a:r>
            <a:r>
              <a:rPr lang="es-ES" dirty="0" smtClean="0"/>
              <a:t>y </a:t>
            </a:r>
            <a:r>
              <a:rPr lang="es-ES" dirty="0" smtClean="0"/>
              <a:t>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1,660</a:t>
            </a:r>
            <a:r>
              <a:rPr lang="es-ES" dirty="0" smtClean="0"/>
              <a:t> </a:t>
            </a:r>
            <a:r>
              <a:rPr lang="es-ES" dirty="0" smtClean="0"/>
              <a:t>y </a:t>
            </a:r>
            <a:r>
              <a:rPr lang="es-ES" dirty="0" smtClean="0"/>
              <a:t>1,250,</a:t>
            </a:r>
            <a:r>
              <a:rPr lang="es-ES" dirty="0" smtClean="0">
                <a:solidFill>
                  <a:srgbClr val="000000"/>
                </a:solidFill>
              </a:rPr>
              <a:t> </a:t>
            </a:r>
            <a:r>
              <a:rPr lang="es-ES" dirty="0" smtClean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 smtClean="0"/>
              <a:t>Respecto al mes anterior, las atenciones aumentaron un </a:t>
            </a:r>
            <a:r>
              <a:rPr lang="es-ES" dirty="0" smtClean="0"/>
              <a:t>19.5%.</a:t>
            </a:r>
            <a:endParaRPr lang="es-ES" dirty="0" smtClean="0"/>
          </a:p>
          <a:p>
            <a:pPr>
              <a:spcBef>
                <a:spcPts val="1800"/>
              </a:spcBef>
            </a:pPr>
            <a:r>
              <a:rPr lang="es-ES" dirty="0" smtClean="0"/>
              <a:t>Todas las oficinas de </a:t>
            </a:r>
            <a:r>
              <a:rPr lang="es-ES" dirty="0" smtClean="0"/>
              <a:t>atención, excepto la del Plan de la Laguna, </a:t>
            </a:r>
            <a:r>
              <a:rPr lang="es-ES" dirty="0" smtClean="0"/>
              <a:t>muestran disminuciones relativas al mes pasado.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enero-febrero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 smtClean="0"/>
              <a:t>marzo </a:t>
            </a:r>
            <a:r>
              <a:rPr lang="es-SV" sz="1600" dirty="0" smtClean="0"/>
              <a:t>de 2013</a:t>
            </a:r>
            <a:endParaRPr lang="es-SV" sz="1600" dirty="0"/>
          </a:p>
        </p:txBody>
      </p:sp>
      <p:graphicFrame>
        <p:nvGraphicFramePr>
          <p:cNvPr id="10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8941944"/>
              </p:ext>
            </p:extLst>
          </p:nvPr>
        </p:nvGraphicFramePr>
        <p:xfrm>
          <a:off x="571472" y="4500570"/>
          <a:ext cx="3929090" cy="1876554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880160"/>
                <a:gridCol w="618100"/>
                <a:gridCol w="675934"/>
                <a:gridCol w="762684"/>
                <a:gridCol w="567495"/>
                <a:gridCol w="424717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Oficina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Asesoría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Derivación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Call Center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-51.7%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-15.4%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Plan de La Laguna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-6.6%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Miguel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-8.3%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-13.1%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-17.6%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 Salvador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-34.6%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-28.3%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Santa Ana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-36.8%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-21.7%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-16.3%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</a:t>
            </a:r>
            <a:r>
              <a:rPr lang="es-ES" dirty="0" smtClean="0"/>
              <a:t>marzo </a:t>
            </a:r>
            <a:r>
              <a:rPr lang="es-ES" dirty="0" smtClean="0"/>
              <a:t>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643446"/>
            <a:ext cx="7929618" cy="185738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Los principales sectores de atención son </a:t>
            </a:r>
            <a:r>
              <a:rPr lang="es-ES" sz="2800" dirty="0"/>
              <a:t>Servicios </a:t>
            </a:r>
            <a:r>
              <a:rPr lang="es-ES" sz="2800" dirty="0" smtClean="0"/>
              <a:t>Financieros, </a:t>
            </a:r>
            <a:r>
              <a:rPr lang="es-ES" sz="2800" dirty="0"/>
              <a:t>con </a:t>
            </a:r>
            <a:r>
              <a:rPr lang="es-ES" sz="2800" dirty="0" smtClean="0"/>
              <a:t>22.13%; </a:t>
            </a:r>
            <a:r>
              <a:rPr lang="es-ES" sz="2800" dirty="0"/>
              <a:t>Agua Potable, </a:t>
            </a:r>
            <a:r>
              <a:rPr lang="es-ES" sz="2800" dirty="0" smtClean="0"/>
              <a:t>con </a:t>
            </a:r>
            <a:r>
              <a:rPr lang="es-ES" sz="2800" dirty="0" smtClean="0"/>
              <a:t>18.99%; </a:t>
            </a:r>
            <a:r>
              <a:rPr lang="es-ES" sz="2800" dirty="0" smtClean="0"/>
              <a:t>y</a:t>
            </a:r>
            <a:r>
              <a:rPr lang="es-ES" sz="2800" dirty="0"/>
              <a:t>, </a:t>
            </a:r>
            <a:r>
              <a:rPr lang="es-ES" sz="2800" dirty="0" smtClean="0"/>
              <a:t>Telecomunicaciones con </a:t>
            </a:r>
            <a:r>
              <a:rPr lang="es-ES" sz="2800" dirty="0" smtClean="0"/>
              <a:t>17.33%.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continúan caracterizándose por estar compuestas mayormente por casos del sector de agua potable, que este mes ocupó el </a:t>
            </a:r>
            <a:r>
              <a:rPr lang="es-ES" sz="2800" dirty="0" smtClean="0"/>
              <a:t>54.97%.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En cuanto al resto de las denuncias, </a:t>
            </a:r>
            <a:r>
              <a:rPr lang="es-ES" sz="2800" dirty="0"/>
              <a:t>telecomunicaciones </a:t>
            </a:r>
            <a:r>
              <a:rPr lang="es-ES" sz="2800" dirty="0" smtClean="0"/>
              <a:t>presenta un </a:t>
            </a:r>
            <a:r>
              <a:rPr lang="es-ES" sz="2800" dirty="0" smtClean="0"/>
              <a:t>12.31% </a:t>
            </a:r>
            <a:r>
              <a:rPr lang="es-ES" sz="2800" dirty="0" smtClean="0"/>
              <a:t>y electrodomésticos el </a:t>
            </a:r>
            <a:r>
              <a:rPr lang="es-ES" sz="2800" dirty="0" smtClean="0"/>
              <a:t>11.12%, </a:t>
            </a:r>
            <a:r>
              <a:rPr lang="es-ES" sz="2800" dirty="0" smtClean="0"/>
              <a:t>colocándolos en el segundo y tercer lugar.</a:t>
            </a:r>
            <a:endParaRPr lang="es-SV" sz="2800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48211898"/>
              </p:ext>
            </p:extLst>
          </p:nvPr>
        </p:nvGraphicFramePr>
        <p:xfrm>
          <a:off x="457200" y="1268760"/>
          <a:ext cx="4038600" cy="3302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59020804"/>
              </p:ext>
            </p:extLst>
          </p:nvPr>
        </p:nvGraphicFramePr>
        <p:xfrm>
          <a:off x="4648200" y="1268760"/>
          <a:ext cx="4038600" cy="33026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</a:t>
            </a:r>
            <a:r>
              <a:rPr lang="es-ES" dirty="0" smtClean="0"/>
              <a:t>marzo </a:t>
            </a:r>
            <a:r>
              <a:rPr lang="es-ES" dirty="0" smtClean="0"/>
              <a:t>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</a:t>
            </a:r>
            <a:r>
              <a:rPr lang="es-ES" sz="2800" dirty="0" smtClean="0"/>
              <a:t>38.76%.</a:t>
            </a:r>
            <a:endParaRPr lang="es-ES" sz="28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 </a:t>
            </a:r>
            <a:r>
              <a:rPr lang="es-ES" sz="2800" dirty="0"/>
              <a:t>calidad de los </a:t>
            </a:r>
            <a:r>
              <a:rPr lang="es-ES" sz="2800" dirty="0" smtClean="0"/>
              <a:t>productos, el incumplimiento de contrato u oferta, y </a:t>
            </a:r>
            <a:r>
              <a:rPr lang="es-ES" sz="2800" dirty="0"/>
              <a:t>los planes de </a:t>
            </a:r>
            <a:r>
              <a:rPr lang="es-ES" sz="2800" dirty="0" smtClean="0"/>
              <a:t>pago le siguen en relevancia, con </a:t>
            </a:r>
            <a:r>
              <a:rPr lang="es-ES" sz="2800" dirty="0" smtClean="0"/>
              <a:t>14.56 </a:t>
            </a:r>
            <a:r>
              <a:rPr lang="es-ES" sz="2800" dirty="0" smtClean="0"/>
              <a:t>%, </a:t>
            </a:r>
            <a:r>
              <a:rPr lang="es-ES" sz="2800" dirty="0" smtClean="0"/>
              <a:t>8.63% </a:t>
            </a:r>
            <a:r>
              <a:rPr lang="es-ES" sz="2800" dirty="0" smtClean="0"/>
              <a:t>y </a:t>
            </a:r>
            <a:r>
              <a:rPr lang="es-ES" sz="2800" dirty="0" smtClean="0"/>
              <a:t>7.93% </a:t>
            </a:r>
            <a:r>
              <a:rPr lang="es-ES" sz="2800" dirty="0" smtClean="0"/>
              <a:t>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</a:t>
            </a:r>
            <a:r>
              <a:rPr lang="es-ES" sz="2800" dirty="0" smtClean="0"/>
              <a:t>58.75%, </a:t>
            </a:r>
            <a:r>
              <a:rPr lang="es-ES" sz="2800" dirty="0" smtClean="0"/>
              <a:t>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</a:t>
            </a:r>
            <a:r>
              <a:rPr lang="es-ES" sz="2800" dirty="0" smtClean="0"/>
              <a:t>17.6% </a:t>
            </a:r>
            <a:r>
              <a:rPr lang="es-ES" sz="2800" dirty="0" smtClean="0"/>
              <a:t>y </a:t>
            </a:r>
            <a:r>
              <a:rPr lang="es-ES" sz="2800" dirty="0"/>
              <a:t>problemas de contrato u oferta con </a:t>
            </a:r>
            <a:r>
              <a:rPr lang="es-ES" sz="2800" dirty="0" smtClean="0"/>
              <a:t>9.07%.</a:t>
            </a:r>
            <a:endParaRPr lang="es-SV" sz="2800" dirty="0"/>
          </a:p>
        </p:txBody>
      </p:sp>
      <p:graphicFrame>
        <p:nvGraphicFramePr>
          <p:cNvPr id="10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4757205"/>
              </p:ext>
            </p:extLst>
          </p:nvPr>
        </p:nvGraphicFramePr>
        <p:xfrm>
          <a:off x="457200" y="1124745"/>
          <a:ext cx="4038600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88757964"/>
              </p:ext>
            </p:extLst>
          </p:nvPr>
        </p:nvGraphicFramePr>
        <p:xfrm>
          <a:off x="4648200" y="1124745"/>
          <a:ext cx="4038600" cy="36724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131041"/>
              </p:ext>
            </p:extLst>
          </p:nvPr>
        </p:nvGraphicFramePr>
        <p:xfrm>
          <a:off x="457200" y="1600200"/>
          <a:ext cx="8186768" cy="190500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1600852"/>
                <a:gridCol w="1243221"/>
                <a:gridCol w="1243221"/>
                <a:gridCol w="1028895"/>
                <a:gridCol w="1098385"/>
                <a:gridCol w="1098385"/>
                <a:gridCol w="873809"/>
              </a:tblGrid>
              <a:tr h="147637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Marzo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Marzo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Febrero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Marzo </a:t>
                      </a:r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Denuncia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4,229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3,352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-20.7%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1,117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982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-12.1%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Avenimiento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2,744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2,391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-12.9%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-7.5%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Conciliación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-33.8%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-24.0%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Desistimiento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-5.9%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Falta de Ratificación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-45.6%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-24.1%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Tribunal Sancionador</a:t>
                      </a: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-32.2%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-18.4%</a:t>
                      </a:r>
                    </a:p>
                  </a:txBody>
                  <a:tcPr marL="9525" marR="9525" marT="9525" marB="0" anchor="b"/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Gestión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435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-9.4%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98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-30.0%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47637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4,664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-19.7%</a:t>
                      </a: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1,257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1,080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-14.1%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000504"/>
            <a:ext cx="8229600" cy="21431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dos meses de 2013, presenta una disminución respecto  al año pasado. En total, han caído en un </a:t>
            </a:r>
            <a:r>
              <a:rPr lang="es-ES" sz="2400" dirty="0" smtClean="0"/>
              <a:t>19.7%.</a:t>
            </a:r>
            <a:endParaRPr lang="es-ES" sz="2400" dirty="0" smtClean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</a:t>
            </a:r>
            <a:r>
              <a:rPr lang="es-ES" sz="2400" dirty="0" smtClean="0"/>
              <a:t>marzo </a:t>
            </a:r>
            <a:r>
              <a:rPr lang="es-ES" sz="2400" dirty="0" smtClean="0"/>
              <a:t>disminuye un </a:t>
            </a:r>
            <a:r>
              <a:rPr lang="es-ES" sz="2400" dirty="0" smtClean="0"/>
              <a:t>14.1</a:t>
            </a:r>
            <a:r>
              <a:rPr lang="es-ES" sz="2400" dirty="0" smtClean="0"/>
              <a:t>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</a:t>
            </a:r>
            <a:r>
              <a:rPr lang="es-ES" dirty="0" smtClean="0"/>
              <a:t>marzo </a:t>
            </a:r>
            <a:r>
              <a:rPr lang="es-ES" dirty="0" smtClean="0"/>
              <a:t>de 2013</a:t>
            </a:r>
            <a:endParaRPr lang="es-SV" dirty="0"/>
          </a:p>
        </p:txBody>
      </p:sp>
      <p:graphicFrame>
        <p:nvGraphicFramePr>
          <p:cNvPr id="5" name="6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ES" sz="3200" dirty="0"/>
              <a:t>$</a:t>
            </a:r>
            <a:r>
              <a:rPr lang="es-ES" sz="3200" dirty="0" smtClean="0"/>
              <a:t>263,695.79</a:t>
            </a:r>
            <a:r>
              <a:rPr lang="es-ES" sz="3200" dirty="0" smtClean="0"/>
              <a:t> </a:t>
            </a:r>
            <a:r>
              <a:rPr lang="es-ES" sz="3200" dirty="0" smtClean="0"/>
              <a:t>a favor de los consumidores.</a:t>
            </a:r>
            <a:endParaRPr lang="es-SV" sz="3200" dirty="0" smtClean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4298178"/>
              </p:ext>
            </p:extLst>
          </p:nvPr>
        </p:nvGraphicFramePr>
        <p:xfrm>
          <a:off x="457200" y="1600201"/>
          <a:ext cx="8229600" cy="34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1702</TotalTime>
  <Words>758</Words>
  <Application>Microsoft Office PowerPoint</Application>
  <PresentationFormat>Presentación en pantalla (4:3)</PresentationFormat>
  <Paragraphs>220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Boletín Estadístico Mensual 2011</vt:lpstr>
      <vt:lpstr>Boletín Estadístico Mensual</vt:lpstr>
      <vt:lpstr>Atenciones</vt:lpstr>
      <vt:lpstr>Oficinas de atención</vt:lpstr>
      <vt:lpstr>Casos por sector para marzo de 2013</vt:lpstr>
      <vt:lpstr>Motivos para marzo de 2013</vt:lpstr>
      <vt:lpstr>Casos cerrados</vt:lpstr>
      <vt:lpstr>Montos recuperados por sector para marzo de 2013</vt:lpstr>
      <vt:lpstr>Montos recuperados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103</cp:revision>
  <dcterms:created xsi:type="dcterms:W3CDTF">2011-12-21T16:07:31Z</dcterms:created>
  <dcterms:modified xsi:type="dcterms:W3CDTF">2013-04-10T16:46:31Z</dcterms:modified>
</cp:coreProperties>
</file>