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63" r:id="rId7"/>
    <p:sldId id="262" r:id="rId8"/>
    <p:sldId id="264" r:id="rId9"/>
    <p:sldId id="257" r:id="rId10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Hoja1!$A$258</c:f>
              <c:strCache>
                <c:ptCount val="1"/>
                <c:pt idx="0">
                  <c:v>Asesorías 2012</c:v>
                </c:pt>
              </c:strCache>
            </c:strRef>
          </c:tx>
          <c:spPr>
            <a:ln w="38100">
              <a:solidFill>
                <a:schemeClr val="accent3">
                  <a:lumMod val="50000"/>
                </a:schemeClr>
              </a:solidFill>
              <a:prstDash val="sysDash"/>
            </a:ln>
          </c:spPr>
          <c:marker>
            <c:symbol val="none"/>
          </c:marker>
          <c:cat>
            <c:strRef>
              <c:f>Hoja1!$B$257:$E$257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Hoja1!$B$258:$E$258</c:f>
              <c:numCache>
                <c:formatCode>#,##0</c:formatCode>
                <c:ptCount val="4"/>
                <c:pt idx="0">
                  <c:v>4026</c:v>
                </c:pt>
                <c:pt idx="1">
                  <c:v>3576</c:v>
                </c:pt>
                <c:pt idx="2">
                  <c:v>4410</c:v>
                </c:pt>
                <c:pt idx="3">
                  <c:v>2645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Hoja1!$A$259</c:f>
              <c:strCache>
                <c:ptCount val="1"/>
                <c:pt idx="0">
                  <c:v>Asesorías 2013</c:v>
                </c:pt>
              </c:strCache>
            </c:strRef>
          </c:tx>
          <c:spPr>
            <a:ln w="38100">
              <a:solidFill>
                <a:schemeClr val="accent1">
                  <a:lumMod val="50000"/>
                </a:schemeClr>
              </a:solidFill>
              <a:prstDash val="sysDash"/>
            </a:ln>
          </c:spPr>
          <c:marker>
            <c:symbol val="none"/>
          </c:marker>
          <c:cat>
            <c:strRef>
              <c:f>Hoja1!$B$257:$E$257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Hoja1!$B$259:$E$259</c:f>
              <c:numCache>
                <c:formatCode>#,##0</c:formatCode>
                <c:ptCount val="4"/>
                <c:pt idx="0">
                  <c:v>4309</c:v>
                </c:pt>
                <c:pt idx="1">
                  <c:v>3734</c:v>
                </c:pt>
                <c:pt idx="2">
                  <c:v>2967</c:v>
                </c:pt>
                <c:pt idx="3">
                  <c:v>4353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Hoja1!$A$260</c:f>
              <c:strCache>
                <c:ptCount val="1"/>
                <c:pt idx="0">
                  <c:v>Atenciones 2012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Hoja1!$B$257:$E$257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Hoja1!$B$260:$E$260</c:f>
              <c:numCache>
                <c:formatCode>#,##0</c:formatCode>
                <c:ptCount val="4"/>
                <c:pt idx="0">
                  <c:v>5976</c:v>
                </c:pt>
                <c:pt idx="1">
                  <c:v>5443</c:v>
                </c:pt>
                <c:pt idx="2">
                  <c:v>6240</c:v>
                </c:pt>
                <c:pt idx="3">
                  <c:v>4081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Hoja1!$A$261</c:f>
              <c:strCache>
                <c:ptCount val="1"/>
                <c:pt idx="0">
                  <c:v>Atenciones 2013</c:v>
                </c:pt>
              </c:strCache>
            </c:strRef>
          </c:tx>
          <c:spPr>
            <a:ln w="57150"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Hoja1!$B$257:$E$257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Hoja1!$B$261:$E$261</c:f>
              <c:numCache>
                <c:formatCode>#,##0</c:formatCode>
                <c:ptCount val="4"/>
                <c:pt idx="0">
                  <c:v>5978</c:v>
                </c:pt>
                <c:pt idx="1">
                  <c:v>5172</c:v>
                </c:pt>
                <c:pt idx="2">
                  <c:v>4161</c:v>
                </c:pt>
                <c:pt idx="3">
                  <c:v>5922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808704"/>
        <c:axId val="74839168"/>
      </c:lineChart>
      <c:catAx>
        <c:axId val="74808704"/>
        <c:scaling>
          <c:orientation val="minMax"/>
        </c:scaling>
        <c:delete val="0"/>
        <c:axPos val="b"/>
        <c:majorTickMark val="out"/>
        <c:minorTickMark val="none"/>
        <c:tickLblPos val="nextTo"/>
        <c:crossAx val="74839168"/>
        <c:crosses val="autoZero"/>
        <c:auto val="1"/>
        <c:lblAlgn val="ctr"/>
        <c:lblOffset val="100"/>
        <c:noMultiLvlLbl val="0"/>
      </c:catAx>
      <c:valAx>
        <c:axId val="7483916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748087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s-S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Hoja1!$H$63</c:f>
              <c:strCache>
                <c:ptCount val="1"/>
                <c:pt idx="0">
                  <c:v>Atenciones por Sector</c:v>
                </c:pt>
              </c:strCache>
            </c:strRef>
          </c:tx>
          <c:invertIfNegative val="0"/>
          <c:cat>
            <c:strRef>
              <c:f>Hoja1!$G$64:$G$74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Gobierno y Alcaldías</c:v>
                </c:pt>
                <c:pt idx="3">
                  <c:v>Comercio</c:v>
                </c:pt>
                <c:pt idx="4">
                  <c:v>Energía Eléctrica</c:v>
                </c:pt>
                <c:pt idx="5">
                  <c:v>Servicios</c:v>
                </c:pt>
                <c:pt idx="6">
                  <c:v>Electrodomésticos</c:v>
                </c:pt>
                <c:pt idx="7">
                  <c:v>Medicamentos</c:v>
                </c:pt>
                <c:pt idx="8">
                  <c:v>Telecomunicaciones</c:v>
                </c:pt>
                <c:pt idx="9">
                  <c:v>Agua Potable</c:v>
                </c:pt>
                <c:pt idx="10">
                  <c:v>Servicios Financieros</c:v>
                </c:pt>
              </c:strCache>
            </c:strRef>
          </c:cat>
          <c:val>
            <c:numRef>
              <c:f>Hoja1!$H$64:$H$74</c:f>
              <c:numCache>
                <c:formatCode>0.00%</c:formatCode>
                <c:ptCount val="11"/>
                <c:pt idx="0">
                  <c:v>6.2200000000000033E-2</c:v>
                </c:pt>
                <c:pt idx="1">
                  <c:v>1.5699999999999999E-2</c:v>
                </c:pt>
                <c:pt idx="2">
                  <c:v>1.9300000000000001E-2</c:v>
                </c:pt>
                <c:pt idx="3">
                  <c:v>6.6900000000000001E-2</c:v>
                </c:pt>
                <c:pt idx="4">
                  <c:v>6.7000000000000004E-2</c:v>
                </c:pt>
                <c:pt idx="5">
                  <c:v>6.9099999999999995E-2</c:v>
                </c:pt>
                <c:pt idx="6">
                  <c:v>7.5499999999999998E-2</c:v>
                </c:pt>
                <c:pt idx="7">
                  <c:v>0.1</c:v>
                </c:pt>
                <c:pt idx="8">
                  <c:v>0.1479</c:v>
                </c:pt>
                <c:pt idx="9">
                  <c:v>0.18090000000000001</c:v>
                </c:pt>
                <c:pt idx="10">
                  <c:v>0.19550000000000001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4889856"/>
        <c:axId val="75047296"/>
        <c:axId val="0"/>
      </c:bar3DChart>
      <c:catAx>
        <c:axId val="74889856"/>
        <c:scaling>
          <c:orientation val="minMax"/>
        </c:scaling>
        <c:delete val="0"/>
        <c:axPos val="l"/>
        <c:majorTickMark val="out"/>
        <c:minorTickMark val="none"/>
        <c:tickLblPos val="nextTo"/>
        <c:crossAx val="75047296"/>
        <c:crosses val="autoZero"/>
        <c:auto val="1"/>
        <c:lblAlgn val="ctr"/>
        <c:lblOffset val="100"/>
        <c:noMultiLvlLbl val="0"/>
      </c:catAx>
      <c:valAx>
        <c:axId val="75047296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74889856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Hoja1!$H$86</c:f>
              <c:strCache>
                <c:ptCount val="1"/>
                <c:pt idx="0">
                  <c:v>Denuncias por sector</c:v>
                </c:pt>
              </c:strCache>
            </c:strRef>
          </c:tx>
          <c:invertIfNegative val="0"/>
          <c:cat>
            <c:strRef>
              <c:f>Hoja1!$G$87:$G$97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Turismo</c:v>
                </c:pt>
                <c:pt idx="3">
                  <c:v>Inmuebles</c:v>
                </c:pt>
                <c:pt idx="4">
                  <c:v>Vehículos</c:v>
                </c:pt>
                <c:pt idx="5">
                  <c:v>Servicios</c:v>
                </c:pt>
                <c:pt idx="6">
                  <c:v>Comercio</c:v>
                </c:pt>
                <c:pt idx="7">
                  <c:v>Electrodomésticos</c:v>
                </c:pt>
                <c:pt idx="8">
                  <c:v>Telecomunicaciones</c:v>
                </c:pt>
                <c:pt idx="9">
                  <c:v>Servicios Financieros</c:v>
                </c:pt>
                <c:pt idx="10">
                  <c:v>Agua Potable</c:v>
                </c:pt>
              </c:strCache>
            </c:strRef>
          </c:cat>
          <c:val>
            <c:numRef>
              <c:f>Hoja1!$H$87:$H$97</c:f>
              <c:numCache>
                <c:formatCode>0.00%</c:formatCode>
                <c:ptCount val="11"/>
                <c:pt idx="0">
                  <c:v>8.599999999999941E-3</c:v>
                </c:pt>
                <c:pt idx="1">
                  <c:v>7.7999999999999996E-3</c:v>
                </c:pt>
                <c:pt idx="2">
                  <c:v>1.2200000000000001E-2</c:v>
                </c:pt>
                <c:pt idx="3">
                  <c:v>1.83E-2</c:v>
                </c:pt>
                <c:pt idx="4">
                  <c:v>2.0899999999999998E-2</c:v>
                </c:pt>
                <c:pt idx="5">
                  <c:v>2.0899999999999998E-2</c:v>
                </c:pt>
                <c:pt idx="6">
                  <c:v>5.04E-2</c:v>
                </c:pt>
                <c:pt idx="7">
                  <c:v>0.08</c:v>
                </c:pt>
                <c:pt idx="8">
                  <c:v>0.1191</c:v>
                </c:pt>
                <c:pt idx="9">
                  <c:v>0.12089999999999999</c:v>
                </c:pt>
                <c:pt idx="10">
                  <c:v>0.54090000000000005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0906112"/>
        <c:axId val="100907648"/>
        <c:axId val="0"/>
      </c:bar3DChart>
      <c:catAx>
        <c:axId val="100906112"/>
        <c:scaling>
          <c:orientation val="minMax"/>
        </c:scaling>
        <c:delete val="0"/>
        <c:axPos val="l"/>
        <c:majorTickMark val="out"/>
        <c:minorTickMark val="none"/>
        <c:tickLblPos val="nextTo"/>
        <c:crossAx val="100907648"/>
        <c:crosses val="autoZero"/>
        <c:auto val="1"/>
        <c:lblAlgn val="ctr"/>
        <c:lblOffset val="100"/>
        <c:noMultiLvlLbl val="0"/>
      </c:catAx>
      <c:valAx>
        <c:axId val="100907648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100906112"/>
        <c:crosses val="autoZero"/>
        <c:crossBetween val="between"/>
        <c:majorUnit val="0.15000000000000024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Hoja1!$H$114</c:f>
              <c:strCache>
                <c:ptCount val="1"/>
                <c:pt idx="0">
                  <c:v>Motivos de las Atenciones</c:v>
                </c:pt>
              </c:strCache>
            </c:strRef>
          </c:tx>
          <c:invertIfNegative val="0"/>
          <c:cat>
            <c:strRef>
              <c:f>Hoja1!$G$115:$G$123</c:f>
              <c:strCache>
                <c:ptCount val="9"/>
                <c:pt idx="0">
                  <c:v>Varios</c:v>
                </c:pt>
                <c:pt idx="1">
                  <c:v>Información crediticia</c:v>
                </c:pt>
                <c:pt idx="2">
                  <c:v>Práctica abusiva</c:v>
                </c:pt>
                <c:pt idx="3">
                  <c:v>Gestiones de Cobro</c:v>
                </c:pt>
                <c:pt idx="4">
                  <c:v>Desistimiento de compra</c:v>
                </c:pt>
                <c:pt idx="5">
                  <c:v>Plan de Pagos</c:v>
                </c:pt>
                <c:pt idx="6">
                  <c:v>Incumplimiento de contrato u oferta</c:v>
                </c:pt>
                <c:pt idx="7">
                  <c:v>Mala calidad del producto o servicio</c:v>
                </c:pt>
                <c:pt idx="8">
                  <c:v>Cobros, Cargos y Comisiones Indebidas</c:v>
                </c:pt>
              </c:strCache>
            </c:strRef>
          </c:cat>
          <c:val>
            <c:numRef>
              <c:f>Hoja1!$H$115:$H$123</c:f>
              <c:numCache>
                <c:formatCode>0.00%</c:formatCode>
                <c:ptCount val="9"/>
                <c:pt idx="0">
                  <c:v>0.26740000000000008</c:v>
                </c:pt>
                <c:pt idx="1">
                  <c:v>7.7999999999999996E-3</c:v>
                </c:pt>
                <c:pt idx="2">
                  <c:v>1.6E-2</c:v>
                </c:pt>
                <c:pt idx="3">
                  <c:v>2.2599999999999999E-2</c:v>
                </c:pt>
                <c:pt idx="4">
                  <c:v>2.41E-2</c:v>
                </c:pt>
                <c:pt idx="5">
                  <c:v>6.4299999999999996E-2</c:v>
                </c:pt>
                <c:pt idx="6">
                  <c:v>7.9399999999999998E-2</c:v>
                </c:pt>
                <c:pt idx="7">
                  <c:v>0.14000000000000001</c:v>
                </c:pt>
                <c:pt idx="8">
                  <c:v>0.37840000000000001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4307840"/>
        <c:axId val="114309376"/>
        <c:axId val="0"/>
      </c:bar3DChart>
      <c:catAx>
        <c:axId val="114307840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crossAx val="114309376"/>
        <c:crosses val="autoZero"/>
        <c:auto val="1"/>
        <c:lblAlgn val="ctr"/>
        <c:lblOffset val="100"/>
        <c:noMultiLvlLbl val="0"/>
      </c:catAx>
      <c:valAx>
        <c:axId val="114309376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114307840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Hoja1!$H$139</c:f>
              <c:strCache>
                <c:ptCount val="1"/>
                <c:pt idx="0">
                  <c:v>Motivos de las Denuncias</c:v>
                </c:pt>
              </c:strCache>
            </c:strRef>
          </c:tx>
          <c:invertIfNegative val="0"/>
          <c:cat>
            <c:strRef>
              <c:f>Hoja1!$G$140:$G$147</c:f>
              <c:strCache>
                <c:ptCount val="8"/>
                <c:pt idx="0">
                  <c:v>Varios</c:v>
                </c:pt>
                <c:pt idx="1">
                  <c:v>Documentos de Obligación y Cancelaciones</c:v>
                </c:pt>
                <c:pt idx="2">
                  <c:v>Información crediticia</c:v>
                </c:pt>
                <c:pt idx="3">
                  <c:v>Desistimiento de compra</c:v>
                </c:pt>
                <c:pt idx="4">
                  <c:v>Práctica abusiva</c:v>
                </c:pt>
                <c:pt idx="5">
                  <c:v>Incumplimiento de contrato u oferta</c:v>
                </c:pt>
                <c:pt idx="6">
                  <c:v>Mala calidad del producto o servicio</c:v>
                </c:pt>
                <c:pt idx="7">
                  <c:v>Cobros, Cargos y Comisiones Indebidas</c:v>
                </c:pt>
              </c:strCache>
            </c:strRef>
          </c:cat>
          <c:val>
            <c:numRef>
              <c:f>Hoja1!$H$140:$H$147</c:f>
              <c:numCache>
                <c:formatCode>0.00%</c:formatCode>
                <c:ptCount val="8"/>
                <c:pt idx="0">
                  <c:v>0.11299999999999999</c:v>
                </c:pt>
                <c:pt idx="1">
                  <c:v>3.5000000000000001E-3</c:v>
                </c:pt>
                <c:pt idx="2">
                  <c:v>4.3E-3</c:v>
                </c:pt>
                <c:pt idx="3">
                  <c:v>7.7999999999999996E-3</c:v>
                </c:pt>
                <c:pt idx="4">
                  <c:v>2.7E-2</c:v>
                </c:pt>
                <c:pt idx="5">
                  <c:v>9.5699999999999993E-2</c:v>
                </c:pt>
                <c:pt idx="6">
                  <c:v>0.16520000000000001</c:v>
                </c:pt>
                <c:pt idx="7">
                  <c:v>0.58350000000000002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4342912"/>
        <c:axId val="114348800"/>
        <c:axId val="0"/>
      </c:bar3DChart>
      <c:catAx>
        <c:axId val="114342912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crossAx val="114348800"/>
        <c:crosses val="autoZero"/>
        <c:auto val="1"/>
        <c:lblAlgn val="ctr"/>
        <c:lblOffset val="100"/>
        <c:noMultiLvlLbl val="0"/>
      </c:catAx>
      <c:valAx>
        <c:axId val="114348800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114342912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Hoja1!$H$205</c:f>
              <c:strCache>
                <c:ptCount val="1"/>
                <c:pt idx="0">
                  <c:v>Montos Recuperados por Sector</c:v>
                </c:pt>
              </c:strCache>
            </c:strRef>
          </c:tx>
          <c:invertIfNegative val="0"/>
          <c:cat>
            <c:strRef>
              <c:f>Hoja1!$G$206:$G$215</c:f>
              <c:strCache>
                <c:ptCount val="10"/>
                <c:pt idx="0">
                  <c:v>Otros Sectores</c:v>
                </c:pt>
                <c:pt idx="1">
                  <c:v>Muebles</c:v>
                </c:pt>
                <c:pt idx="2">
                  <c:v>Turismo</c:v>
                </c:pt>
                <c:pt idx="3">
                  <c:v>Comercio</c:v>
                </c:pt>
                <c:pt idx="4">
                  <c:v>Telecomunicaciones</c:v>
                </c:pt>
                <c:pt idx="5">
                  <c:v>Electrodomésticos</c:v>
                </c:pt>
                <c:pt idx="6">
                  <c:v>Inmuebles</c:v>
                </c:pt>
                <c:pt idx="7">
                  <c:v>Servicios Financieros</c:v>
                </c:pt>
                <c:pt idx="8">
                  <c:v>Servicios</c:v>
                </c:pt>
                <c:pt idx="9">
                  <c:v>Agua Potable</c:v>
                </c:pt>
              </c:strCache>
            </c:strRef>
          </c:cat>
          <c:val>
            <c:numRef>
              <c:f>Hoja1!$H$206:$H$215</c:f>
              <c:numCache>
                <c:formatCode>"$"#,##0.00</c:formatCode>
                <c:ptCount val="10"/>
                <c:pt idx="0">
                  <c:v>6003.119999999999</c:v>
                </c:pt>
                <c:pt idx="1">
                  <c:v>5144.6100000000006</c:v>
                </c:pt>
                <c:pt idx="2">
                  <c:v>10080.48</c:v>
                </c:pt>
                <c:pt idx="3">
                  <c:v>13966.840000000002</c:v>
                </c:pt>
                <c:pt idx="4">
                  <c:v>15000.270000000008</c:v>
                </c:pt>
                <c:pt idx="5">
                  <c:v>29968.23000000001</c:v>
                </c:pt>
                <c:pt idx="6">
                  <c:v>30756.82</c:v>
                </c:pt>
                <c:pt idx="7">
                  <c:v>32843.049999999996</c:v>
                </c:pt>
                <c:pt idx="8">
                  <c:v>35822.42</c:v>
                </c:pt>
                <c:pt idx="9">
                  <c:v>106389.18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4395776"/>
        <c:axId val="114405760"/>
        <c:axId val="0"/>
      </c:bar3DChart>
      <c:catAx>
        <c:axId val="114395776"/>
        <c:scaling>
          <c:orientation val="minMax"/>
        </c:scaling>
        <c:delete val="0"/>
        <c:axPos val="l"/>
        <c:majorTickMark val="out"/>
        <c:minorTickMark val="none"/>
        <c:tickLblPos val="nextTo"/>
        <c:crossAx val="114405760"/>
        <c:crosses val="autoZero"/>
        <c:auto val="1"/>
        <c:lblAlgn val="ctr"/>
        <c:lblOffset val="100"/>
        <c:noMultiLvlLbl val="0"/>
      </c:catAx>
      <c:valAx>
        <c:axId val="114405760"/>
        <c:scaling>
          <c:orientation val="minMax"/>
        </c:scaling>
        <c:delete val="0"/>
        <c:axPos val="b"/>
        <c:majorGridlines/>
        <c:numFmt formatCode="&quot;$&quot;#,##0.00" sourceLinked="1"/>
        <c:majorTickMark val="out"/>
        <c:minorTickMark val="none"/>
        <c:tickLblPos val="nextTo"/>
        <c:crossAx val="114395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s-SV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Hoja1!$A$233</c:f>
              <c:strCache>
                <c:ptCount val="1"/>
                <c:pt idx="0">
                  <c:v>Casos Cerrados</c:v>
                </c:pt>
              </c:strCache>
            </c:strRef>
          </c:tx>
          <c:invertIfNegative val="0"/>
          <c:cat>
            <c:numRef>
              <c:f>Hoja1!$B$232:$M$232</c:f>
              <c:numCache>
                <c:formatCode>mmm\-yy</c:formatCode>
                <c:ptCount val="12"/>
                <c:pt idx="0">
                  <c:v>41030</c:v>
                </c:pt>
                <c:pt idx="1">
                  <c:v>41061</c:v>
                </c:pt>
                <c:pt idx="2">
                  <c:v>41091</c:v>
                </c:pt>
                <c:pt idx="3">
                  <c:v>41122</c:v>
                </c:pt>
                <c:pt idx="4">
                  <c:v>41153</c:v>
                </c:pt>
                <c:pt idx="5">
                  <c:v>41183</c:v>
                </c:pt>
                <c:pt idx="6">
                  <c:v>41214</c:v>
                </c:pt>
                <c:pt idx="7">
                  <c:v>41244</c:v>
                </c:pt>
                <c:pt idx="8">
                  <c:v>41275</c:v>
                </c:pt>
                <c:pt idx="9">
                  <c:v>41306</c:v>
                </c:pt>
                <c:pt idx="10">
                  <c:v>41334</c:v>
                </c:pt>
                <c:pt idx="11">
                  <c:v>41365</c:v>
                </c:pt>
              </c:numCache>
            </c:numRef>
          </c:cat>
          <c:val>
            <c:numRef>
              <c:f>Hoja1!$B$233:$M$233</c:f>
              <c:numCache>
                <c:formatCode>#,##0</c:formatCode>
                <c:ptCount val="12"/>
                <c:pt idx="0">
                  <c:v>1729</c:v>
                </c:pt>
                <c:pt idx="1">
                  <c:v>1609</c:v>
                </c:pt>
                <c:pt idx="2">
                  <c:v>1538</c:v>
                </c:pt>
                <c:pt idx="3">
                  <c:v>1295</c:v>
                </c:pt>
                <c:pt idx="4">
                  <c:v>1556</c:v>
                </c:pt>
                <c:pt idx="5">
                  <c:v>1601</c:v>
                </c:pt>
                <c:pt idx="6">
                  <c:v>1335</c:v>
                </c:pt>
                <c:pt idx="7">
                  <c:v>904</c:v>
                </c:pt>
                <c:pt idx="8">
                  <c:v>1408</c:v>
                </c:pt>
                <c:pt idx="9">
                  <c:v>1262</c:v>
                </c:pt>
                <c:pt idx="10">
                  <c:v>1094</c:v>
                </c:pt>
                <c:pt idx="11">
                  <c:v>1441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95808"/>
        <c:axId val="115097600"/>
      </c:barChart>
      <c:lineChart>
        <c:grouping val="standard"/>
        <c:varyColors val="0"/>
        <c:ser>
          <c:idx val="1"/>
          <c:order val="1"/>
          <c:tx>
            <c:strRef>
              <c:f>Hoja1!$A$234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57150"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Hoja1!$B$232:$L$232</c:f>
              <c:numCache>
                <c:formatCode>mmm\-yy</c:formatCode>
                <c:ptCount val="11"/>
                <c:pt idx="0">
                  <c:v>41030</c:v>
                </c:pt>
                <c:pt idx="1">
                  <c:v>41061</c:v>
                </c:pt>
                <c:pt idx="2">
                  <c:v>41091</c:v>
                </c:pt>
                <c:pt idx="3">
                  <c:v>41122</c:v>
                </c:pt>
                <c:pt idx="4">
                  <c:v>41153</c:v>
                </c:pt>
                <c:pt idx="5">
                  <c:v>41183</c:v>
                </c:pt>
                <c:pt idx="6">
                  <c:v>41214</c:v>
                </c:pt>
                <c:pt idx="7">
                  <c:v>41244</c:v>
                </c:pt>
                <c:pt idx="8">
                  <c:v>41275</c:v>
                </c:pt>
                <c:pt idx="9">
                  <c:v>41306</c:v>
                </c:pt>
                <c:pt idx="10">
                  <c:v>41334</c:v>
                </c:pt>
              </c:numCache>
            </c:numRef>
          </c:cat>
          <c:val>
            <c:numRef>
              <c:f>Hoja1!$B$234:$M$234</c:f>
              <c:numCache>
                <c:formatCode>"$"#,##0.00</c:formatCode>
                <c:ptCount val="12"/>
                <c:pt idx="0">
                  <c:v>254246.66999999993</c:v>
                </c:pt>
                <c:pt idx="1">
                  <c:v>176896.3700000002</c:v>
                </c:pt>
                <c:pt idx="2">
                  <c:v>221139.45999999985</c:v>
                </c:pt>
                <c:pt idx="3">
                  <c:v>243665.32999999996</c:v>
                </c:pt>
                <c:pt idx="4">
                  <c:v>244177.65000000002</c:v>
                </c:pt>
                <c:pt idx="5">
                  <c:v>338380.06999999954</c:v>
                </c:pt>
                <c:pt idx="6">
                  <c:v>320261.43999999994</c:v>
                </c:pt>
                <c:pt idx="7">
                  <c:v>273274.31999999989</c:v>
                </c:pt>
                <c:pt idx="8">
                  <c:v>292563.13999999961</c:v>
                </c:pt>
                <c:pt idx="9">
                  <c:v>346889.17000000022</c:v>
                </c:pt>
                <c:pt idx="10">
                  <c:v>265700.95999999979</c:v>
                </c:pt>
                <c:pt idx="11">
                  <c:v>285975.01999999996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100672"/>
        <c:axId val="115099136"/>
      </c:lineChart>
      <c:dateAx>
        <c:axId val="11509580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15097600"/>
        <c:crosses val="autoZero"/>
        <c:auto val="1"/>
        <c:lblOffset val="100"/>
        <c:baseTimeUnit val="months"/>
      </c:dateAx>
      <c:valAx>
        <c:axId val="11509760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15095808"/>
        <c:crosses val="autoZero"/>
        <c:crossBetween val="between"/>
      </c:valAx>
      <c:valAx>
        <c:axId val="115099136"/>
        <c:scaling>
          <c:orientation val="minMax"/>
        </c:scaling>
        <c:delete val="0"/>
        <c:axPos val="r"/>
        <c:numFmt formatCode="&quot;$&quot;#,##0.00" sourceLinked="1"/>
        <c:majorTickMark val="out"/>
        <c:minorTickMark val="none"/>
        <c:tickLblPos val="nextTo"/>
        <c:crossAx val="115100672"/>
        <c:crosses val="max"/>
        <c:crossBetween val="between"/>
      </c:valAx>
      <c:dateAx>
        <c:axId val="115100672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115099136"/>
        <c:crosses val="autoZero"/>
        <c:auto val="1"/>
        <c:lblOffset val="100"/>
        <c:baseTimeUnit val="months"/>
      </c:date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09/05/2013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09/05/2013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09/05/2013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09/05/2013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09/05/2013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09/05/2013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09/05/2013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09/05/2013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09/05/2013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09/05/2013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09/05/2013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09/05/2013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Boletín Estadístico Mensual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Abril 2013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123661"/>
              </p:ext>
            </p:extLst>
          </p:nvPr>
        </p:nvGraphicFramePr>
        <p:xfrm>
          <a:off x="673195" y="1306827"/>
          <a:ext cx="7809865" cy="132778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070674"/>
                <a:gridCol w="1198308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Abril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Abril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Marzo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Abril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14,657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15,363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46.7%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24.2%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65.3%</a:t>
                      </a:r>
                    </a:p>
                  </a:txBody>
                  <a:tcPr marL="9525" marR="9525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44.9%</a:t>
                      </a:r>
                    </a:p>
                  </a:txBody>
                  <a:tcPr marL="9525" marR="9525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21,740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21,233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42.3%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140968"/>
            <a:ext cx="8229600" cy="30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abril de 2013 se logró un total de </a:t>
            </a:r>
            <a:r>
              <a:rPr lang="es-SV" sz="3200" b="1" dirty="0" smtClean="0">
                <a:solidFill>
                  <a:srgbClr val="000000"/>
                </a:solidFill>
              </a:rPr>
              <a:t>5,922 </a:t>
            </a:r>
            <a:r>
              <a:rPr lang="es-ES" sz="3200" dirty="0" smtClean="0"/>
              <a:t>atenciones. La mayor parte de estos casos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4,353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se observa </a:t>
            </a:r>
            <a:r>
              <a:rPr lang="es-ES" sz="3200" dirty="0" smtClean="0"/>
              <a:t>un aumento del 42.3</a:t>
            </a:r>
            <a:r>
              <a:rPr lang="es-ES" sz="3200" b="1" dirty="0" smtClean="0"/>
              <a:t>%</a:t>
            </a:r>
            <a:r>
              <a:rPr lang="es-ES" sz="3200" dirty="0" smtClean="0"/>
              <a:t> </a:t>
            </a:r>
            <a:r>
              <a:rPr lang="es-ES" sz="3200" dirty="0"/>
              <a:t>en el total de </a:t>
            </a:r>
            <a:r>
              <a:rPr lang="es-ES" sz="3200" dirty="0" smtClean="0"/>
              <a:t>atenciones.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comparación los primeros cuatro meses de 2013 con 2012, la cantidad de atenciones disminuye un 2.3%, sin embargo, la brecha se ha reducido del 13.1% del mes pasado.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Dos factores explican el aumento en las atenciones: la entrada en vigencia de la ley de medicamentos, y el aumento que ocurre regularmente luego de los periodos de vacaciones.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</a:t>
            </a:r>
            <a:endParaRPr lang="es-SV" dirty="0"/>
          </a:p>
        </p:txBody>
      </p:sp>
      <p:graphicFrame>
        <p:nvGraphicFramePr>
          <p:cNvPr id="5" name="5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955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500034" y="1874537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2,593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495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1,767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5,922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8632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El </a:t>
            </a:r>
            <a:r>
              <a:rPr lang="es-ES" dirty="0" err="1" smtClean="0"/>
              <a:t>Call</a:t>
            </a:r>
            <a:r>
              <a:rPr lang="es-ES" dirty="0" smtClean="0"/>
              <a:t> </a:t>
            </a:r>
            <a:r>
              <a:rPr lang="es-ES" dirty="0"/>
              <a:t>Center </a:t>
            </a:r>
            <a:r>
              <a:rPr lang="es-ES" dirty="0" smtClean="0"/>
              <a:t>y el Centro </a:t>
            </a:r>
            <a:r>
              <a:rPr lang="es-ES" dirty="0"/>
              <a:t>de Solución de Controversias de San Salvador realizaron </a:t>
            </a:r>
            <a:r>
              <a:rPr lang="es-ES" dirty="0" smtClean="0"/>
              <a:t>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2,593</a:t>
            </a:r>
            <a:r>
              <a:rPr lang="es-ES" dirty="0" smtClean="0"/>
              <a:t> y 1,767,</a:t>
            </a:r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 smtClean="0"/>
              <a:t>respectivamente.</a:t>
            </a:r>
          </a:p>
          <a:p>
            <a:pPr>
              <a:spcBef>
                <a:spcPts val="1800"/>
              </a:spcBef>
            </a:pPr>
            <a:r>
              <a:rPr lang="es-ES" dirty="0" smtClean="0"/>
              <a:t>Respecto al mes anterior, las atenciones aumentaron un 42.3%.</a:t>
            </a:r>
          </a:p>
          <a:p>
            <a:pPr>
              <a:spcBef>
                <a:spcPts val="1800"/>
              </a:spcBef>
            </a:pPr>
            <a:r>
              <a:rPr lang="es-ES" dirty="0" smtClean="0"/>
              <a:t>Todas las oficinas de atención, excepto la del Plan de la Laguna, muestran aumentos relativos al mes pasado.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</a:t>
            </a:r>
            <a:r>
              <a:rPr lang="es-SV" sz="1600" smtClean="0"/>
              <a:t>mensual </a:t>
            </a:r>
            <a:r>
              <a:rPr lang="es-SV" sz="1600" smtClean="0"/>
              <a:t>marzo-abril </a:t>
            </a:r>
            <a:r>
              <a:rPr lang="es-SV" sz="1600" dirty="0" smtClean="0"/>
              <a:t>de 2013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abril de 2013</a:t>
            </a:r>
            <a:endParaRPr lang="es-SV" sz="1600" dirty="0"/>
          </a:p>
        </p:txBody>
      </p:sp>
      <p:graphicFrame>
        <p:nvGraphicFramePr>
          <p:cNvPr id="10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941944"/>
              </p:ext>
            </p:extLst>
          </p:nvPr>
        </p:nvGraphicFramePr>
        <p:xfrm>
          <a:off x="571472" y="4500570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56.2%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22.5%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41.4%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44.1%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42.3%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Casos por sector para abril 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643446"/>
            <a:ext cx="7929618" cy="185738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Los principales sectores de atención son </a:t>
            </a:r>
            <a:r>
              <a:rPr lang="es-ES" sz="2800" dirty="0"/>
              <a:t>Servicios </a:t>
            </a:r>
            <a:r>
              <a:rPr lang="es-ES" sz="2800" dirty="0" smtClean="0"/>
              <a:t>Financieros, </a:t>
            </a:r>
            <a:r>
              <a:rPr lang="es-ES" sz="2800" dirty="0"/>
              <a:t>con </a:t>
            </a:r>
            <a:r>
              <a:rPr lang="es-ES" sz="2800" dirty="0" smtClean="0"/>
              <a:t>19.55%; </a:t>
            </a:r>
            <a:r>
              <a:rPr lang="es-ES" sz="2800" dirty="0"/>
              <a:t>Agua Potable, </a:t>
            </a:r>
            <a:r>
              <a:rPr lang="es-ES" sz="2800" dirty="0" smtClean="0"/>
              <a:t>con 18.09%; y</a:t>
            </a:r>
            <a:r>
              <a:rPr lang="es-ES" sz="2800" dirty="0"/>
              <a:t>, </a:t>
            </a:r>
            <a:r>
              <a:rPr lang="es-ES" sz="2800" dirty="0" smtClean="0"/>
              <a:t>Telecomunicaciones con 14.79%.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continúan caracterizándose por estar compuestas mayormente por casos del sector de agua potable, que este mes ocupó el 54.09%.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cuanto al resto de las denuncias, servicios financieros presenta un 12.09% y telecomunicaciones el 11.91%, colocándolos en el segundo y tercer lugar.</a:t>
            </a:r>
            <a:endParaRPr lang="es-SV" sz="2800" dirty="0"/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7767465"/>
              </p:ext>
            </p:extLst>
          </p:nvPr>
        </p:nvGraphicFramePr>
        <p:xfrm>
          <a:off x="457200" y="1052736"/>
          <a:ext cx="4038600" cy="3590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43774311"/>
              </p:ext>
            </p:extLst>
          </p:nvPr>
        </p:nvGraphicFramePr>
        <p:xfrm>
          <a:off x="4648200" y="1052736"/>
          <a:ext cx="4038600" cy="3590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Motivos para abril 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37.84%.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 </a:t>
            </a:r>
            <a:r>
              <a:rPr lang="es-ES" sz="2800" dirty="0"/>
              <a:t>calidad de los </a:t>
            </a:r>
            <a:r>
              <a:rPr lang="es-ES" sz="2800" dirty="0" smtClean="0"/>
              <a:t>productos, el incumplimiento de contrato u oferta, y </a:t>
            </a:r>
            <a:r>
              <a:rPr lang="es-ES" sz="2800" dirty="0"/>
              <a:t>los planes de </a:t>
            </a:r>
            <a:r>
              <a:rPr lang="es-ES" sz="2800" dirty="0" smtClean="0"/>
              <a:t>pago le siguen en relevancia, con 14.00 %, 7.94% y 6.43% 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58.35%, seguidas de </a:t>
            </a:r>
            <a:r>
              <a:rPr lang="es-ES" sz="2800" dirty="0"/>
              <a:t>mala calidad del producto </a:t>
            </a:r>
            <a:r>
              <a:rPr lang="es-ES" sz="2800" dirty="0" smtClean="0"/>
              <a:t>con 16.52% y </a:t>
            </a:r>
            <a:r>
              <a:rPr lang="es-ES" sz="2800" dirty="0"/>
              <a:t>problemas de contrato u oferta con </a:t>
            </a:r>
            <a:r>
              <a:rPr lang="es-ES" sz="2800" dirty="0" smtClean="0"/>
              <a:t>9.57%.</a:t>
            </a:r>
            <a:endParaRPr lang="es-SV" sz="2800" dirty="0"/>
          </a:p>
        </p:txBody>
      </p:sp>
      <p:graphicFrame>
        <p:nvGraphicFramePr>
          <p:cNvPr id="8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73802778"/>
              </p:ext>
            </p:extLst>
          </p:nvPr>
        </p:nvGraphicFramePr>
        <p:xfrm>
          <a:off x="457200" y="1124744"/>
          <a:ext cx="403860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15922810"/>
              </p:ext>
            </p:extLst>
          </p:nvPr>
        </p:nvGraphicFramePr>
        <p:xfrm>
          <a:off x="4648200" y="1124744"/>
          <a:ext cx="403860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131041"/>
              </p:ext>
            </p:extLst>
          </p:nvPr>
        </p:nvGraphicFramePr>
        <p:xfrm>
          <a:off x="457200" y="1600200"/>
          <a:ext cx="8186768" cy="1722120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600852"/>
                <a:gridCol w="1243221"/>
                <a:gridCol w="1243221"/>
                <a:gridCol w="1028895"/>
                <a:gridCol w="1098385"/>
                <a:gridCol w="1098385"/>
                <a:gridCol w="873809"/>
              </a:tblGrid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Abril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Abril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Marzo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Abril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5,311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4,642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-12.6%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27.7%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Avenimiento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20.7%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Conciliación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30.1%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-31.7%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Falta de Ratificación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-47.7%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27.3%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Tribunal Sancionador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72.4%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-10.9%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31.7%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000504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El cierre de casos de los primeros cuatro meses de 2013, presenta una disminución respecto  al año pasado. En total, han caído en un 10.9%, sin embargo, esta estadística ha mejorado respecto al resultado del mes pasado, en el que los casos cerrados estaban 19.7% abajo.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cantidad de cierres de abril aumenta un 31.7% respecto al mes pasado.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abril de 2013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16155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$285,975.02 a favor de los consumidores.</a:t>
            </a:r>
            <a:endParaRPr lang="es-SV" sz="3200" dirty="0" smtClean="0"/>
          </a:p>
        </p:txBody>
      </p:sp>
      <p:graphicFrame>
        <p:nvGraphicFramePr>
          <p:cNvPr id="6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6085792"/>
              </p:ext>
            </p:extLst>
          </p:nvPr>
        </p:nvGraphicFramePr>
        <p:xfrm>
          <a:off x="457200" y="1600201"/>
          <a:ext cx="8229600" cy="36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1761</TotalTime>
  <Words>767</Words>
  <Application>Microsoft Office PowerPoint</Application>
  <PresentationFormat>Presentación en pantalla (4:3)</PresentationFormat>
  <Paragraphs>223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Boletín Estadístico Mensual 2011</vt:lpstr>
      <vt:lpstr>Boletín Estadístico Mensual</vt:lpstr>
      <vt:lpstr>Atenciones</vt:lpstr>
      <vt:lpstr>Atenciones</vt:lpstr>
      <vt:lpstr>Oficinas de atención</vt:lpstr>
      <vt:lpstr>Casos por sector para abril de 2013</vt:lpstr>
      <vt:lpstr>Motivos para abril de 2013</vt:lpstr>
      <vt:lpstr>Casos cerrados</vt:lpstr>
      <vt:lpstr>Montos recuperados por sector para abril de 2013</vt:lpstr>
      <vt:lpstr>Montos recuperados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109</cp:revision>
  <dcterms:created xsi:type="dcterms:W3CDTF">2011-12-21T16:07:31Z</dcterms:created>
  <dcterms:modified xsi:type="dcterms:W3CDTF">2013-05-09T17:05:38Z</dcterms:modified>
</cp:coreProperties>
</file>