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9" r:id="rId5"/>
    <p:sldId id="260" r:id="rId6"/>
    <p:sldId id="266" r:id="rId7"/>
    <p:sldId id="268" r:id="rId8"/>
    <p:sldId id="269" r:id="rId9"/>
    <p:sldId id="263" r:id="rId10"/>
    <p:sldId id="267" r:id="rId11"/>
    <p:sldId id="270" r:id="rId12"/>
    <p:sldId id="271" r:id="rId13"/>
    <p:sldId id="262" r:id="rId14"/>
    <p:sldId id="264" r:id="rId15"/>
    <p:sldId id="257" r:id="rId1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Hoja1!$A$31</c:f>
              <c:strCache>
                <c:ptCount val="1"/>
                <c:pt idx="0">
                  <c:v>Asesorías 2012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 w="38100">
              <a:noFill/>
              <a:prstDash val="sysDash"/>
            </a:ln>
          </c:spPr>
          <c:invertIfNegative val="0"/>
          <c:dLbls>
            <c:spPr>
              <a:solidFill>
                <a:schemeClr val="accent3">
                  <a:lumMod val="50000"/>
                </a:schemeClr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Hoja1!$B$30:$G$30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Hoja1!$B$31:$G$31</c:f>
              <c:numCache>
                <c:formatCode>#,##0</c:formatCode>
                <c:ptCount val="6"/>
                <c:pt idx="0">
                  <c:v>4026</c:v>
                </c:pt>
                <c:pt idx="1">
                  <c:v>3576</c:v>
                </c:pt>
                <c:pt idx="2">
                  <c:v>4410</c:v>
                </c:pt>
                <c:pt idx="3">
                  <c:v>2645</c:v>
                </c:pt>
                <c:pt idx="4">
                  <c:v>3541</c:v>
                </c:pt>
                <c:pt idx="5">
                  <c:v>3442</c:v>
                </c:pt>
              </c:numCache>
            </c:numRef>
          </c:val>
        </c:ser>
        <c:ser>
          <c:idx val="1"/>
          <c:order val="1"/>
          <c:tx>
            <c:strRef>
              <c:f>Hoja1!$A$32</c:f>
              <c:strCache>
                <c:ptCount val="1"/>
                <c:pt idx="0">
                  <c:v>Asesorías 2013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38100">
              <a:noFill/>
              <a:prstDash val="sysDash"/>
            </a:ln>
          </c:spPr>
          <c:invertIfNegative val="0"/>
          <c:dLbls>
            <c:dLbl>
              <c:idx val="0"/>
              <c:layout>
                <c:manualLayout>
                  <c:x val="-1.5432098765432098E-3"/>
                  <c:y val="0.2206257541212776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432098765432098E-3"/>
                  <c:y val="0.1890377804679357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0864197530864196E-3"/>
                  <c:y val="0.2237280773174681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0865412656750106E-3"/>
                  <c:y val="0.1790308493463159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1">
                  <a:lumMod val="50000"/>
                </a:schemeClr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Hoja1!$B$30:$G$30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Hoja1!$B$32:$G$32</c:f>
              <c:numCache>
                <c:formatCode>#,##0</c:formatCode>
                <c:ptCount val="6"/>
                <c:pt idx="0">
                  <c:v>4309</c:v>
                </c:pt>
                <c:pt idx="1">
                  <c:v>3734</c:v>
                </c:pt>
                <c:pt idx="2">
                  <c:v>2967</c:v>
                </c:pt>
                <c:pt idx="3">
                  <c:v>4353</c:v>
                </c:pt>
                <c:pt idx="4">
                  <c:v>4059</c:v>
                </c:pt>
                <c:pt idx="5">
                  <c:v>3654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1266544"/>
        <c:axId val="191267104"/>
      </c:barChart>
      <c:lineChart>
        <c:grouping val="standard"/>
        <c:varyColors val="0"/>
        <c:ser>
          <c:idx val="2"/>
          <c:order val="2"/>
          <c:tx>
            <c:strRef>
              <c:f>Hoja1!$A$33</c:f>
              <c:strCache>
                <c:ptCount val="1"/>
                <c:pt idx="0">
                  <c:v>Atenciones 2012</c:v>
                </c:pt>
              </c:strCache>
            </c:strRef>
          </c:tx>
          <c:spPr>
            <a:ln w="57150"/>
          </c:spPr>
          <c:marker>
            <c:symbol val="none"/>
          </c:marker>
          <c:dLbls>
            <c:spPr>
              <a:solidFill>
                <a:schemeClr val="accent3">
                  <a:lumMod val="50000"/>
                </a:schemeClr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SV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Hoja1!$B$30:$G$30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Hoja1!$B$33:$G$33</c:f>
              <c:numCache>
                <c:formatCode>#,##0</c:formatCode>
                <c:ptCount val="6"/>
                <c:pt idx="0">
                  <c:v>5976</c:v>
                </c:pt>
                <c:pt idx="1">
                  <c:v>5443</c:v>
                </c:pt>
                <c:pt idx="2">
                  <c:v>6240</c:v>
                </c:pt>
                <c:pt idx="3">
                  <c:v>4081</c:v>
                </c:pt>
                <c:pt idx="4">
                  <c:v>5264</c:v>
                </c:pt>
                <c:pt idx="5">
                  <c:v>4980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Hoja1!$A$34</c:f>
              <c:strCache>
                <c:ptCount val="1"/>
                <c:pt idx="0">
                  <c:v>Atenciones 2013</c:v>
                </c:pt>
              </c:strCache>
            </c:strRef>
          </c:tx>
          <c:spPr>
            <a:ln w="57150">
              <a:solidFill>
                <a:schemeClr val="accent1"/>
              </a:solidFill>
            </a:ln>
          </c:spPr>
          <c:marker>
            <c:symbol val="none"/>
          </c:marker>
          <c:dLbls>
            <c:spPr>
              <a:solidFill>
                <a:schemeClr val="accent1">
                  <a:lumMod val="50000"/>
                </a:schemeClr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SV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Hoja1!$B$30:$G$30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Hoja1!$B$34:$G$34</c:f>
              <c:numCache>
                <c:formatCode>#,##0</c:formatCode>
                <c:ptCount val="6"/>
                <c:pt idx="0">
                  <c:v>5978</c:v>
                </c:pt>
                <c:pt idx="1">
                  <c:v>5172</c:v>
                </c:pt>
                <c:pt idx="2">
                  <c:v>4161</c:v>
                </c:pt>
                <c:pt idx="3">
                  <c:v>5923</c:v>
                </c:pt>
                <c:pt idx="4">
                  <c:v>5846</c:v>
                </c:pt>
                <c:pt idx="5">
                  <c:v>5164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266544"/>
        <c:axId val="191267104"/>
      </c:lineChart>
      <c:catAx>
        <c:axId val="191266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91267104"/>
        <c:crosses val="autoZero"/>
        <c:auto val="1"/>
        <c:lblAlgn val="ctr"/>
        <c:lblOffset val="100"/>
        <c:noMultiLvlLbl val="0"/>
      </c:catAx>
      <c:valAx>
        <c:axId val="19126710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9126654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s-S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Hoja1!$H$233</c:f>
              <c:strCache>
                <c:ptCount val="1"/>
                <c:pt idx="0">
                  <c:v>Atenciones por sector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Hoja1!$G$234:$G$244</c:f>
              <c:strCache>
                <c:ptCount val="11"/>
                <c:pt idx="0">
                  <c:v>Otros sectores</c:v>
                </c:pt>
                <c:pt idx="1">
                  <c:v>Medicamentos</c:v>
                </c:pt>
                <c:pt idx="2">
                  <c:v>Vehículos</c:v>
                </c:pt>
                <c:pt idx="3">
                  <c:v>Muebles</c:v>
                </c:pt>
                <c:pt idx="4">
                  <c:v>Servicios</c:v>
                </c:pt>
                <c:pt idx="5">
                  <c:v>Energía Eléctrica</c:v>
                </c:pt>
                <c:pt idx="6">
                  <c:v>Electrodomésticos</c:v>
                </c:pt>
                <c:pt idx="7">
                  <c:v>Comercio</c:v>
                </c:pt>
                <c:pt idx="8">
                  <c:v>Telecomunicaciones</c:v>
                </c:pt>
                <c:pt idx="9">
                  <c:v>Agua Potable</c:v>
                </c:pt>
                <c:pt idx="10">
                  <c:v>Servicios Financieros</c:v>
                </c:pt>
              </c:strCache>
            </c:strRef>
          </c:cat>
          <c:val>
            <c:numRef>
              <c:f>Hoja1!$H$234:$H$244</c:f>
              <c:numCache>
                <c:formatCode>0.00%</c:formatCode>
                <c:ptCount val="11"/>
                <c:pt idx="0">
                  <c:v>6.8699999999999983E-2</c:v>
                </c:pt>
                <c:pt idx="1">
                  <c:v>1.72E-2</c:v>
                </c:pt>
                <c:pt idx="2">
                  <c:v>1.8599999999999998E-2</c:v>
                </c:pt>
                <c:pt idx="3">
                  <c:v>2.07E-2</c:v>
                </c:pt>
                <c:pt idx="4">
                  <c:v>4.1599999999999998E-2</c:v>
                </c:pt>
                <c:pt idx="5">
                  <c:v>6.4100000000000004E-2</c:v>
                </c:pt>
                <c:pt idx="6">
                  <c:v>7.8200000000000006E-2</c:v>
                </c:pt>
                <c:pt idx="7">
                  <c:v>7.9000000000000001E-2</c:v>
                </c:pt>
                <c:pt idx="8">
                  <c:v>0.15279999999999999</c:v>
                </c:pt>
                <c:pt idx="9">
                  <c:v>0.18859999999999999</c:v>
                </c:pt>
                <c:pt idx="10">
                  <c:v>0.27050000000000002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1269344"/>
        <c:axId val="191269904"/>
        <c:axId val="0"/>
      </c:bar3DChart>
      <c:catAx>
        <c:axId val="1912693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91269904"/>
        <c:crosses val="autoZero"/>
        <c:auto val="1"/>
        <c:lblAlgn val="ctr"/>
        <c:lblOffset val="100"/>
        <c:noMultiLvlLbl val="0"/>
      </c:catAx>
      <c:valAx>
        <c:axId val="191269904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191269344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Hoja1!$H$256</c:f>
              <c:strCache>
                <c:ptCount val="1"/>
                <c:pt idx="0">
                  <c:v>Denuncias por sector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Hoja1!$G$257:$G$267</c:f>
              <c:strCache>
                <c:ptCount val="11"/>
                <c:pt idx="0">
                  <c:v>Otros sectores</c:v>
                </c:pt>
                <c:pt idx="1">
                  <c:v>Inmuebles</c:v>
                </c:pt>
                <c:pt idx="2">
                  <c:v>Muebles</c:v>
                </c:pt>
                <c:pt idx="3">
                  <c:v>Servicios</c:v>
                </c:pt>
                <c:pt idx="4">
                  <c:v>Turismo</c:v>
                </c:pt>
                <c:pt idx="5">
                  <c:v>Vehículos</c:v>
                </c:pt>
                <c:pt idx="6">
                  <c:v>Comercio</c:v>
                </c:pt>
                <c:pt idx="7">
                  <c:v>Electrodomésticos</c:v>
                </c:pt>
                <c:pt idx="8">
                  <c:v>Servicios Financieros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Hoja1!$H$257:$H$267</c:f>
              <c:numCache>
                <c:formatCode>0.00%</c:formatCode>
                <c:ptCount val="11"/>
                <c:pt idx="0">
                  <c:v>6.3999999999999613E-3</c:v>
                </c:pt>
                <c:pt idx="1">
                  <c:v>7.3000000000000001E-3</c:v>
                </c:pt>
                <c:pt idx="2">
                  <c:v>1.0999999999999999E-2</c:v>
                </c:pt>
                <c:pt idx="3">
                  <c:v>2.1000000000000001E-2</c:v>
                </c:pt>
                <c:pt idx="4">
                  <c:v>2.1000000000000001E-2</c:v>
                </c:pt>
                <c:pt idx="5">
                  <c:v>2.1899999999999999E-2</c:v>
                </c:pt>
                <c:pt idx="6">
                  <c:v>4.8399999999999999E-2</c:v>
                </c:pt>
                <c:pt idx="7">
                  <c:v>8.5800000000000001E-2</c:v>
                </c:pt>
                <c:pt idx="8">
                  <c:v>0.1087</c:v>
                </c:pt>
                <c:pt idx="9">
                  <c:v>0.1142</c:v>
                </c:pt>
                <c:pt idx="10">
                  <c:v>0.55430000000000001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1272144"/>
        <c:axId val="191272704"/>
        <c:axId val="0"/>
      </c:bar3DChart>
      <c:catAx>
        <c:axId val="1912721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91272704"/>
        <c:crosses val="autoZero"/>
        <c:auto val="1"/>
        <c:lblAlgn val="ctr"/>
        <c:lblOffset val="100"/>
        <c:noMultiLvlLbl val="0"/>
      </c:catAx>
      <c:valAx>
        <c:axId val="191272704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191272144"/>
        <c:crosses val="autoZero"/>
        <c:crossBetween val="between"/>
        <c:majorUnit val="0.15000000000000024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Hoja1!$H$388</c:f>
              <c:strCache>
                <c:ptCount val="1"/>
                <c:pt idx="0">
                  <c:v>Motivos de las Atenciones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Hoja1!$G$389:$G$397</c:f>
              <c:strCache>
                <c:ptCount val="9"/>
                <c:pt idx="0">
                  <c:v>Varios</c:v>
                </c:pt>
                <c:pt idx="1">
                  <c:v>Información crediticia</c:v>
                </c:pt>
                <c:pt idx="2">
                  <c:v>Práctica abusiva</c:v>
                </c:pt>
                <c:pt idx="3">
                  <c:v>Desistimiento de compra</c:v>
                </c:pt>
                <c:pt idx="4">
                  <c:v>Gestiones de Cobro</c:v>
                </c:pt>
                <c:pt idx="5">
                  <c:v>Plan de Pagos</c:v>
                </c:pt>
                <c:pt idx="6">
                  <c:v>Incumplimiento de contrato u oferta</c:v>
                </c:pt>
                <c:pt idx="7">
                  <c:v>Mala calidad del producto o servicio</c:v>
                </c:pt>
                <c:pt idx="8">
                  <c:v>Cobros, Cargos y Comisiones Indebidas</c:v>
                </c:pt>
              </c:strCache>
            </c:strRef>
          </c:cat>
          <c:val>
            <c:numRef>
              <c:f>Hoja1!$H$389:$H$397</c:f>
              <c:numCache>
                <c:formatCode>0.00%</c:formatCode>
                <c:ptCount val="9"/>
                <c:pt idx="0">
                  <c:v>0.17710000000000004</c:v>
                </c:pt>
                <c:pt idx="1">
                  <c:v>9.1000000000000004E-3</c:v>
                </c:pt>
                <c:pt idx="2">
                  <c:v>1.72E-2</c:v>
                </c:pt>
                <c:pt idx="3">
                  <c:v>2.5399999999999999E-2</c:v>
                </c:pt>
                <c:pt idx="4">
                  <c:v>3.1E-2</c:v>
                </c:pt>
                <c:pt idx="5">
                  <c:v>7.46E-2</c:v>
                </c:pt>
                <c:pt idx="6">
                  <c:v>8.5199999999999998E-2</c:v>
                </c:pt>
                <c:pt idx="7">
                  <c:v>0.13519999999999999</c:v>
                </c:pt>
                <c:pt idx="8">
                  <c:v>0.44519999999999998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3352752"/>
        <c:axId val="233353312"/>
        <c:axId val="0"/>
      </c:bar3DChart>
      <c:catAx>
        <c:axId val="2333527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33353312"/>
        <c:crosses val="autoZero"/>
        <c:auto val="1"/>
        <c:lblAlgn val="ctr"/>
        <c:lblOffset val="100"/>
        <c:noMultiLvlLbl val="0"/>
      </c:catAx>
      <c:valAx>
        <c:axId val="233353312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33352752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Hoja1!$H$413</c:f>
              <c:strCache>
                <c:ptCount val="1"/>
                <c:pt idx="0">
                  <c:v>Motivos de las Denuncias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Hoja1!$G$414:$G$421</c:f>
              <c:strCache>
                <c:ptCount val="8"/>
                <c:pt idx="0">
                  <c:v>Varios</c:v>
                </c:pt>
                <c:pt idx="1">
                  <c:v>Documentos de Obligación y Cancelaciones</c:v>
                </c:pt>
                <c:pt idx="2">
                  <c:v>Desistimiento de compra</c:v>
                </c:pt>
                <c:pt idx="3">
                  <c:v>Gestiones de Cobro</c:v>
                </c:pt>
                <c:pt idx="4">
                  <c:v>Práctica abusiva</c:v>
                </c:pt>
                <c:pt idx="5">
                  <c:v>Incumplimiento de contrato u oferta</c:v>
                </c:pt>
                <c:pt idx="6">
                  <c:v>Mala calidad del producto o servicio</c:v>
                </c:pt>
                <c:pt idx="7">
                  <c:v>Cobros, Cargos y Comisiones Indebidas</c:v>
                </c:pt>
              </c:strCache>
            </c:strRef>
          </c:cat>
          <c:val>
            <c:numRef>
              <c:f>Hoja1!$H$414:$H$421</c:f>
              <c:numCache>
                <c:formatCode>0.00%</c:formatCode>
                <c:ptCount val="8"/>
                <c:pt idx="0">
                  <c:v>8.5600000000000009E-2</c:v>
                </c:pt>
                <c:pt idx="1">
                  <c:v>3.7000000000000002E-3</c:v>
                </c:pt>
                <c:pt idx="2">
                  <c:v>1.0999999999999999E-2</c:v>
                </c:pt>
                <c:pt idx="3">
                  <c:v>1.0999999999999999E-2</c:v>
                </c:pt>
                <c:pt idx="4">
                  <c:v>1.7399999999999999E-2</c:v>
                </c:pt>
                <c:pt idx="5">
                  <c:v>9.4100000000000003E-2</c:v>
                </c:pt>
                <c:pt idx="6">
                  <c:v>0.1452</c:v>
                </c:pt>
                <c:pt idx="7">
                  <c:v>0.63200000000000001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3482080"/>
        <c:axId val="233482640"/>
        <c:axId val="0"/>
      </c:bar3DChart>
      <c:catAx>
        <c:axId val="2334820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33482640"/>
        <c:crosses val="autoZero"/>
        <c:auto val="1"/>
        <c:lblAlgn val="ctr"/>
        <c:lblOffset val="100"/>
        <c:noMultiLvlLbl val="0"/>
      </c:catAx>
      <c:valAx>
        <c:axId val="233482640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33482080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Hoja1!$H$482</c:f>
              <c:strCache>
                <c:ptCount val="1"/>
                <c:pt idx="0">
                  <c:v>Montos Recuperados por Sector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Hoja1!$G$483:$G$492</c:f>
              <c:strCache>
                <c:ptCount val="10"/>
                <c:pt idx="0">
                  <c:v>Otros Sectores</c:v>
                </c:pt>
                <c:pt idx="1">
                  <c:v>Inmuebles</c:v>
                </c:pt>
                <c:pt idx="2">
                  <c:v>Turismo</c:v>
                </c:pt>
                <c:pt idx="3">
                  <c:v>Telecomunicaciones</c:v>
                </c:pt>
                <c:pt idx="4">
                  <c:v>Servicios</c:v>
                </c:pt>
                <c:pt idx="5">
                  <c:v>Electrodomésticos</c:v>
                </c:pt>
                <c:pt idx="6">
                  <c:v>Comercio</c:v>
                </c:pt>
                <c:pt idx="7">
                  <c:v>Servicios Financieros</c:v>
                </c:pt>
                <c:pt idx="8">
                  <c:v>Vehículos</c:v>
                </c:pt>
                <c:pt idx="9">
                  <c:v>Agua Potable</c:v>
                </c:pt>
              </c:strCache>
            </c:strRef>
          </c:cat>
          <c:val>
            <c:numRef>
              <c:f>Hoja1!$H$483:$H$492</c:f>
              <c:numCache>
                <c:formatCode>"$"#,##0.00</c:formatCode>
                <c:ptCount val="10"/>
                <c:pt idx="0">
                  <c:v>4220</c:v>
                </c:pt>
                <c:pt idx="1">
                  <c:v>3382.5</c:v>
                </c:pt>
                <c:pt idx="2">
                  <c:v>3567.68</c:v>
                </c:pt>
                <c:pt idx="3">
                  <c:v>10338.339999999998</c:v>
                </c:pt>
                <c:pt idx="4">
                  <c:v>11228.810000000001</c:v>
                </c:pt>
                <c:pt idx="5">
                  <c:v>11519.58</c:v>
                </c:pt>
                <c:pt idx="6">
                  <c:v>13425.929999999998</c:v>
                </c:pt>
                <c:pt idx="7">
                  <c:v>28997.579999999998</c:v>
                </c:pt>
                <c:pt idx="8">
                  <c:v>30692.16</c:v>
                </c:pt>
                <c:pt idx="9">
                  <c:v>100096.6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3484880"/>
        <c:axId val="233485440"/>
        <c:axId val="0"/>
      </c:bar3DChart>
      <c:catAx>
        <c:axId val="2334848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s-SV"/>
          </a:p>
        </c:txPr>
        <c:crossAx val="233485440"/>
        <c:crosses val="autoZero"/>
        <c:auto val="1"/>
        <c:lblAlgn val="ctr"/>
        <c:lblOffset val="100"/>
        <c:noMultiLvlLbl val="0"/>
      </c:catAx>
      <c:valAx>
        <c:axId val="233485440"/>
        <c:scaling>
          <c:orientation val="minMax"/>
        </c:scaling>
        <c:delete val="0"/>
        <c:axPos val="b"/>
        <c:majorGridlines/>
        <c:numFmt formatCode="&quot;$&quot;#,##0.0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s-SV"/>
          </a:p>
        </c:txPr>
        <c:crossAx val="2334848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Hoja1!$A$510</c:f>
              <c:strCache>
                <c:ptCount val="1"/>
                <c:pt idx="0">
                  <c:v>Casos Cerrados</c:v>
                </c:pt>
              </c:strCache>
            </c:strRef>
          </c:tx>
          <c:invertIfNegative val="0"/>
          <c:cat>
            <c:numRef>
              <c:f>Hoja1!$B$509:$M$509</c:f>
              <c:numCache>
                <c:formatCode>mmm\-yy</c:formatCode>
                <c:ptCount val="12"/>
                <c:pt idx="0">
                  <c:v>41091</c:v>
                </c:pt>
                <c:pt idx="1">
                  <c:v>41122</c:v>
                </c:pt>
                <c:pt idx="2">
                  <c:v>41153</c:v>
                </c:pt>
                <c:pt idx="3">
                  <c:v>41183</c:v>
                </c:pt>
                <c:pt idx="4">
                  <c:v>41214</c:v>
                </c:pt>
                <c:pt idx="5">
                  <c:v>41244</c:v>
                </c:pt>
                <c:pt idx="6">
                  <c:v>41275</c:v>
                </c:pt>
                <c:pt idx="7">
                  <c:v>41306</c:v>
                </c:pt>
                <c:pt idx="8">
                  <c:v>41334</c:v>
                </c:pt>
                <c:pt idx="9">
                  <c:v>41365</c:v>
                </c:pt>
                <c:pt idx="10">
                  <c:v>41395</c:v>
                </c:pt>
                <c:pt idx="11">
                  <c:v>41426</c:v>
                </c:pt>
              </c:numCache>
            </c:numRef>
          </c:cat>
          <c:val>
            <c:numRef>
              <c:f>Hoja1!$B$510:$M$510</c:f>
              <c:numCache>
                <c:formatCode>#,##0</c:formatCode>
                <c:ptCount val="12"/>
                <c:pt idx="0">
                  <c:v>1538</c:v>
                </c:pt>
                <c:pt idx="1">
                  <c:v>1298</c:v>
                </c:pt>
                <c:pt idx="2">
                  <c:v>1556</c:v>
                </c:pt>
                <c:pt idx="3">
                  <c:v>1601</c:v>
                </c:pt>
                <c:pt idx="4">
                  <c:v>1335</c:v>
                </c:pt>
                <c:pt idx="5">
                  <c:v>903</c:v>
                </c:pt>
                <c:pt idx="6">
                  <c:v>1407</c:v>
                </c:pt>
                <c:pt idx="7">
                  <c:v>1260</c:v>
                </c:pt>
                <c:pt idx="8">
                  <c:v>1102</c:v>
                </c:pt>
                <c:pt idx="9">
                  <c:v>1458</c:v>
                </c:pt>
                <c:pt idx="10">
                  <c:v>1567</c:v>
                </c:pt>
                <c:pt idx="11">
                  <c:v>1169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3488240"/>
        <c:axId val="233488800"/>
      </c:barChart>
      <c:lineChart>
        <c:grouping val="standard"/>
        <c:varyColors val="0"/>
        <c:ser>
          <c:idx val="1"/>
          <c:order val="1"/>
          <c:tx>
            <c:strRef>
              <c:f>Hoja1!$A$511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57150"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Hoja1!$B$509:$L$509</c:f>
              <c:numCache>
                <c:formatCode>mmm\-yy</c:formatCode>
                <c:ptCount val="11"/>
                <c:pt idx="0">
                  <c:v>41091</c:v>
                </c:pt>
                <c:pt idx="1">
                  <c:v>41122</c:v>
                </c:pt>
                <c:pt idx="2">
                  <c:v>41153</c:v>
                </c:pt>
                <c:pt idx="3">
                  <c:v>41183</c:v>
                </c:pt>
                <c:pt idx="4">
                  <c:v>41214</c:v>
                </c:pt>
                <c:pt idx="5">
                  <c:v>41244</c:v>
                </c:pt>
                <c:pt idx="6">
                  <c:v>41275</c:v>
                </c:pt>
                <c:pt idx="7">
                  <c:v>41306</c:v>
                </c:pt>
                <c:pt idx="8">
                  <c:v>41334</c:v>
                </c:pt>
                <c:pt idx="9">
                  <c:v>41365</c:v>
                </c:pt>
                <c:pt idx="10">
                  <c:v>41395</c:v>
                </c:pt>
              </c:numCache>
            </c:numRef>
          </c:cat>
          <c:val>
            <c:numRef>
              <c:f>Hoja1!$B$511:$M$511</c:f>
              <c:numCache>
                <c:formatCode>"$"#,##0.00</c:formatCode>
                <c:ptCount val="12"/>
                <c:pt idx="0">
                  <c:v>221139.46000000002</c:v>
                </c:pt>
                <c:pt idx="1">
                  <c:v>243665.32999999975</c:v>
                </c:pt>
                <c:pt idx="2">
                  <c:v>244177.65</c:v>
                </c:pt>
                <c:pt idx="3">
                  <c:v>338380.06999999983</c:v>
                </c:pt>
                <c:pt idx="4">
                  <c:v>320261.44000000006</c:v>
                </c:pt>
                <c:pt idx="5">
                  <c:v>183248.5100000001</c:v>
                </c:pt>
                <c:pt idx="6">
                  <c:v>292559.13999999949</c:v>
                </c:pt>
                <c:pt idx="7">
                  <c:v>344880.81000000023</c:v>
                </c:pt>
                <c:pt idx="8">
                  <c:v>269523.5199999999</c:v>
                </c:pt>
                <c:pt idx="9">
                  <c:v>291238.99999999971</c:v>
                </c:pt>
                <c:pt idx="10">
                  <c:v>239406.66000000003</c:v>
                </c:pt>
                <c:pt idx="11">
                  <c:v>217469.18000000005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626720"/>
        <c:axId val="191626160"/>
      </c:lineChart>
      <c:dateAx>
        <c:axId val="23348824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233488800"/>
        <c:crosses val="autoZero"/>
        <c:auto val="1"/>
        <c:lblOffset val="100"/>
        <c:baseTimeUnit val="months"/>
      </c:dateAx>
      <c:valAx>
        <c:axId val="23348880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33488240"/>
        <c:crosses val="autoZero"/>
        <c:crossBetween val="between"/>
      </c:valAx>
      <c:valAx>
        <c:axId val="191626160"/>
        <c:scaling>
          <c:orientation val="minMax"/>
        </c:scaling>
        <c:delete val="0"/>
        <c:axPos val="r"/>
        <c:numFmt formatCode="&quot;$&quot;#,##0.00" sourceLinked="1"/>
        <c:majorTickMark val="out"/>
        <c:minorTickMark val="none"/>
        <c:tickLblPos val="nextTo"/>
        <c:crossAx val="191626720"/>
        <c:crosses val="max"/>
        <c:crossBetween val="between"/>
      </c:valAx>
      <c:dateAx>
        <c:axId val="191626720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191626160"/>
        <c:crosses val="autoZero"/>
        <c:auto val="1"/>
        <c:lblOffset val="100"/>
        <c:baseTimeUnit val="months"/>
      </c:date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08/05/2017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08/05/2017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08/05/2017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08/05/2017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08/05/2017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08/05/2017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08/05/2017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08/05/2017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08/05/2017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08/05/2017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08/05/2017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08/05/2017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solidFill>
            <a:schemeClr val="accent1"/>
          </a:solidFill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effectLst/>
              </a:rPr>
              <a:t>Boletín Estadístico Mensual</a:t>
            </a:r>
            <a:endParaRPr lang="es-SV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mtClean="0"/>
              <a:t>Junio 2013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Casos por </a:t>
            </a:r>
            <a:r>
              <a:rPr lang="es-ES" dirty="0" smtClean="0"/>
              <a:t>motivo </a:t>
            </a:r>
            <a:r>
              <a:rPr lang="es-ES" dirty="0"/>
              <a:t>para </a:t>
            </a:r>
            <a:r>
              <a:rPr lang="es-ES" dirty="0" smtClean="0"/>
              <a:t>junio </a:t>
            </a:r>
            <a:r>
              <a:rPr lang="es-ES" dirty="0"/>
              <a:t>de 2013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395536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motivo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motivo</a:t>
            </a:r>
            <a:endParaRPr lang="es-SV" b="1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62189598"/>
              </p:ext>
            </p:extLst>
          </p:nvPr>
        </p:nvGraphicFramePr>
        <p:xfrm>
          <a:off x="666750" y="2805906"/>
          <a:ext cx="3619500" cy="194881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711200"/>
                <a:gridCol w="38100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Motivo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Cobros, Cargos y Comisiones Indebidas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44.52%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2,299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Mala calidad del producto o servicio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13.52%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698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Incumplimiento de contrato u oferta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8.52%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440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Plan de Pagos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7.46%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385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Gestiones de Cobro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3.10%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160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Desistimiento de compra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2.54%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131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Práctica abusiva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1.72%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Información crediticia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0.91%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Varios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17.71%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915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5,164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5 Marcador de contenid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4315168"/>
              </p:ext>
            </p:extLst>
          </p:nvPr>
        </p:nvGraphicFramePr>
        <p:xfrm>
          <a:off x="4857750" y="2901156"/>
          <a:ext cx="3619500" cy="17716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711200"/>
                <a:gridCol w="38100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Motivo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Cobros, Cargos y Comisiones Indebidas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63.20%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692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Mala calidad del producto o servicio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14.52%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159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Incumplimiento de contrato u oferta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9.41%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Práctica abusiva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1.74%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Desistimiento de compra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1.10%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Gestiones de Cobro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1.10%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Documentos de Obligación y Cancelaciones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0.37%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Varios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8.56%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1,095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8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Atenciones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1038055"/>
              </p:ext>
            </p:extLst>
          </p:nvPr>
        </p:nvGraphicFramePr>
        <p:xfrm>
          <a:off x="719571" y="2276872"/>
          <a:ext cx="7704858" cy="269367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Enero-Junio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Enero-Junio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Enero-Junio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Enero-Junio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Cobros, Cargos y Comisiones Indebidas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44.32%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40.29%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Mala calidad del producto o servicio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Incumplimiento de contrato u oferta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Pagos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Gestiones de Cobro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Desistimiento de compra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Práctica abusiva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Información crediticia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Documentos de Obligación y Cancelaciones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Derecho de Retracto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6,523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14.74%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20.23%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4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294384"/>
              </p:ext>
            </p:extLst>
          </p:nvPr>
        </p:nvGraphicFramePr>
        <p:xfrm>
          <a:off x="719571" y="2276872"/>
          <a:ext cx="7704858" cy="269367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Enero-Junio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Enero-Junio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Enero-Junio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Enero-Junio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Cobros, Cargos y Comisiones Indebidas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63.40%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59.95%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Mala calidad del producto o servicio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13.55%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16.50%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Incumplimiento de contrato u oferta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11.54%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10.38%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Práctica abusiva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Desistimiento de compra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Gestiones de Cobro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Información crediticia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Documentos de Obligación y Cancelaciones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Derecho de Retracto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Pagos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0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Casos cerrados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5681254"/>
              </p:ext>
            </p:extLst>
          </p:nvPr>
        </p:nvGraphicFramePr>
        <p:xfrm>
          <a:off x="471503" y="1600200"/>
          <a:ext cx="8200995" cy="191452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2296091"/>
                <a:gridCol w="1448827"/>
                <a:gridCol w="1464331"/>
                <a:gridCol w="650705"/>
                <a:gridCol w="845168"/>
                <a:gridCol w="845168"/>
                <a:gridCol w="650705"/>
              </a:tblGrid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Junio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Enero a Junio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Junio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Junio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8,426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7,097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-15.8%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-24.9%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Avenimiento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-13.5%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-17.5%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Cerrado por razones de oficio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Conciliación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-25.8%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-28.3%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Desistimiento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-17.0%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-55.2%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Falta de Ratificación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-43.9%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-32.4%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Tribunal Sancionador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-52.2%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15.5%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-29.4%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-13.2%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-25.4%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4000504"/>
            <a:ext cx="8229600" cy="2143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El cierre de casos de los primeros cinco meses de 2013, presenta una disminución respecto  al año pasado. En total, han caído en un 13.2%.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La cantidad de cierres de junio disminuye un 25.4% respecto al mes pasado. </a:t>
            </a:r>
            <a:endParaRPr lang="es-S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Montos recuperados por sector para junio de 2013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ES" sz="3200" dirty="0"/>
              <a:t>$</a:t>
            </a:r>
            <a:r>
              <a:rPr lang="es-ES" sz="3200" dirty="0" smtClean="0"/>
              <a:t>217,469.18 a favor de los consumidores.</a:t>
            </a:r>
            <a:endParaRPr lang="es-SV" sz="3200" dirty="0" smtClean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6530630"/>
              </p:ext>
            </p:extLst>
          </p:nvPr>
        </p:nvGraphicFramePr>
        <p:xfrm>
          <a:off x="457200" y="1600201"/>
          <a:ext cx="8229600" cy="36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1480576"/>
              </p:ext>
            </p:extLst>
          </p:nvPr>
        </p:nvGraphicFramePr>
        <p:xfrm>
          <a:off x="673195" y="1306827"/>
          <a:ext cx="7809865" cy="132778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070674"/>
                <a:gridCol w="1198308"/>
                <a:gridCol w="1186053"/>
                <a:gridCol w="981583"/>
                <a:gridCol w="1195832"/>
                <a:gridCol w="1195832"/>
                <a:gridCol w="981583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Junio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Enero a Junio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Mayo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Junio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21,640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23,076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-10.0%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-16.5%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-15.4%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-20.9%</a:t>
                      </a:r>
                    </a:p>
                  </a:txBody>
                  <a:tcPr marL="9525" marR="9525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18.9%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-3.4%</a:t>
                      </a:r>
                    </a:p>
                  </a:txBody>
                  <a:tcPr marL="9525" marR="9525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31,984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32,244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-11.7%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3163198"/>
            <a:ext cx="8229600" cy="307411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junio de 2013 se logró un total de </a:t>
            </a:r>
            <a:r>
              <a:rPr lang="es-SV" sz="3200" b="1" dirty="0">
                <a:solidFill>
                  <a:srgbClr val="000000"/>
                </a:solidFill>
              </a:rPr>
              <a:t>5,164 </a:t>
            </a:r>
            <a:r>
              <a:rPr lang="es-ES" sz="3200" dirty="0" smtClean="0"/>
              <a:t>atenciones. La mayor parte de estos casos fueron asesorías, sumando </a:t>
            </a:r>
            <a:r>
              <a:rPr lang="es-SV" sz="3200" dirty="0" smtClean="0">
                <a:solidFill>
                  <a:srgbClr val="000000"/>
                </a:solidFill>
              </a:rPr>
              <a:t>3,654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</a:t>
            </a:r>
            <a:r>
              <a:rPr lang="es-ES" sz="3200" dirty="0"/>
              <a:t>este mes con el anterior, </a:t>
            </a:r>
            <a:r>
              <a:rPr lang="es-ES" sz="3200" dirty="0" smtClean="0"/>
              <a:t>el </a:t>
            </a:r>
            <a:r>
              <a:rPr lang="es-ES" sz="3200" dirty="0"/>
              <a:t>total de </a:t>
            </a:r>
            <a:r>
              <a:rPr lang="es-ES" sz="3200" dirty="0" smtClean="0"/>
              <a:t>atenciones disminuyó un 11.7%.</a:t>
            </a:r>
            <a:endParaRPr lang="es-ES" sz="3200" dirty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comparación los primeros seos meses de 2013 con 2012, la cantidad de atenciones aumenta un 0.8%.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Si bien la entrada en vigencia de la ley de medicamentos ha incrementado la cantidad de atenciones, este sector tuvo 554 atenciones menos que el mes anterior; mientras tanto, todos los demás sectores tuvieron incrementos, ayudando a mantener el total más o menos constante.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Atenciones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8652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029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500034" y="1874537"/>
          <a:ext cx="3929090" cy="1876554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Oficina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2,149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420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449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1,582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564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5,164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8632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800"/>
              </a:spcBef>
            </a:pPr>
            <a:r>
              <a:rPr lang="es-ES" dirty="0" smtClean="0"/>
              <a:t>El </a:t>
            </a:r>
            <a:r>
              <a:rPr lang="es-ES" dirty="0" err="1" smtClean="0"/>
              <a:t>Call</a:t>
            </a:r>
            <a:r>
              <a:rPr lang="es-ES" dirty="0" smtClean="0"/>
              <a:t> </a:t>
            </a:r>
            <a:r>
              <a:rPr lang="es-ES" dirty="0"/>
              <a:t>Center </a:t>
            </a:r>
            <a:r>
              <a:rPr lang="es-ES" dirty="0" smtClean="0"/>
              <a:t>y el Centro </a:t>
            </a:r>
            <a:r>
              <a:rPr lang="es-ES" dirty="0"/>
              <a:t>de Solución de Controversias de San Salvador realizaron </a:t>
            </a:r>
            <a:r>
              <a:rPr lang="es-ES" dirty="0" smtClean="0"/>
              <a:t>la mayor parte de las atenciones, con </a:t>
            </a:r>
            <a:r>
              <a:rPr lang="es-SV" dirty="0" smtClean="0">
                <a:solidFill>
                  <a:srgbClr val="000000"/>
                </a:solidFill>
              </a:rPr>
              <a:t>2,149</a:t>
            </a:r>
            <a:r>
              <a:rPr lang="es-ES" dirty="0" smtClean="0"/>
              <a:t> y 1,582,</a:t>
            </a:r>
            <a:r>
              <a:rPr lang="es-ES" dirty="0" smtClean="0">
                <a:solidFill>
                  <a:srgbClr val="000000"/>
                </a:solidFill>
              </a:rPr>
              <a:t> </a:t>
            </a:r>
            <a:r>
              <a:rPr lang="es-ES" dirty="0" smtClean="0"/>
              <a:t>respectivamente.</a:t>
            </a:r>
          </a:p>
          <a:p>
            <a:pPr>
              <a:spcBef>
                <a:spcPts val="1800"/>
              </a:spcBef>
            </a:pPr>
            <a:r>
              <a:rPr lang="es-ES" dirty="0" smtClean="0"/>
              <a:t>Respecto al mes anterior, las atenciones disminuyeron un 11.7%.</a:t>
            </a:r>
          </a:p>
          <a:p>
            <a:pPr>
              <a:spcBef>
                <a:spcPts val="1800"/>
              </a:spcBef>
            </a:pPr>
            <a:r>
              <a:rPr lang="es-ES" dirty="0" smtClean="0"/>
              <a:t>Las oficinas </a:t>
            </a:r>
            <a:r>
              <a:rPr lang="es-ES" dirty="0"/>
              <a:t>de San Miguel </a:t>
            </a:r>
            <a:r>
              <a:rPr lang="es-ES" dirty="0" smtClean="0"/>
              <a:t>y Santa Ana tuvieron disminuciones de 32.1% y 16.6% respectivamente, relativos al mes pasado.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mayo-junio de 2013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junio de 2013</a:t>
            </a:r>
            <a:endParaRPr lang="es-SV" sz="1600" dirty="0"/>
          </a:p>
        </p:txBody>
      </p:sp>
      <p:graphicFrame>
        <p:nvGraphicFramePr>
          <p:cNvPr id="10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941944"/>
              </p:ext>
            </p:extLst>
          </p:nvPr>
        </p:nvGraphicFramePr>
        <p:xfrm>
          <a:off x="571472" y="4500570"/>
          <a:ext cx="3929090" cy="1876554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Oficina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-22.0%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-7.6%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-23.3%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-42.9%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-15.2%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-43.3%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-19.8%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-39.4%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-32.1%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-6.3%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-22.2%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-16.6%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-11.7%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Casos por sector para junio de 2013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643446"/>
            <a:ext cx="7929618" cy="185738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Los principales sectores de atención son </a:t>
            </a:r>
            <a:r>
              <a:rPr lang="es-ES" sz="2800" dirty="0"/>
              <a:t>Servicios </a:t>
            </a:r>
            <a:r>
              <a:rPr lang="es-ES" sz="2800" dirty="0" smtClean="0"/>
              <a:t>Financieros, </a:t>
            </a:r>
            <a:r>
              <a:rPr lang="es-ES" sz="2800" dirty="0"/>
              <a:t>con </a:t>
            </a:r>
            <a:r>
              <a:rPr lang="es-ES" sz="2800" dirty="0" smtClean="0"/>
              <a:t>27.05%; </a:t>
            </a:r>
            <a:r>
              <a:rPr lang="es-ES" sz="2800" dirty="0"/>
              <a:t>Agua Potable, </a:t>
            </a:r>
            <a:r>
              <a:rPr lang="es-ES" sz="2800" dirty="0" smtClean="0"/>
              <a:t>con 18.86%; y</a:t>
            </a:r>
            <a:r>
              <a:rPr lang="es-ES" sz="2800" dirty="0"/>
              <a:t>, </a:t>
            </a:r>
            <a:r>
              <a:rPr lang="es-ES" sz="2800" dirty="0" smtClean="0"/>
              <a:t>Telecomunicaciones con 15.28%.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Agua potable mantiene su participación en las denuncias, con un 55.43% en junio.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En cuanto al resto de las denuncias, </a:t>
            </a:r>
            <a:r>
              <a:rPr lang="es-ES" sz="2800" dirty="0"/>
              <a:t>telecomunicaciones </a:t>
            </a:r>
            <a:r>
              <a:rPr lang="es-ES" sz="2800" dirty="0" smtClean="0"/>
              <a:t>presenta </a:t>
            </a:r>
            <a:r>
              <a:rPr lang="es-ES" sz="2800" dirty="0"/>
              <a:t>un </a:t>
            </a:r>
            <a:r>
              <a:rPr lang="es-ES" sz="2800" dirty="0" smtClean="0"/>
              <a:t>11.42%,  y servicios financieros un 10.87% , colocándolos en el segundo y tercer lugar.</a:t>
            </a:r>
            <a:endParaRPr lang="es-SV" sz="2800" dirty="0"/>
          </a:p>
        </p:txBody>
      </p:sp>
      <p:graphicFrame>
        <p:nvGraphicFramePr>
          <p:cNvPr id="8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27851030"/>
              </p:ext>
            </p:extLst>
          </p:nvPr>
        </p:nvGraphicFramePr>
        <p:xfrm>
          <a:off x="457200" y="1052737"/>
          <a:ext cx="4038600" cy="3590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71015483"/>
              </p:ext>
            </p:extLst>
          </p:nvPr>
        </p:nvGraphicFramePr>
        <p:xfrm>
          <a:off x="4648200" y="1052737"/>
          <a:ext cx="4038600" cy="3590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Casos por sector para </a:t>
            </a:r>
            <a:r>
              <a:rPr lang="es-ES" dirty="0" smtClean="0"/>
              <a:t>junio </a:t>
            </a:r>
            <a:r>
              <a:rPr lang="es-ES" dirty="0"/>
              <a:t>de 2013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395536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sector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sector</a:t>
            </a:r>
            <a:endParaRPr lang="es-SV" b="1" dirty="0"/>
          </a:p>
        </p:txBody>
      </p:sp>
      <p:graphicFrame>
        <p:nvGraphicFramePr>
          <p:cNvPr id="9" name="8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68835630"/>
              </p:ext>
            </p:extLst>
          </p:nvPr>
        </p:nvGraphicFramePr>
        <p:xfrm>
          <a:off x="666750" y="2582069"/>
          <a:ext cx="3619500" cy="250126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711200"/>
                <a:gridCol w="38100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Sector</a:t>
                      </a:r>
                      <a:endParaRPr lang="es-SV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Porcentaje</a:t>
                      </a:r>
                      <a:endParaRPr lang="es-SV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Total</a:t>
                      </a:r>
                      <a:endParaRPr lang="es-SV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Servicios Financieros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27.05%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1,397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Agua Potable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18.86%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974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Telecomunicaciones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15.28%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789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Comercio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7.90%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408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Electrodomésticos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7.82%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404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Energía Eléctrica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6.41%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331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Servicios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4.16%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215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Muebles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2.07%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107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Vehículos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1.86%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96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Medicamentos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1.72%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89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Otros sectores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6.87%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354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Total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100.00%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 dirty="0">
                          <a:effectLst/>
                        </a:rPr>
                        <a:t>5,164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9 Marcador de contenid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73857433"/>
              </p:ext>
            </p:extLst>
          </p:nvPr>
        </p:nvGraphicFramePr>
        <p:xfrm>
          <a:off x="4857750" y="2620169"/>
          <a:ext cx="3619500" cy="250126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711200"/>
                <a:gridCol w="38100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Porcentaje</a:t>
                      </a:r>
                      <a:endParaRPr lang="es-SV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Total</a:t>
                      </a:r>
                      <a:endParaRPr lang="es-SV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 dirty="0">
                          <a:effectLst/>
                        </a:rPr>
                        <a:t>Agua Potable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55.43%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607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Telecomunicaciones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11.42%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125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Servicios Financieros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10.87%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119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Electrodomésticos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8.58%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94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Comercio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4.84%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53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Vehículos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2.19%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24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Servicios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2.10%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23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Turismo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2.10%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23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Muebles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1.10%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12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Inmuebles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0.73%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8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Otros sectores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0.64%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7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Total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100.00%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 dirty="0">
                          <a:effectLst/>
                        </a:rPr>
                        <a:t>1,095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28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Casos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2038"/>
              </p:ext>
            </p:extLst>
          </p:nvPr>
        </p:nvGraphicFramePr>
        <p:xfrm>
          <a:off x="1187622" y="1700808"/>
          <a:ext cx="7128796" cy="404050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1778120"/>
                <a:gridCol w="1337669"/>
                <a:gridCol w="1337669"/>
                <a:gridCol w="1337669"/>
                <a:gridCol w="1337669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Enero-Junio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Enero-Junio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Enero-Junio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Enero-Junio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Servicios Financieros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19.16%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21.72%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Agua Potable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25.26%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19.29%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Telecomunicaciones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19.88%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15.81%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Electrodomésticos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Comercio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Energía Eléctrica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Medicamentos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Gobierno y alcaldías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Hidrocarburos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Turismo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Alimentos y bebidas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Publicidad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Total</a:t>
                      </a:r>
                      <a:endParaRPr lang="es-SV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64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1023350"/>
              </p:ext>
            </p:extLst>
          </p:nvPr>
        </p:nvGraphicFramePr>
        <p:xfrm>
          <a:off x="1187622" y="1700808"/>
          <a:ext cx="7128796" cy="404050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1778120"/>
                <a:gridCol w="1337669"/>
                <a:gridCol w="1337669"/>
                <a:gridCol w="1337669"/>
                <a:gridCol w="1337669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Enero-Junio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Enero-Junio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Enero-Junio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Enero-Junio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Agua Potable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58.20%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55.23%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Telecomunicaciones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15.51%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11.54%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Servicios Financieros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Electrodomésticos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9.64%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Comercio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Turismo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Energía Eléctrica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Alimentos y bebidas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Medicamentos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Gobierno y alcaldías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Hidrocarburos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Publicidad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Total</a:t>
                      </a:r>
                      <a:endParaRPr lang="es-SV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27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Motivos para junio de 2013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725144"/>
            <a:ext cx="7929618" cy="1561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El principal motivo por el que los consumidores se presentan a la Defensoría en busca de atención son los cobros, cargos y comisiones con un 44.52%.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 </a:t>
            </a:r>
            <a:r>
              <a:rPr lang="es-ES" sz="2800" dirty="0"/>
              <a:t>calidad de los </a:t>
            </a:r>
            <a:r>
              <a:rPr lang="es-ES" sz="2800" dirty="0" smtClean="0"/>
              <a:t>productos, el incumplimiento de contrato u oferta, y </a:t>
            </a:r>
            <a:r>
              <a:rPr lang="es-ES" sz="2800" dirty="0"/>
              <a:t>los planes de </a:t>
            </a:r>
            <a:r>
              <a:rPr lang="es-ES" sz="2800" dirty="0" smtClean="0"/>
              <a:t>pago le siguen en relevancia, con 13.52 %, 8.52% y 7.46% respectivamente.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también en cobros, cargos y comisiones, con un 63.2%, seguidas de </a:t>
            </a:r>
            <a:r>
              <a:rPr lang="es-ES" sz="2800" dirty="0"/>
              <a:t>mala calidad del producto </a:t>
            </a:r>
            <a:r>
              <a:rPr lang="es-ES" sz="2800" dirty="0" smtClean="0"/>
              <a:t>con 14.52% y </a:t>
            </a:r>
            <a:r>
              <a:rPr lang="es-ES" sz="2800" dirty="0"/>
              <a:t>problemas de contrato u oferta con </a:t>
            </a:r>
            <a:r>
              <a:rPr lang="es-ES" sz="2800" dirty="0" smtClean="0"/>
              <a:t>9.41%.</a:t>
            </a:r>
            <a:endParaRPr lang="es-SV" sz="2800" dirty="0"/>
          </a:p>
        </p:txBody>
      </p:sp>
      <p:graphicFrame>
        <p:nvGraphicFramePr>
          <p:cNvPr id="13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3435262"/>
              </p:ext>
            </p:extLst>
          </p:nvPr>
        </p:nvGraphicFramePr>
        <p:xfrm>
          <a:off x="457200" y="1052737"/>
          <a:ext cx="403860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71060727"/>
              </p:ext>
            </p:extLst>
          </p:nvPr>
        </p:nvGraphicFramePr>
        <p:xfrm>
          <a:off x="4648200" y="1052737"/>
          <a:ext cx="403860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2165</TotalTime>
  <Words>1608</Words>
  <Application>Microsoft Office PowerPoint</Application>
  <PresentationFormat>Presentación en pantalla (4:3)</PresentationFormat>
  <Paragraphs>723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8" baseType="lpstr">
      <vt:lpstr>Arial</vt:lpstr>
      <vt:lpstr>Calibri</vt:lpstr>
      <vt:lpstr>Boletín Estadístico Mensual 2011</vt:lpstr>
      <vt:lpstr>Boletín Estadístico Mensual</vt:lpstr>
      <vt:lpstr>Atenciones</vt:lpstr>
      <vt:lpstr>Atenciones</vt:lpstr>
      <vt:lpstr>Oficinas de atención</vt:lpstr>
      <vt:lpstr>Casos por sector para junio de 2013</vt:lpstr>
      <vt:lpstr>Casos por sector para junio de 2013</vt:lpstr>
      <vt:lpstr>Casos por Sector</vt:lpstr>
      <vt:lpstr>Denuncias por Sector</vt:lpstr>
      <vt:lpstr>Motivos para junio de 2013</vt:lpstr>
      <vt:lpstr>Casos por motivo para junio de 2013</vt:lpstr>
      <vt:lpstr>Atenciones por motivo</vt:lpstr>
      <vt:lpstr>Denuncias por motivo</vt:lpstr>
      <vt:lpstr>Casos cerrados</vt:lpstr>
      <vt:lpstr>Montos recuperados por sector para junio de 2013</vt:lpstr>
      <vt:lpstr>Montos recuperados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131</cp:revision>
  <dcterms:created xsi:type="dcterms:W3CDTF">2011-12-21T16:07:31Z</dcterms:created>
  <dcterms:modified xsi:type="dcterms:W3CDTF">2017-05-08T14:27:30Z</dcterms:modified>
</cp:coreProperties>
</file>