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64" r:id="rId15"/>
    <p:sldId id="257" r:id="rId1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Hoja1!$A$31</c:f>
              <c:strCache>
                <c:ptCount val="1"/>
                <c:pt idx="0">
                  <c:v>Asesorías 2012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38100">
              <a:noFill/>
              <a:prstDash val="sysDash"/>
            </a:ln>
          </c:spPr>
          <c:invertIfNegative val="0"/>
          <c:dLbls>
            <c:spPr>
              <a:solidFill>
                <a:schemeClr val="accent3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Hoja1!$B$30:$H$30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Hoja1!$B$31:$H$31</c:f>
              <c:numCache>
                <c:formatCode>#,##0</c:formatCode>
                <c:ptCount val="7"/>
                <c:pt idx="0">
                  <c:v>4026</c:v>
                </c:pt>
                <c:pt idx="1">
                  <c:v>3576</c:v>
                </c:pt>
                <c:pt idx="2">
                  <c:v>4410</c:v>
                </c:pt>
                <c:pt idx="3">
                  <c:v>2645</c:v>
                </c:pt>
                <c:pt idx="4">
                  <c:v>3541</c:v>
                </c:pt>
                <c:pt idx="5">
                  <c:v>3442</c:v>
                </c:pt>
                <c:pt idx="6">
                  <c:v>3746</c:v>
                </c:pt>
              </c:numCache>
            </c:numRef>
          </c:val>
        </c:ser>
        <c:ser>
          <c:idx val="1"/>
          <c:order val="1"/>
          <c:tx>
            <c:strRef>
              <c:f>Hoja1!$A$32</c:f>
              <c:strCache>
                <c:ptCount val="1"/>
                <c:pt idx="0">
                  <c:v>Asesorías 2013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38100">
              <a:noFill/>
              <a:prstDash val="sysDash"/>
            </a:ln>
          </c:spPr>
          <c:invertIfNegative val="0"/>
          <c:dLbls>
            <c:spPr>
              <a:solidFill>
                <a:schemeClr val="accent1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Hoja1!$B$30:$H$30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Hoja1!$B$32:$H$32</c:f>
              <c:numCache>
                <c:formatCode>#,##0</c:formatCode>
                <c:ptCount val="7"/>
                <c:pt idx="0">
                  <c:v>4309</c:v>
                </c:pt>
                <c:pt idx="1">
                  <c:v>3734</c:v>
                </c:pt>
                <c:pt idx="2">
                  <c:v>2967</c:v>
                </c:pt>
                <c:pt idx="3">
                  <c:v>4353</c:v>
                </c:pt>
                <c:pt idx="4">
                  <c:v>4059</c:v>
                </c:pt>
                <c:pt idx="5">
                  <c:v>3654</c:v>
                </c:pt>
                <c:pt idx="6">
                  <c:v>4287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3027840"/>
        <c:axId val="303028400"/>
      </c:barChart>
      <c:lineChart>
        <c:grouping val="standard"/>
        <c:varyColors val="0"/>
        <c:ser>
          <c:idx val="2"/>
          <c:order val="2"/>
          <c:tx>
            <c:strRef>
              <c:f>Hoja1!$A$33</c:f>
              <c:strCache>
                <c:ptCount val="1"/>
                <c:pt idx="0">
                  <c:v>Atenciones 2012</c:v>
                </c:pt>
              </c:strCache>
            </c:strRef>
          </c:tx>
          <c:spPr>
            <a:ln w="57150"/>
          </c:spPr>
          <c:marker>
            <c:symbol val="none"/>
          </c:marker>
          <c:dLbls>
            <c:spPr>
              <a:solidFill>
                <a:schemeClr val="accent3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Hoja1!$B$30:$H$30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Hoja1!$B$33:$H$33</c:f>
              <c:numCache>
                <c:formatCode>#,##0</c:formatCode>
                <c:ptCount val="7"/>
                <c:pt idx="0">
                  <c:v>5976</c:v>
                </c:pt>
                <c:pt idx="1">
                  <c:v>5443</c:v>
                </c:pt>
                <c:pt idx="2">
                  <c:v>6240</c:v>
                </c:pt>
                <c:pt idx="3">
                  <c:v>4081</c:v>
                </c:pt>
                <c:pt idx="4">
                  <c:v>5264</c:v>
                </c:pt>
                <c:pt idx="5">
                  <c:v>4980</c:v>
                </c:pt>
                <c:pt idx="6">
                  <c:v>5394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Hoja1!$A$34</c:f>
              <c:strCache>
                <c:ptCount val="1"/>
                <c:pt idx="0">
                  <c:v>Atenciones 2013</c:v>
                </c:pt>
              </c:strCache>
            </c:strRef>
          </c:tx>
          <c:spPr>
            <a:ln w="57150">
              <a:solidFill>
                <a:schemeClr val="accent1"/>
              </a:solidFill>
            </a:ln>
          </c:spPr>
          <c:marker>
            <c:symbol val="none"/>
          </c:marker>
          <c:dLbls>
            <c:spPr>
              <a:solidFill>
                <a:schemeClr val="accent1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Hoja1!$B$30:$H$30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Hoja1!$B$34:$H$34</c:f>
              <c:numCache>
                <c:formatCode>#,##0</c:formatCode>
                <c:ptCount val="7"/>
                <c:pt idx="0">
                  <c:v>5978</c:v>
                </c:pt>
                <c:pt idx="1">
                  <c:v>5172</c:v>
                </c:pt>
                <c:pt idx="2">
                  <c:v>4161</c:v>
                </c:pt>
                <c:pt idx="3">
                  <c:v>5923</c:v>
                </c:pt>
                <c:pt idx="4">
                  <c:v>5846</c:v>
                </c:pt>
                <c:pt idx="5">
                  <c:v>5164</c:v>
                </c:pt>
                <c:pt idx="6">
                  <c:v>5869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3027840"/>
        <c:axId val="303028400"/>
      </c:lineChart>
      <c:catAx>
        <c:axId val="303027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3028400"/>
        <c:crosses val="autoZero"/>
        <c:auto val="1"/>
        <c:lblAlgn val="ctr"/>
        <c:lblOffset val="100"/>
        <c:noMultiLvlLbl val="0"/>
      </c:catAx>
      <c:valAx>
        <c:axId val="3030284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030278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Atenciones por sector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Vehículos</c:v>
                </c:pt>
                <c:pt idx="3">
                  <c:v>Muebles</c:v>
                </c:pt>
                <c:pt idx="4">
                  <c:v>Servicios</c:v>
                </c:pt>
                <c:pt idx="5">
                  <c:v>Comercio</c:v>
                </c:pt>
                <c:pt idx="6">
                  <c:v>Energía Eléctrica</c:v>
                </c:pt>
                <c:pt idx="7">
                  <c:v>Electrodomésticos</c:v>
                </c:pt>
                <c:pt idx="8">
                  <c:v>Telecomunicaciones</c:v>
                </c:pt>
                <c:pt idx="9">
                  <c:v>Agua Potable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0.12670000000000003</c:v>
                </c:pt>
                <c:pt idx="1">
                  <c:v>1.4E-2</c:v>
                </c:pt>
                <c:pt idx="2">
                  <c:v>1.4500000000000001E-2</c:v>
                </c:pt>
                <c:pt idx="3">
                  <c:v>2.2700000000000001E-2</c:v>
                </c:pt>
                <c:pt idx="4">
                  <c:v>4.7399999999999998E-2</c:v>
                </c:pt>
                <c:pt idx="5">
                  <c:v>4.9799999999999997E-2</c:v>
                </c:pt>
                <c:pt idx="6">
                  <c:v>6.9500000000000006E-2</c:v>
                </c:pt>
                <c:pt idx="7">
                  <c:v>8.5400000000000004E-2</c:v>
                </c:pt>
                <c:pt idx="8">
                  <c:v>0.1515</c:v>
                </c:pt>
                <c:pt idx="9">
                  <c:v>0.16220000000000001</c:v>
                </c:pt>
                <c:pt idx="10">
                  <c:v>0.25629999999999997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03216192"/>
        <c:axId val="303216752"/>
        <c:axId val="0"/>
      </c:bar3DChart>
      <c:catAx>
        <c:axId val="303216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303216752"/>
        <c:crosses val="autoZero"/>
        <c:auto val="1"/>
        <c:lblAlgn val="ctr"/>
        <c:lblOffset val="100"/>
        <c:noMultiLvlLbl val="0"/>
      </c:catAx>
      <c:valAx>
        <c:axId val="303216752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303216192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Denuncias por sector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Turismo</c:v>
                </c:pt>
                <c:pt idx="3">
                  <c:v>Muebles</c:v>
                </c:pt>
                <c:pt idx="4">
                  <c:v>Vehículos</c:v>
                </c:pt>
                <c:pt idx="5">
                  <c:v>Servicios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Telecomunicaciones</c:v>
                </c:pt>
                <c:pt idx="9">
                  <c:v>Servicios Financieros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1.7200000000000104E-2</c:v>
                </c:pt>
                <c:pt idx="1">
                  <c:v>8.0999999999999996E-3</c:v>
                </c:pt>
                <c:pt idx="2">
                  <c:v>1.17E-2</c:v>
                </c:pt>
                <c:pt idx="3">
                  <c:v>1.35E-2</c:v>
                </c:pt>
                <c:pt idx="4">
                  <c:v>1.9800000000000002E-2</c:v>
                </c:pt>
                <c:pt idx="5">
                  <c:v>2.2499999999999999E-2</c:v>
                </c:pt>
                <c:pt idx="6">
                  <c:v>5.5800000000000002E-2</c:v>
                </c:pt>
                <c:pt idx="7">
                  <c:v>0.1116</c:v>
                </c:pt>
                <c:pt idx="8">
                  <c:v>0.12239999999999999</c:v>
                </c:pt>
                <c:pt idx="9">
                  <c:v>0.13500000000000001</c:v>
                </c:pt>
                <c:pt idx="10">
                  <c:v>0.4824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03264688"/>
        <c:axId val="303265248"/>
        <c:axId val="0"/>
      </c:bar3DChart>
      <c:catAx>
        <c:axId val="3032646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303265248"/>
        <c:crosses val="autoZero"/>
        <c:auto val="1"/>
        <c:lblAlgn val="ctr"/>
        <c:lblOffset val="100"/>
        <c:noMultiLvlLbl val="0"/>
      </c:catAx>
      <c:valAx>
        <c:axId val="303265248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303264688"/>
        <c:crosses val="autoZero"/>
        <c:crossBetween val="between"/>
        <c:majorUnit val="0.15000000000000024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Hoja1!$H$285</c:f>
              <c:strCache>
                <c:ptCount val="1"/>
                <c:pt idx="0">
                  <c:v>Motivos de las Atenciones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Hoja1!$G$286:$G$294</c:f>
              <c:strCache>
                <c:ptCount val="9"/>
                <c:pt idx="0">
                  <c:v>Varios</c:v>
                </c:pt>
                <c:pt idx="1">
                  <c:v>Información crediticia</c:v>
                </c:pt>
                <c:pt idx="2">
                  <c:v>Práctica abusiva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Hoja1!$H$286:$H$294</c:f>
              <c:numCache>
                <c:formatCode>0.00%</c:formatCode>
                <c:ptCount val="9"/>
                <c:pt idx="0">
                  <c:v>0.20169999999999999</c:v>
                </c:pt>
                <c:pt idx="1">
                  <c:v>1.24E-2</c:v>
                </c:pt>
                <c:pt idx="2">
                  <c:v>1.4500000000000001E-2</c:v>
                </c:pt>
                <c:pt idx="3">
                  <c:v>2.6800000000000001E-2</c:v>
                </c:pt>
                <c:pt idx="4">
                  <c:v>3.1699999999999999E-2</c:v>
                </c:pt>
                <c:pt idx="5">
                  <c:v>7.1599999999999997E-2</c:v>
                </c:pt>
                <c:pt idx="6">
                  <c:v>7.9399999999999998E-2</c:v>
                </c:pt>
                <c:pt idx="7">
                  <c:v>0.14960000000000001</c:v>
                </c:pt>
                <c:pt idx="8">
                  <c:v>0.4123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02691408"/>
        <c:axId val="302691968"/>
        <c:axId val="0"/>
      </c:bar3DChart>
      <c:catAx>
        <c:axId val="3026914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02691968"/>
        <c:crosses val="autoZero"/>
        <c:auto val="1"/>
        <c:lblAlgn val="ctr"/>
        <c:lblOffset val="100"/>
        <c:noMultiLvlLbl val="0"/>
      </c:catAx>
      <c:valAx>
        <c:axId val="302691968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30269140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Hoja1!$H$310</c:f>
              <c:strCache>
                <c:ptCount val="1"/>
                <c:pt idx="0">
                  <c:v>Motivos de las Denuncias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Hoja1!$G$311:$G$318</c:f>
              <c:strCache>
                <c:ptCount val="8"/>
                <c:pt idx="0">
                  <c:v>Varios</c:v>
                </c:pt>
                <c:pt idx="1">
                  <c:v>Documentos de Obligación y Cancelaciones</c:v>
                </c:pt>
                <c:pt idx="2">
                  <c:v>Práctica abusiva</c:v>
                </c:pt>
                <c:pt idx="3">
                  <c:v>Gestiones de Cobro</c:v>
                </c:pt>
                <c:pt idx="4">
                  <c:v>Desistimiento de compra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Hoja1!$H$311:$H$318</c:f>
              <c:numCache>
                <c:formatCode>0.00%</c:formatCode>
                <c:ptCount val="8"/>
                <c:pt idx="0">
                  <c:v>0.10529999999999995</c:v>
                </c:pt>
                <c:pt idx="1">
                  <c:v>9.9000000000000008E-3</c:v>
                </c:pt>
                <c:pt idx="2">
                  <c:v>1.17E-2</c:v>
                </c:pt>
                <c:pt idx="3">
                  <c:v>1.26E-2</c:v>
                </c:pt>
                <c:pt idx="4">
                  <c:v>1.44E-2</c:v>
                </c:pt>
                <c:pt idx="5">
                  <c:v>8.9099999999999999E-2</c:v>
                </c:pt>
                <c:pt idx="6">
                  <c:v>0.1845</c:v>
                </c:pt>
                <c:pt idx="7">
                  <c:v>0.57250000000000001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02694208"/>
        <c:axId val="302694768"/>
        <c:axId val="0"/>
      </c:bar3DChart>
      <c:catAx>
        <c:axId val="302694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02694768"/>
        <c:crosses val="autoZero"/>
        <c:auto val="1"/>
        <c:lblAlgn val="ctr"/>
        <c:lblOffset val="100"/>
        <c:noMultiLvlLbl val="0"/>
      </c:catAx>
      <c:valAx>
        <c:axId val="302694768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30269420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Hoja1!$H$482</c:f>
              <c:strCache>
                <c:ptCount val="1"/>
                <c:pt idx="0">
                  <c:v>Montos Recuperados por Sector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Hoja1!$G$483:$G$492</c:f>
              <c:strCache>
                <c:ptCount val="10"/>
                <c:pt idx="0">
                  <c:v>Otros Sectores</c:v>
                </c:pt>
                <c:pt idx="1">
                  <c:v>Muebles</c:v>
                </c:pt>
                <c:pt idx="2">
                  <c:v>Turismo</c:v>
                </c:pt>
                <c:pt idx="3">
                  <c:v>Servicios</c:v>
                </c:pt>
                <c:pt idx="4">
                  <c:v>Telecomunicaciones</c:v>
                </c:pt>
                <c:pt idx="5">
                  <c:v>Electrodomésticos</c:v>
                </c:pt>
                <c:pt idx="6">
                  <c:v>Vehículos</c:v>
                </c:pt>
                <c:pt idx="7">
                  <c:v>Servicios Financieros</c:v>
                </c:pt>
                <c:pt idx="8">
                  <c:v>Agua Potable</c:v>
                </c:pt>
                <c:pt idx="9">
                  <c:v>Comercio</c:v>
                </c:pt>
              </c:strCache>
            </c:strRef>
          </c:cat>
          <c:val>
            <c:numRef>
              <c:f>Hoja1!$H$483:$H$492</c:f>
              <c:numCache>
                <c:formatCode>"$"#,##0.00</c:formatCode>
                <c:ptCount val="10"/>
                <c:pt idx="0">
                  <c:v>7198.09</c:v>
                </c:pt>
                <c:pt idx="1">
                  <c:v>6029.84</c:v>
                </c:pt>
                <c:pt idx="2">
                  <c:v>11592.24</c:v>
                </c:pt>
                <c:pt idx="3">
                  <c:v>19553.129999999997</c:v>
                </c:pt>
                <c:pt idx="4">
                  <c:v>21911.66</c:v>
                </c:pt>
                <c:pt idx="5">
                  <c:v>25388.120000000003</c:v>
                </c:pt>
                <c:pt idx="6">
                  <c:v>42637.869999999995</c:v>
                </c:pt>
                <c:pt idx="7">
                  <c:v>48782.360000000008</c:v>
                </c:pt>
                <c:pt idx="8">
                  <c:v>77993.53</c:v>
                </c:pt>
                <c:pt idx="9">
                  <c:v>81125.529999999984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02701280"/>
        <c:axId val="302701840"/>
        <c:axId val="0"/>
      </c:bar3DChart>
      <c:catAx>
        <c:axId val="3027012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302701840"/>
        <c:crosses val="autoZero"/>
        <c:auto val="1"/>
        <c:lblAlgn val="ctr"/>
        <c:lblOffset val="100"/>
        <c:noMultiLvlLbl val="0"/>
      </c:catAx>
      <c:valAx>
        <c:axId val="302701840"/>
        <c:scaling>
          <c:orientation val="minMax"/>
        </c:scaling>
        <c:delete val="0"/>
        <c:axPos val="b"/>
        <c:majorGridlines/>
        <c:numFmt formatCode="&quot;$&quot;#,##0.00" sourceLinked="1"/>
        <c:majorTickMark val="out"/>
        <c:minorTickMark val="none"/>
        <c:tickLblPos val="nextTo"/>
        <c:crossAx val="302701280"/>
        <c:crosses val="autoZero"/>
        <c:crossBetween val="between"/>
        <c:majorUnit val="25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Hoja1!$A$510</c:f>
              <c:strCache>
                <c:ptCount val="1"/>
                <c:pt idx="0">
                  <c:v>Casos Cerrados</c:v>
                </c:pt>
              </c:strCache>
            </c:strRef>
          </c:tx>
          <c:invertIfNegative val="0"/>
          <c:cat>
            <c:numRef>
              <c:f>Hoja1!$B$509:$M$509</c:f>
              <c:numCache>
                <c:formatCode>mmm\-yy</c:formatCode>
                <c:ptCount val="12"/>
                <c:pt idx="0">
                  <c:v>41122</c:v>
                </c:pt>
                <c:pt idx="1">
                  <c:v>41153</c:v>
                </c:pt>
                <c:pt idx="2">
                  <c:v>41183</c:v>
                </c:pt>
                <c:pt idx="3">
                  <c:v>41214</c:v>
                </c:pt>
                <c:pt idx="4">
                  <c:v>41244</c:v>
                </c:pt>
                <c:pt idx="5">
                  <c:v>41275</c:v>
                </c:pt>
                <c:pt idx="6">
                  <c:v>41306</c:v>
                </c:pt>
                <c:pt idx="7">
                  <c:v>41334</c:v>
                </c:pt>
                <c:pt idx="8">
                  <c:v>41365</c:v>
                </c:pt>
                <c:pt idx="9">
                  <c:v>41395</c:v>
                </c:pt>
                <c:pt idx="10">
                  <c:v>41426</c:v>
                </c:pt>
                <c:pt idx="11">
                  <c:v>41456</c:v>
                </c:pt>
              </c:numCache>
            </c:numRef>
          </c:cat>
          <c:val>
            <c:numRef>
              <c:f>Hoja1!$B$510:$M$510</c:f>
              <c:numCache>
                <c:formatCode>#,##0.0</c:formatCode>
                <c:ptCount val="12"/>
                <c:pt idx="0">
                  <c:v>1298</c:v>
                </c:pt>
                <c:pt idx="1">
                  <c:v>1556</c:v>
                </c:pt>
                <c:pt idx="2">
                  <c:v>1601</c:v>
                </c:pt>
                <c:pt idx="3">
                  <c:v>1335</c:v>
                </c:pt>
                <c:pt idx="4">
                  <c:v>903</c:v>
                </c:pt>
                <c:pt idx="5">
                  <c:v>1407</c:v>
                </c:pt>
                <c:pt idx="6">
                  <c:v>1260</c:v>
                </c:pt>
                <c:pt idx="7">
                  <c:v>1099</c:v>
                </c:pt>
                <c:pt idx="8">
                  <c:v>1457</c:v>
                </c:pt>
                <c:pt idx="9">
                  <c:v>1569</c:v>
                </c:pt>
                <c:pt idx="10">
                  <c:v>1181</c:v>
                </c:pt>
                <c:pt idx="11">
                  <c:v>1481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3497904"/>
        <c:axId val="303498464"/>
      </c:barChart>
      <c:lineChart>
        <c:grouping val="standard"/>
        <c:varyColors val="0"/>
        <c:ser>
          <c:idx val="1"/>
          <c:order val="1"/>
          <c:tx>
            <c:strRef>
              <c:f>Hoja1!$A$511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5715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Hoja1!$B$509:$L$509</c:f>
              <c:numCache>
                <c:formatCode>mmm\-yy</c:formatCode>
                <c:ptCount val="11"/>
                <c:pt idx="0">
                  <c:v>41122</c:v>
                </c:pt>
                <c:pt idx="1">
                  <c:v>41153</c:v>
                </c:pt>
                <c:pt idx="2">
                  <c:v>41183</c:v>
                </c:pt>
                <c:pt idx="3">
                  <c:v>41214</c:v>
                </c:pt>
                <c:pt idx="4">
                  <c:v>41244</c:v>
                </c:pt>
                <c:pt idx="5">
                  <c:v>41275</c:v>
                </c:pt>
                <c:pt idx="6">
                  <c:v>41306</c:v>
                </c:pt>
                <c:pt idx="7">
                  <c:v>41334</c:v>
                </c:pt>
                <c:pt idx="8">
                  <c:v>41365</c:v>
                </c:pt>
                <c:pt idx="9">
                  <c:v>41395</c:v>
                </c:pt>
                <c:pt idx="10">
                  <c:v>41426</c:v>
                </c:pt>
              </c:numCache>
            </c:numRef>
          </c:cat>
          <c:val>
            <c:numRef>
              <c:f>Hoja1!$B$511:$M$511</c:f>
              <c:numCache>
                <c:formatCode>"$"#,##0.00</c:formatCode>
                <c:ptCount val="12"/>
                <c:pt idx="0">
                  <c:v>243665.32999999996</c:v>
                </c:pt>
                <c:pt idx="1">
                  <c:v>244177.65000000002</c:v>
                </c:pt>
                <c:pt idx="2">
                  <c:v>338380.06999999954</c:v>
                </c:pt>
                <c:pt idx="3">
                  <c:v>320261.43999999994</c:v>
                </c:pt>
                <c:pt idx="4">
                  <c:v>183248.51</c:v>
                </c:pt>
                <c:pt idx="5">
                  <c:v>292559.13999999961</c:v>
                </c:pt>
                <c:pt idx="6">
                  <c:v>344880.81000000023</c:v>
                </c:pt>
                <c:pt idx="7">
                  <c:v>268323.51999999984</c:v>
                </c:pt>
                <c:pt idx="8">
                  <c:v>291213.99999999988</c:v>
                </c:pt>
                <c:pt idx="9">
                  <c:v>239756.64999999991</c:v>
                </c:pt>
                <c:pt idx="10">
                  <c:v>219491.28999999998</c:v>
                </c:pt>
                <c:pt idx="11">
                  <c:v>342212.36999999959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3499584"/>
        <c:axId val="303499024"/>
      </c:lineChart>
      <c:dateAx>
        <c:axId val="30349790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303498464"/>
        <c:crosses val="autoZero"/>
        <c:auto val="1"/>
        <c:lblOffset val="100"/>
        <c:baseTimeUnit val="months"/>
      </c:dateAx>
      <c:valAx>
        <c:axId val="30349846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303497904"/>
        <c:crosses val="autoZero"/>
        <c:crossBetween val="between"/>
      </c:valAx>
      <c:valAx>
        <c:axId val="303499024"/>
        <c:scaling>
          <c:orientation val="minMax"/>
        </c:scaling>
        <c:delete val="0"/>
        <c:axPos val="r"/>
        <c:numFmt formatCode="&quot;$&quot;#,##0.00" sourceLinked="1"/>
        <c:majorTickMark val="out"/>
        <c:minorTickMark val="none"/>
        <c:tickLblPos val="nextTo"/>
        <c:crossAx val="303499584"/>
        <c:crosses val="max"/>
        <c:crossBetween val="between"/>
      </c:valAx>
      <c:dateAx>
        <c:axId val="303499584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303499024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08/05/2017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1"/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effectLst/>
              </a:rPr>
              <a:t>Boletín Estadístico Mensual</a:t>
            </a:r>
            <a:endParaRPr lang="es-SV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Julio 2013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</a:t>
            </a:r>
            <a:r>
              <a:rPr lang="es-ES" dirty="0" smtClean="0"/>
              <a:t>motivo </a:t>
            </a:r>
            <a:r>
              <a:rPr lang="es-ES" dirty="0"/>
              <a:t>para </a:t>
            </a:r>
            <a:r>
              <a:rPr lang="es-ES" dirty="0" smtClean="0"/>
              <a:t>Julio </a:t>
            </a:r>
            <a:r>
              <a:rPr lang="es-ES" dirty="0"/>
              <a:t>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408531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2774935"/>
              </p:ext>
            </p:extLst>
          </p:nvPr>
        </p:nvGraphicFramePr>
        <p:xfrm>
          <a:off x="666750" y="2805906"/>
          <a:ext cx="3619500" cy="211645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711200"/>
                <a:gridCol w="3810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</a:rPr>
                        <a:t>Motivo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Porcentaje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41.23%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2,420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466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1,184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5,869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32444692"/>
              </p:ext>
            </p:extLst>
          </p:nvPr>
        </p:nvGraphicFramePr>
        <p:xfrm>
          <a:off x="4857750" y="2805906"/>
          <a:ext cx="3883914" cy="19240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791714"/>
                <a:gridCol w="711200"/>
                <a:gridCol w="3810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</a:rPr>
                        <a:t>Motivo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Porcentaje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636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608851"/>
              </p:ext>
            </p:extLst>
          </p:nvPr>
        </p:nvGraphicFramePr>
        <p:xfrm>
          <a:off x="719571" y="2276872"/>
          <a:ext cx="7704858" cy="269367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40.44%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14.60%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Derecho de Retracto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37,378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528562"/>
              </p:ext>
            </p:extLst>
          </p:nvPr>
        </p:nvGraphicFramePr>
        <p:xfrm>
          <a:off x="719571" y="2276872"/>
          <a:ext cx="7704858" cy="269367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59.58%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Derecho de Retracto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60564"/>
              </p:ext>
            </p:extLst>
          </p:nvPr>
        </p:nvGraphicFramePr>
        <p:xfrm>
          <a:off x="471503" y="1600200"/>
          <a:ext cx="8200995" cy="191452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296091"/>
                <a:gridCol w="1448827"/>
                <a:gridCol w="1464331"/>
                <a:gridCol w="650705"/>
                <a:gridCol w="845168"/>
                <a:gridCol w="845168"/>
                <a:gridCol w="650705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Julio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Julio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Julio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Julio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9,827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8,414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-14.4%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1,312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24.6%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16.8%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Cerrado por razones de oficio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-23.5%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54.9%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-16.4%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Falta de Ratificación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-36.1%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Tribunal Sancionador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9,454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-11.8%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25.4%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de los primeros cinco meses de 2013, presenta una disminución respecto  al año pasado, con una </a:t>
            </a:r>
            <a:r>
              <a:rPr lang="es-ES" sz="2400" dirty="0" err="1" smtClean="0"/>
              <a:t>caida</a:t>
            </a:r>
            <a:r>
              <a:rPr lang="es-ES" sz="2400" dirty="0" smtClean="0"/>
              <a:t> del 11.8%.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Julio aumenta un 25.4% 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Julio de 2013</a:t>
            </a:r>
            <a:endParaRPr lang="es-SV" dirty="0"/>
          </a:p>
        </p:txBody>
      </p:sp>
      <p:graphicFrame>
        <p:nvGraphicFramePr>
          <p:cNvPr id="8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778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ES" sz="3200" dirty="0"/>
              <a:t>$</a:t>
            </a:r>
            <a:r>
              <a:rPr lang="es-ES" sz="3200" dirty="0" smtClean="0"/>
              <a:t>342,212.37 a favor de los consumidores.</a:t>
            </a:r>
            <a:endParaRPr lang="es-SV" sz="3200" dirty="0" smtClean="0"/>
          </a:p>
        </p:txBody>
      </p:sp>
      <p:graphicFrame>
        <p:nvGraphicFramePr>
          <p:cNvPr id="6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306590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216314"/>
              </p:ext>
            </p:extLst>
          </p:nvPr>
        </p:nvGraphicFramePr>
        <p:xfrm>
          <a:off x="673195" y="1306827"/>
          <a:ext cx="7809865" cy="132778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98308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Junio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Julio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27,363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17.3%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10.9%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16.9%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13.7%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6319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Julio de 2013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5,869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3,654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</a:t>
            </a:r>
            <a:r>
              <a:rPr lang="es-ES" sz="3200" dirty="0" smtClean="0"/>
              <a:t>el </a:t>
            </a:r>
            <a:r>
              <a:rPr lang="es-ES" sz="3200" dirty="0"/>
              <a:t>total de </a:t>
            </a:r>
            <a:r>
              <a:rPr lang="es-ES" sz="3200" dirty="0" smtClean="0"/>
              <a:t>atenciones aumentó un 13.7%.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los primeros siete meses de 2013 con 2012, la cantidad de atenciones aumenta un 2%.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dirty="0" smtClean="0"/>
              <a:t>Primer semestre 2012-2013</a:t>
            </a:r>
            <a:endParaRPr lang="es-SV" dirty="0"/>
          </a:p>
        </p:txBody>
      </p:sp>
      <p:graphicFrame>
        <p:nvGraphicFramePr>
          <p:cNvPr id="7" name="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3901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2,202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1,854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733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5,869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3096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Call </a:t>
            </a:r>
            <a:r>
              <a:rPr lang="es-ES" dirty="0"/>
              <a:t>Center </a:t>
            </a:r>
            <a:r>
              <a:rPr lang="es-ES" dirty="0" smtClean="0"/>
              <a:t>y el Centro </a:t>
            </a:r>
            <a:r>
              <a:rPr lang="es-ES" dirty="0"/>
              <a:t>de Solución de Controversias de San Salvador realizaron </a:t>
            </a:r>
            <a:r>
              <a:rPr lang="es-ES" dirty="0" smtClean="0"/>
              <a:t>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2,202</a:t>
            </a:r>
            <a:r>
              <a:rPr lang="es-ES" dirty="0" smtClean="0"/>
              <a:t> y </a:t>
            </a:r>
            <a:r>
              <a:rPr lang="es-ES" dirty="0"/>
              <a:t>1,854, respectivamente.</a:t>
            </a:r>
          </a:p>
          <a:p>
            <a:pPr>
              <a:spcBef>
                <a:spcPts val="1800"/>
              </a:spcBef>
            </a:pPr>
            <a:r>
              <a:rPr lang="es-ES" dirty="0"/>
              <a:t>Respecto al mes anterior, las atenciones aumentaron un 13.7%.</a:t>
            </a:r>
          </a:p>
          <a:p>
            <a:pPr>
              <a:spcBef>
                <a:spcPts val="1800"/>
              </a:spcBef>
            </a:pPr>
            <a:r>
              <a:rPr lang="es-ES" dirty="0"/>
              <a:t>Todas las oficinas mostraron aumentos en la cantidad de atenciones.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junio-Julio de 2013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Julio de 2013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941944"/>
              </p:ext>
            </p:extLst>
          </p:nvPr>
        </p:nvGraphicFramePr>
        <p:xfrm>
          <a:off x="571472" y="4500570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21.4%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26.9%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17.2%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-27.0%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30.0%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13.7%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mtClean="0"/>
              <a:t>Casos por sector para Julio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Los principales sectores de atención son Servicios Financieros, con 25.63%; Agua Potable, con 16.22%; y, Telecomunicaciones con 15.15%.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Agua potable disminuyó levemente su participación en las denuncias, pasando de 55.43% en junio a 48.24 en julio. En cuanto al resto de las denuncias, telecomunicaciones presenta un 13.5%,  y servicios financieros un 12.24% , colocándolos en el segundo y tercer lugar.</a:t>
            </a:r>
            <a:endParaRPr lang="es-SV" dirty="0"/>
          </a:p>
        </p:txBody>
      </p:sp>
      <p:graphicFrame>
        <p:nvGraphicFramePr>
          <p:cNvPr id="9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21967204"/>
              </p:ext>
            </p:extLst>
          </p:nvPr>
        </p:nvGraphicFramePr>
        <p:xfrm>
          <a:off x="457200" y="1052737"/>
          <a:ext cx="4038600" cy="3590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5951517"/>
              </p:ext>
            </p:extLst>
          </p:nvPr>
        </p:nvGraphicFramePr>
        <p:xfrm>
          <a:off x="4648200" y="1052737"/>
          <a:ext cx="4038600" cy="3590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Casos por sector para </a:t>
            </a:r>
            <a:r>
              <a:rPr lang="es-ES" dirty="0" smtClean="0"/>
              <a:t>Julio </a:t>
            </a:r>
            <a:r>
              <a:rPr lang="es-ES" dirty="0"/>
              <a:t>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06446415"/>
              </p:ext>
            </p:extLst>
          </p:nvPr>
        </p:nvGraphicFramePr>
        <p:xfrm>
          <a:off x="666750" y="2582069"/>
          <a:ext cx="3619500" cy="257512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711200"/>
                <a:gridCol w="381000"/>
              </a:tblGrid>
              <a:tr h="213712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 Financieros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25.63%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1,504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Agua Potable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16.22%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952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Telecomunicaciones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15.15%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889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Electrodomésticos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8.54%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501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Energía Eléctrica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6.95%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408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Comercio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4.98%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292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4.74%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278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2.27%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Vehículos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1.45%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1.40%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Otros sectores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12.67%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745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5,869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" name="9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15655626"/>
              </p:ext>
            </p:extLst>
          </p:nvPr>
        </p:nvGraphicFramePr>
        <p:xfrm>
          <a:off x="4857750" y="2582069"/>
          <a:ext cx="3619500" cy="257512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711200"/>
                <a:gridCol w="381000"/>
              </a:tblGrid>
              <a:tr h="213712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Porcentaje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Agua Potable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48.24%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536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 Financieros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13.50%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150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Telecomunicaciones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12.24%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Electrodomésticos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11.16%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Comercio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5.58%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2.25%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Vehículos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1.98%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1.35%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Turismo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1.17%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0.81%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Otros sectores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1.72%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78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1,111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Casos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354656"/>
              </p:ext>
            </p:extLst>
          </p:nvPr>
        </p:nvGraphicFramePr>
        <p:xfrm>
          <a:off x="1187622" y="1700808"/>
          <a:ext cx="7128796" cy="404050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22.10%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18.78%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15.60%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Alimentos y bebidas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Publicidad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37,378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388083"/>
              </p:ext>
            </p:extLst>
          </p:nvPr>
        </p:nvGraphicFramePr>
        <p:xfrm>
          <a:off x="1187622" y="1700808"/>
          <a:ext cx="7128796" cy="404050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Enero-Julio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54.27%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Alimentos y bebidas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Publicidad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Julio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41.23%.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 </a:t>
            </a:r>
            <a:r>
              <a:rPr lang="es-ES" sz="2800" dirty="0"/>
              <a:t>calidad de los </a:t>
            </a:r>
            <a:r>
              <a:rPr lang="es-ES" sz="2800" dirty="0" smtClean="0"/>
              <a:t>productos y el incumplimiento de contrato u oferta le siguen en relevancia, con 14.96% y 7.94% 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57.25%, seguidas de </a:t>
            </a:r>
            <a:r>
              <a:rPr lang="es-ES" sz="2800" dirty="0"/>
              <a:t>mala calidad del producto </a:t>
            </a:r>
            <a:r>
              <a:rPr lang="es-ES" sz="2800" dirty="0" smtClean="0"/>
              <a:t>con 18.45% e incumplimiento de contrato </a:t>
            </a:r>
            <a:r>
              <a:rPr lang="es-ES" sz="2800" dirty="0"/>
              <a:t>u oferta con 8</a:t>
            </a:r>
            <a:r>
              <a:rPr lang="es-ES" sz="2800" dirty="0" smtClean="0"/>
              <a:t>.91%.</a:t>
            </a:r>
            <a:endParaRPr lang="es-SV" sz="2800" dirty="0"/>
          </a:p>
        </p:txBody>
      </p:sp>
      <p:graphicFrame>
        <p:nvGraphicFramePr>
          <p:cNvPr id="8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59102213"/>
              </p:ext>
            </p:extLst>
          </p:nvPr>
        </p:nvGraphicFramePr>
        <p:xfrm>
          <a:off x="457200" y="1124745"/>
          <a:ext cx="40386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87429070"/>
              </p:ext>
            </p:extLst>
          </p:nvPr>
        </p:nvGraphicFramePr>
        <p:xfrm>
          <a:off x="4648200" y="1124745"/>
          <a:ext cx="40386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2406</TotalTime>
  <Words>1504</Words>
  <Application>Microsoft Office PowerPoint</Application>
  <PresentationFormat>Presentación en pantalla (4:3)</PresentationFormat>
  <Paragraphs>717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Arial</vt:lpstr>
      <vt:lpstr>Calibri</vt:lpstr>
      <vt:lpstr>Boletín Estadístico Mensual 2011</vt:lpstr>
      <vt:lpstr>Boletín Estadístico Mensual</vt:lpstr>
      <vt:lpstr>Atenciones</vt:lpstr>
      <vt:lpstr>Atenciones y asesorías  Primer semestre 2012-2013</vt:lpstr>
      <vt:lpstr>Oficinas de atención</vt:lpstr>
      <vt:lpstr>Casos por sector para Julio de 2013</vt:lpstr>
      <vt:lpstr>Casos por sector para Julio de 2013</vt:lpstr>
      <vt:lpstr>Casos por Sector</vt:lpstr>
      <vt:lpstr>Denuncias por Sector</vt:lpstr>
      <vt:lpstr>Motivos para Julio de 2013</vt:lpstr>
      <vt:lpstr>Casos por motivo para Julio de 2013</vt:lpstr>
      <vt:lpstr>Atenciones por motivo</vt:lpstr>
      <vt:lpstr>Denuncias por motivo</vt:lpstr>
      <vt:lpstr>Casos cerrados</vt:lpstr>
      <vt:lpstr>Montos recuperados por sector para Julio de 2013</vt:lpstr>
      <vt:lpstr>Montos recuperados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140</cp:revision>
  <dcterms:created xsi:type="dcterms:W3CDTF">2011-12-21T16:07:31Z</dcterms:created>
  <dcterms:modified xsi:type="dcterms:W3CDTF">2017-05-08T14:28:27Z</dcterms:modified>
</cp:coreProperties>
</file>