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5" r:id="rId4"/>
    <p:sldId id="259" r:id="rId5"/>
    <p:sldId id="260" r:id="rId6"/>
    <p:sldId id="266" r:id="rId7"/>
    <p:sldId id="268" r:id="rId8"/>
    <p:sldId id="269" r:id="rId9"/>
    <p:sldId id="263" r:id="rId10"/>
    <p:sldId id="267" r:id="rId11"/>
    <p:sldId id="270" r:id="rId12"/>
    <p:sldId id="271" r:id="rId13"/>
    <p:sldId id="262" r:id="rId14"/>
    <p:sldId id="272" r:id="rId15"/>
    <p:sldId id="264" r:id="rId16"/>
    <p:sldId id="257" r:id="rId17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04\Documents\Informes%20mensuales\herramienta%20mensual%202013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GUEJ04\Documents\Informes%20mensuales\herramienta%20mensual%20201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GUEJ04\Documents\Informes%20mensuales\herramienta%20mensual%202013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GUEJ04\Documents\Informes%20mensuales\herramienta%20mensual%202013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GUEJ04\Documents\Informes%20mensuales\herramienta%20mensual%202013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GUEJ04\Documents\Informes%20mensuales\herramienta%20mensual%202013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GUEJ04\Documents\Informes%20mensuales\herramienta%20mensual%202013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Hoja1!$A$31</c:f>
              <c:strCache>
                <c:ptCount val="1"/>
                <c:pt idx="0">
                  <c:v>Asesorías 2012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 w="38100">
              <a:noFill/>
              <a:prstDash val="sysDash"/>
            </a:ln>
          </c:spPr>
          <c:invertIfNegative val="0"/>
          <c:dLbls>
            <c:spPr>
              <a:solidFill>
                <a:schemeClr val="accent3">
                  <a:lumMod val="50000"/>
                </a:schemeClr>
              </a:solidFill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s-S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Hoja1!$B$30:$J$30</c:f>
              <c:strCache>
                <c:ptCount val="9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</c:strCache>
            </c:strRef>
          </c:cat>
          <c:val>
            <c:numRef>
              <c:f>Hoja1!$B$31:$J$31</c:f>
              <c:numCache>
                <c:formatCode>#,##0</c:formatCode>
                <c:ptCount val="9"/>
                <c:pt idx="0">
                  <c:v>4026</c:v>
                </c:pt>
                <c:pt idx="1">
                  <c:v>3576</c:v>
                </c:pt>
                <c:pt idx="2">
                  <c:v>4410</c:v>
                </c:pt>
                <c:pt idx="3">
                  <c:v>2645</c:v>
                </c:pt>
                <c:pt idx="4">
                  <c:v>3541</c:v>
                </c:pt>
                <c:pt idx="5">
                  <c:v>3442</c:v>
                </c:pt>
                <c:pt idx="6">
                  <c:v>3746</c:v>
                </c:pt>
                <c:pt idx="7">
                  <c:v>3589</c:v>
                </c:pt>
                <c:pt idx="8">
                  <c:v>3064</c:v>
                </c:pt>
              </c:numCache>
            </c:numRef>
          </c:val>
        </c:ser>
        <c:ser>
          <c:idx val="1"/>
          <c:order val="1"/>
          <c:tx>
            <c:strRef>
              <c:f>Hoja1!$A$32</c:f>
              <c:strCache>
                <c:ptCount val="1"/>
                <c:pt idx="0">
                  <c:v>Asesorías 2013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 w="38100">
              <a:noFill/>
              <a:prstDash val="sysDash"/>
            </a:ln>
          </c:spPr>
          <c:invertIfNegative val="0"/>
          <c:dLbls>
            <c:spPr>
              <a:solidFill>
                <a:schemeClr val="accent1">
                  <a:lumMod val="50000"/>
                </a:schemeClr>
              </a:solidFill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s-S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Hoja1!$B$30:$J$30</c:f>
              <c:strCache>
                <c:ptCount val="9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</c:strCache>
            </c:strRef>
          </c:cat>
          <c:val>
            <c:numRef>
              <c:f>Hoja1!$B$32:$J$32</c:f>
              <c:numCache>
                <c:formatCode>#,##0</c:formatCode>
                <c:ptCount val="9"/>
                <c:pt idx="0">
                  <c:v>4309</c:v>
                </c:pt>
                <c:pt idx="1">
                  <c:v>3734</c:v>
                </c:pt>
                <c:pt idx="2">
                  <c:v>2967</c:v>
                </c:pt>
                <c:pt idx="3">
                  <c:v>4353</c:v>
                </c:pt>
                <c:pt idx="4">
                  <c:v>4059</c:v>
                </c:pt>
                <c:pt idx="5">
                  <c:v>3654</c:v>
                </c:pt>
                <c:pt idx="6">
                  <c:v>4287</c:v>
                </c:pt>
                <c:pt idx="7">
                  <c:v>3141</c:v>
                </c:pt>
                <c:pt idx="8">
                  <c:v>3689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2870768"/>
        <c:axId val="192874688"/>
      </c:barChart>
      <c:lineChart>
        <c:grouping val="standard"/>
        <c:varyColors val="0"/>
        <c:ser>
          <c:idx val="2"/>
          <c:order val="2"/>
          <c:tx>
            <c:strRef>
              <c:f>Hoja1!$A$33</c:f>
              <c:strCache>
                <c:ptCount val="1"/>
                <c:pt idx="0">
                  <c:v>Atenciones 2012</c:v>
                </c:pt>
              </c:strCache>
            </c:strRef>
          </c:tx>
          <c:spPr>
            <a:ln w="57150"/>
          </c:spPr>
          <c:marker>
            <c:symbol val="none"/>
          </c:marker>
          <c:dLbls>
            <c:spPr>
              <a:solidFill>
                <a:schemeClr val="accent3">
                  <a:lumMod val="50000"/>
                </a:schemeClr>
              </a:solidFill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s-SV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Hoja1!$B$30:$J$30</c:f>
              <c:strCache>
                <c:ptCount val="9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</c:strCache>
            </c:strRef>
          </c:cat>
          <c:val>
            <c:numRef>
              <c:f>Hoja1!$B$33:$J$33</c:f>
              <c:numCache>
                <c:formatCode>#,##0</c:formatCode>
                <c:ptCount val="9"/>
                <c:pt idx="0">
                  <c:v>5976</c:v>
                </c:pt>
                <c:pt idx="1">
                  <c:v>5443</c:v>
                </c:pt>
                <c:pt idx="2">
                  <c:v>6241</c:v>
                </c:pt>
                <c:pt idx="3">
                  <c:v>4082</c:v>
                </c:pt>
                <c:pt idx="4">
                  <c:v>5266</c:v>
                </c:pt>
                <c:pt idx="5">
                  <c:v>4981</c:v>
                </c:pt>
                <c:pt idx="6">
                  <c:v>5395</c:v>
                </c:pt>
                <c:pt idx="7">
                  <c:v>5178</c:v>
                </c:pt>
                <c:pt idx="8">
                  <c:v>4681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Hoja1!$A$34</c:f>
              <c:strCache>
                <c:ptCount val="1"/>
                <c:pt idx="0">
                  <c:v>Atenciones 2013</c:v>
                </c:pt>
              </c:strCache>
            </c:strRef>
          </c:tx>
          <c:spPr>
            <a:ln w="57150">
              <a:solidFill>
                <a:schemeClr val="accent1"/>
              </a:solidFill>
            </a:ln>
          </c:spPr>
          <c:marker>
            <c:symbol val="none"/>
          </c:marker>
          <c:dLbls>
            <c:spPr>
              <a:solidFill>
                <a:schemeClr val="accent1">
                  <a:lumMod val="50000"/>
                </a:schemeClr>
              </a:solidFill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s-SV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Hoja1!$B$30:$J$30</c:f>
              <c:strCache>
                <c:ptCount val="9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</c:strCache>
            </c:strRef>
          </c:cat>
          <c:val>
            <c:numRef>
              <c:f>Hoja1!$B$34:$J$34</c:f>
              <c:numCache>
                <c:formatCode>#,##0</c:formatCode>
                <c:ptCount val="9"/>
                <c:pt idx="0">
                  <c:v>5978</c:v>
                </c:pt>
                <c:pt idx="1">
                  <c:v>5172</c:v>
                </c:pt>
                <c:pt idx="2">
                  <c:v>4161</c:v>
                </c:pt>
                <c:pt idx="3">
                  <c:v>5923</c:v>
                </c:pt>
                <c:pt idx="4">
                  <c:v>5846</c:v>
                </c:pt>
                <c:pt idx="5">
                  <c:v>5164</c:v>
                </c:pt>
                <c:pt idx="6">
                  <c:v>5871</c:v>
                </c:pt>
                <c:pt idx="7">
                  <c:v>4370</c:v>
                </c:pt>
                <c:pt idx="8">
                  <c:v>5001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2870768"/>
        <c:axId val="192874688"/>
      </c:lineChart>
      <c:catAx>
        <c:axId val="1928707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92874688"/>
        <c:crosses val="autoZero"/>
        <c:auto val="1"/>
        <c:lblAlgn val="ctr"/>
        <c:lblOffset val="100"/>
        <c:noMultiLvlLbl val="0"/>
      </c:catAx>
      <c:valAx>
        <c:axId val="192874688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192870768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/>
              <a:t>Atenciones por sector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s-S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Hoja1!$H$92</c:f>
              <c:strCache>
                <c:ptCount val="1"/>
                <c:pt idx="0">
                  <c:v>Porcentaje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Hoja1!$G$93:$G$103</c:f>
              <c:strCache>
                <c:ptCount val="11"/>
                <c:pt idx="0">
                  <c:v>Otros sectores</c:v>
                </c:pt>
                <c:pt idx="1">
                  <c:v>Gobierno y Alcaldías</c:v>
                </c:pt>
                <c:pt idx="2">
                  <c:v>Hidrocarburos</c:v>
                </c:pt>
                <c:pt idx="3">
                  <c:v>Muebles</c:v>
                </c:pt>
                <c:pt idx="4">
                  <c:v>Servicios</c:v>
                </c:pt>
                <c:pt idx="5">
                  <c:v>Energía Eléctrica</c:v>
                </c:pt>
                <c:pt idx="6">
                  <c:v>Comercio</c:v>
                </c:pt>
                <c:pt idx="7">
                  <c:v>Electrodomésticos</c:v>
                </c:pt>
                <c:pt idx="8">
                  <c:v>Agua Potable</c:v>
                </c:pt>
                <c:pt idx="9">
                  <c:v>Telecomunicaciones</c:v>
                </c:pt>
                <c:pt idx="10">
                  <c:v>Servicios Financieros</c:v>
                </c:pt>
              </c:strCache>
            </c:strRef>
          </c:cat>
          <c:val>
            <c:numRef>
              <c:f>Hoja1!$H$93:$H$103</c:f>
              <c:numCache>
                <c:formatCode>0.00%</c:formatCode>
                <c:ptCount val="11"/>
                <c:pt idx="0">
                  <c:v>6.4400000000000124E-2</c:v>
                </c:pt>
                <c:pt idx="1">
                  <c:v>2.1999999999999999E-2</c:v>
                </c:pt>
                <c:pt idx="2">
                  <c:v>2.58E-2</c:v>
                </c:pt>
                <c:pt idx="3">
                  <c:v>2.86E-2</c:v>
                </c:pt>
                <c:pt idx="4">
                  <c:v>4.5199999999999997E-2</c:v>
                </c:pt>
                <c:pt idx="5">
                  <c:v>7.1199999999999999E-2</c:v>
                </c:pt>
                <c:pt idx="6">
                  <c:v>8.6400000000000005E-2</c:v>
                </c:pt>
                <c:pt idx="7">
                  <c:v>9.0399999999999994E-2</c:v>
                </c:pt>
                <c:pt idx="8">
                  <c:v>0.16539999999999999</c:v>
                </c:pt>
                <c:pt idx="9">
                  <c:v>0.184</c:v>
                </c:pt>
                <c:pt idx="10">
                  <c:v>0.21659999999999999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61865584"/>
        <c:axId val="261866144"/>
        <c:axId val="0"/>
      </c:bar3DChart>
      <c:catAx>
        <c:axId val="261865584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61866144"/>
        <c:crosses val="autoZero"/>
        <c:auto val="1"/>
        <c:lblAlgn val="ctr"/>
        <c:lblOffset val="100"/>
        <c:noMultiLvlLbl val="0"/>
      </c:catAx>
      <c:valAx>
        <c:axId val="2618661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61865584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/>
              <a:t>Atenciones por sector</a:t>
            </a:r>
            <a:endParaRPr lang="es-SV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s-S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Hoja1!$H$115</c:f>
              <c:strCache>
                <c:ptCount val="1"/>
                <c:pt idx="0">
                  <c:v>Porcentaje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Hoja1!$G$116:$G$126</c:f>
              <c:strCache>
                <c:ptCount val="11"/>
                <c:pt idx="0">
                  <c:v>Otros sectores</c:v>
                </c:pt>
                <c:pt idx="1">
                  <c:v>Turismo</c:v>
                </c:pt>
                <c:pt idx="2">
                  <c:v>Vehículos</c:v>
                </c:pt>
                <c:pt idx="3">
                  <c:v>Inmuebles</c:v>
                </c:pt>
                <c:pt idx="4">
                  <c:v>Muebles</c:v>
                </c:pt>
                <c:pt idx="5">
                  <c:v>Servicios</c:v>
                </c:pt>
                <c:pt idx="6">
                  <c:v>Comercio</c:v>
                </c:pt>
                <c:pt idx="7">
                  <c:v>Servicios Financieros</c:v>
                </c:pt>
                <c:pt idx="8">
                  <c:v>Electrodomésticos</c:v>
                </c:pt>
                <c:pt idx="9">
                  <c:v>Telecomunicaciones</c:v>
                </c:pt>
                <c:pt idx="10">
                  <c:v>Agua Potable</c:v>
                </c:pt>
              </c:strCache>
            </c:strRef>
          </c:cat>
          <c:val>
            <c:numRef>
              <c:f>Hoja1!$H$116:$H$126</c:f>
              <c:numCache>
                <c:formatCode>0.00%</c:formatCode>
                <c:ptCount val="11"/>
                <c:pt idx="0">
                  <c:v>1.3500000000000068E-2</c:v>
                </c:pt>
                <c:pt idx="1">
                  <c:v>9.4000000000000004E-3</c:v>
                </c:pt>
                <c:pt idx="2">
                  <c:v>1.2500000000000001E-2</c:v>
                </c:pt>
                <c:pt idx="3">
                  <c:v>1.2500000000000001E-2</c:v>
                </c:pt>
                <c:pt idx="4">
                  <c:v>1.77E-2</c:v>
                </c:pt>
                <c:pt idx="5">
                  <c:v>3.1300000000000001E-2</c:v>
                </c:pt>
                <c:pt idx="6">
                  <c:v>4.2799999999999998E-2</c:v>
                </c:pt>
                <c:pt idx="7">
                  <c:v>0.1053</c:v>
                </c:pt>
                <c:pt idx="8">
                  <c:v>0.10639999999999999</c:v>
                </c:pt>
                <c:pt idx="9">
                  <c:v>0.15329999999999999</c:v>
                </c:pt>
                <c:pt idx="10">
                  <c:v>0.49530000000000002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61868384"/>
        <c:axId val="261868944"/>
        <c:axId val="0"/>
      </c:bar3DChart>
      <c:catAx>
        <c:axId val="261868384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61868944"/>
        <c:crosses val="autoZero"/>
        <c:auto val="1"/>
        <c:lblAlgn val="ctr"/>
        <c:lblOffset val="100"/>
        <c:noMultiLvlLbl val="0"/>
      </c:catAx>
      <c:valAx>
        <c:axId val="2618689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61868384"/>
        <c:crosses val="autoZero"/>
        <c:crossBetween val="between"/>
        <c:majorUnit val="0.15000000000000024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Motivos de las atenciones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Hoja1!$H$284</c:f>
              <c:strCache>
                <c:ptCount val="1"/>
                <c:pt idx="0">
                  <c:v>Porcentaje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Hoja1!$G$285:$G$293</c:f>
              <c:strCache>
                <c:ptCount val="9"/>
                <c:pt idx="0">
                  <c:v>Varios</c:v>
                </c:pt>
                <c:pt idx="1">
                  <c:v>Información crediticia</c:v>
                </c:pt>
                <c:pt idx="2">
                  <c:v>Práctica abusiva</c:v>
                </c:pt>
                <c:pt idx="3">
                  <c:v>Desistimiento de compra</c:v>
                </c:pt>
                <c:pt idx="4">
                  <c:v>Gestiones de Cobro</c:v>
                </c:pt>
                <c:pt idx="5">
                  <c:v>Plan de Pagos</c:v>
                </c:pt>
                <c:pt idx="6">
                  <c:v>Incumplimiento de contrato u oferta</c:v>
                </c:pt>
                <c:pt idx="7">
                  <c:v>Mala calidad del producto o servicio</c:v>
                </c:pt>
                <c:pt idx="8">
                  <c:v>Cobros, Cargos y Comisiones Indebidas</c:v>
                </c:pt>
              </c:strCache>
            </c:strRef>
          </c:cat>
          <c:val>
            <c:numRef>
              <c:f>Hoja1!$H$285:$H$293</c:f>
              <c:numCache>
                <c:formatCode>0.00%</c:formatCode>
                <c:ptCount val="9"/>
                <c:pt idx="0">
                  <c:v>0.18690000000000007</c:v>
                </c:pt>
                <c:pt idx="1">
                  <c:v>8.2000000000000007E-3</c:v>
                </c:pt>
                <c:pt idx="2">
                  <c:v>1.44E-2</c:v>
                </c:pt>
                <c:pt idx="3">
                  <c:v>2.76E-2</c:v>
                </c:pt>
                <c:pt idx="4">
                  <c:v>3.1E-2</c:v>
                </c:pt>
                <c:pt idx="5">
                  <c:v>8.0600000000000005E-2</c:v>
                </c:pt>
                <c:pt idx="6">
                  <c:v>8.5000000000000006E-2</c:v>
                </c:pt>
                <c:pt idx="7">
                  <c:v>0.16339999999999999</c:v>
                </c:pt>
                <c:pt idx="8">
                  <c:v>0.40289999999999998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61871184"/>
        <c:axId val="261871744"/>
        <c:axId val="0"/>
      </c:bar3DChart>
      <c:catAx>
        <c:axId val="2618711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61871744"/>
        <c:crosses val="autoZero"/>
        <c:auto val="1"/>
        <c:lblAlgn val="ctr"/>
        <c:lblOffset val="100"/>
        <c:noMultiLvlLbl val="0"/>
      </c:catAx>
      <c:valAx>
        <c:axId val="2618717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6187118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Motivos de las denuncias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Hoja1!$H$309</c:f>
              <c:strCache>
                <c:ptCount val="1"/>
                <c:pt idx="0">
                  <c:v>Porcentaje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Hoja1!$G$310:$G$317</c:f>
              <c:strCache>
                <c:ptCount val="8"/>
                <c:pt idx="0">
                  <c:v>Varios</c:v>
                </c:pt>
                <c:pt idx="1">
                  <c:v>Derecho de Retracto</c:v>
                </c:pt>
                <c:pt idx="2">
                  <c:v>Práctica abusiva</c:v>
                </c:pt>
                <c:pt idx="3">
                  <c:v>Gestiones de Cobro</c:v>
                </c:pt>
                <c:pt idx="4">
                  <c:v>Desistimiento de compra</c:v>
                </c:pt>
                <c:pt idx="5">
                  <c:v>Incumplimiento de contrato u oferta</c:v>
                </c:pt>
                <c:pt idx="6">
                  <c:v>Mala calidad del producto o servicio</c:v>
                </c:pt>
                <c:pt idx="7">
                  <c:v>Cobros, Cargos y Comisiones Indebidas</c:v>
                </c:pt>
              </c:strCache>
            </c:strRef>
          </c:cat>
          <c:val>
            <c:numRef>
              <c:f>Hoja1!$H$310:$H$317</c:f>
              <c:numCache>
                <c:formatCode>0.00%</c:formatCode>
                <c:ptCount val="8"/>
                <c:pt idx="0">
                  <c:v>9.1700000000000004E-2</c:v>
                </c:pt>
                <c:pt idx="1">
                  <c:v>4.1999999999999997E-3</c:v>
                </c:pt>
                <c:pt idx="2">
                  <c:v>1.04E-2</c:v>
                </c:pt>
                <c:pt idx="3">
                  <c:v>1.15E-2</c:v>
                </c:pt>
                <c:pt idx="4">
                  <c:v>1.15E-2</c:v>
                </c:pt>
                <c:pt idx="5">
                  <c:v>0.1022</c:v>
                </c:pt>
                <c:pt idx="6">
                  <c:v>0.18870000000000001</c:v>
                </c:pt>
                <c:pt idx="7">
                  <c:v>0.57979999999999998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62589808"/>
        <c:axId val="262590368"/>
        <c:axId val="0"/>
      </c:bar3DChart>
      <c:catAx>
        <c:axId val="2625898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62590368"/>
        <c:crosses val="autoZero"/>
        <c:auto val="1"/>
        <c:lblAlgn val="ctr"/>
        <c:lblOffset val="100"/>
        <c:noMultiLvlLbl val="0"/>
      </c:catAx>
      <c:valAx>
        <c:axId val="26259036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62589808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s-S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Hoja1!$H$481</c:f>
              <c:strCache>
                <c:ptCount val="1"/>
                <c:pt idx="0">
                  <c:v>Montos Recuperados por Sector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Hoja1!$G$482:$G$491</c:f>
              <c:strCache>
                <c:ptCount val="10"/>
                <c:pt idx="0">
                  <c:v>Otros Sectores</c:v>
                </c:pt>
                <c:pt idx="1">
                  <c:v>Turismo</c:v>
                </c:pt>
                <c:pt idx="2">
                  <c:v>Muebles</c:v>
                </c:pt>
                <c:pt idx="3">
                  <c:v>Servicios</c:v>
                </c:pt>
                <c:pt idx="4">
                  <c:v>Electrodomésticos</c:v>
                </c:pt>
                <c:pt idx="5">
                  <c:v>Comercio</c:v>
                </c:pt>
                <c:pt idx="6">
                  <c:v>Telecomunicaciones</c:v>
                </c:pt>
                <c:pt idx="7">
                  <c:v>Inmuebles</c:v>
                </c:pt>
                <c:pt idx="8">
                  <c:v>Agua Potable</c:v>
                </c:pt>
                <c:pt idx="9">
                  <c:v>Servicios Financieros</c:v>
                </c:pt>
              </c:strCache>
            </c:strRef>
          </c:cat>
          <c:val>
            <c:numRef>
              <c:f>Hoja1!$H$482:$H$491</c:f>
              <c:numCache>
                <c:formatCode>"$"#,##0.00</c:formatCode>
                <c:ptCount val="10"/>
                <c:pt idx="0">
                  <c:v>5077.08</c:v>
                </c:pt>
                <c:pt idx="1">
                  <c:v>4111.33</c:v>
                </c:pt>
                <c:pt idx="2">
                  <c:v>4337.2700000000004</c:v>
                </c:pt>
                <c:pt idx="3">
                  <c:v>6503.78</c:v>
                </c:pt>
                <c:pt idx="4">
                  <c:v>12326.94</c:v>
                </c:pt>
                <c:pt idx="5">
                  <c:v>15624.830000000002</c:v>
                </c:pt>
                <c:pt idx="6">
                  <c:v>32400.920000000002</c:v>
                </c:pt>
                <c:pt idx="7">
                  <c:v>49293.259999999987</c:v>
                </c:pt>
                <c:pt idx="8">
                  <c:v>50012</c:v>
                </c:pt>
                <c:pt idx="9">
                  <c:v>98405.220000000016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62592608"/>
        <c:axId val="262593168"/>
        <c:axId val="0"/>
      </c:bar3DChart>
      <c:catAx>
        <c:axId val="262592608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62593168"/>
        <c:crosses val="autoZero"/>
        <c:auto val="1"/>
        <c:lblAlgn val="ctr"/>
        <c:lblOffset val="100"/>
        <c:noMultiLvlLbl val="0"/>
      </c:catAx>
      <c:valAx>
        <c:axId val="26259316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&quot;$&quot;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62592608"/>
        <c:crosses val="autoZero"/>
        <c:crossBetween val="between"/>
        <c:majorUnit val="200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Hoja1!$A$509</c:f>
              <c:strCache>
                <c:ptCount val="1"/>
                <c:pt idx="0">
                  <c:v>Casos Cerrados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Hoja1!$B$508:$M$508</c:f>
              <c:numCache>
                <c:formatCode>mmm\-yy</c:formatCode>
                <c:ptCount val="12"/>
                <c:pt idx="0">
                  <c:v>41183</c:v>
                </c:pt>
                <c:pt idx="1">
                  <c:v>41214</c:v>
                </c:pt>
                <c:pt idx="2">
                  <c:v>41244</c:v>
                </c:pt>
                <c:pt idx="3">
                  <c:v>41275</c:v>
                </c:pt>
                <c:pt idx="4">
                  <c:v>41306</c:v>
                </c:pt>
                <c:pt idx="5">
                  <c:v>41334</c:v>
                </c:pt>
                <c:pt idx="6">
                  <c:v>41365</c:v>
                </c:pt>
                <c:pt idx="7">
                  <c:v>41395</c:v>
                </c:pt>
                <c:pt idx="8">
                  <c:v>41426</c:v>
                </c:pt>
                <c:pt idx="9">
                  <c:v>41456</c:v>
                </c:pt>
                <c:pt idx="10">
                  <c:v>41487</c:v>
                </c:pt>
                <c:pt idx="11">
                  <c:v>41518</c:v>
                </c:pt>
              </c:numCache>
            </c:numRef>
          </c:cat>
          <c:val>
            <c:numRef>
              <c:f>Hoja1!$B$509:$M$509</c:f>
              <c:numCache>
                <c:formatCode>#,##0</c:formatCode>
                <c:ptCount val="12"/>
                <c:pt idx="0">
                  <c:v>1601</c:v>
                </c:pt>
                <c:pt idx="1">
                  <c:v>1334</c:v>
                </c:pt>
                <c:pt idx="2">
                  <c:v>903</c:v>
                </c:pt>
                <c:pt idx="3">
                  <c:v>1406</c:v>
                </c:pt>
                <c:pt idx="4">
                  <c:v>1258</c:v>
                </c:pt>
                <c:pt idx="5">
                  <c:v>1102</c:v>
                </c:pt>
                <c:pt idx="6">
                  <c:v>1462</c:v>
                </c:pt>
                <c:pt idx="7">
                  <c:v>1551</c:v>
                </c:pt>
                <c:pt idx="8">
                  <c:v>1187</c:v>
                </c:pt>
                <c:pt idx="9">
                  <c:v>1488</c:v>
                </c:pt>
                <c:pt idx="10">
                  <c:v>1036</c:v>
                </c:pt>
                <c:pt idx="11">
                  <c:v>1436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9"/>
        <c:axId val="264604752"/>
        <c:axId val="264605312"/>
      </c:barChart>
      <c:lineChart>
        <c:grouping val="standard"/>
        <c:varyColors val="0"/>
        <c:ser>
          <c:idx val="1"/>
          <c:order val="1"/>
          <c:tx>
            <c:strRef>
              <c:f>Hoja1!$A$510</c:f>
              <c:strCache>
                <c:ptCount val="1"/>
                <c:pt idx="0">
                  <c:v>Monto recuperado</c:v>
                </c:pt>
              </c:strCache>
            </c:strRef>
          </c:tx>
          <c:spPr>
            <a:ln w="381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Hoja1!$B$508:$L$508</c:f>
              <c:numCache>
                <c:formatCode>mmm\-yy</c:formatCode>
                <c:ptCount val="11"/>
                <c:pt idx="0">
                  <c:v>41183</c:v>
                </c:pt>
                <c:pt idx="1">
                  <c:v>41214</c:v>
                </c:pt>
                <c:pt idx="2">
                  <c:v>41244</c:v>
                </c:pt>
                <c:pt idx="3">
                  <c:v>41275</c:v>
                </c:pt>
                <c:pt idx="4">
                  <c:v>41306</c:v>
                </c:pt>
                <c:pt idx="5">
                  <c:v>41334</c:v>
                </c:pt>
                <c:pt idx="6">
                  <c:v>41365</c:v>
                </c:pt>
                <c:pt idx="7">
                  <c:v>41395</c:v>
                </c:pt>
                <c:pt idx="8">
                  <c:v>41426</c:v>
                </c:pt>
                <c:pt idx="9">
                  <c:v>41456</c:v>
                </c:pt>
                <c:pt idx="10">
                  <c:v>41487</c:v>
                </c:pt>
              </c:numCache>
            </c:numRef>
          </c:cat>
          <c:val>
            <c:numRef>
              <c:f>Hoja1!$B$510:$M$510</c:f>
              <c:numCache>
                <c:formatCode>"$"#,##0.00</c:formatCode>
                <c:ptCount val="12"/>
                <c:pt idx="0">
                  <c:v>338380.07</c:v>
                </c:pt>
                <c:pt idx="1">
                  <c:v>320111.44000000012</c:v>
                </c:pt>
                <c:pt idx="2">
                  <c:v>180939.51</c:v>
                </c:pt>
                <c:pt idx="3">
                  <c:v>292359.13999999966</c:v>
                </c:pt>
                <c:pt idx="4">
                  <c:v>344680.81000000029</c:v>
                </c:pt>
                <c:pt idx="5">
                  <c:v>267441.11999999976</c:v>
                </c:pt>
                <c:pt idx="6">
                  <c:v>291760.66000000003</c:v>
                </c:pt>
                <c:pt idx="7">
                  <c:v>240023.57</c:v>
                </c:pt>
                <c:pt idx="8">
                  <c:v>219846.43000000002</c:v>
                </c:pt>
                <c:pt idx="9">
                  <c:v>348162.67</c:v>
                </c:pt>
                <c:pt idx="10">
                  <c:v>172721.58999999988</c:v>
                </c:pt>
                <c:pt idx="11">
                  <c:v>278092.63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64606432"/>
        <c:axId val="264605872"/>
      </c:lineChart>
      <c:dateAx>
        <c:axId val="264604752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64605312"/>
        <c:crosses val="autoZero"/>
        <c:auto val="1"/>
        <c:lblOffset val="100"/>
        <c:baseTimeUnit val="months"/>
      </c:dateAx>
      <c:valAx>
        <c:axId val="2646053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64604752"/>
        <c:crosses val="autoZero"/>
        <c:crossBetween val="between"/>
      </c:valAx>
      <c:valAx>
        <c:axId val="264605872"/>
        <c:scaling>
          <c:orientation val="minMax"/>
        </c:scaling>
        <c:delete val="0"/>
        <c:axPos val="r"/>
        <c:numFmt formatCode="&quot;$&quot;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64606432"/>
        <c:crosses val="max"/>
        <c:crossBetween val="between"/>
      </c:valAx>
      <c:dateAx>
        <c:axId val="264606432"/>
        <c:scaling>
          <c:orientation val="minMax"/>
        </c:scaling>
        <c:delete val="1"/>
        <c:axPos val="b"/>
        <c:numFmt formatCode="mmm\-yy" sourceLinked="1"/>
        <c:majorTickMark val="out"/>
        <c:minorTickMark val="none"/>
        <c:tickLblPos val="nextTo"/>
        <c:crossAx val="264605872"/>
        <c:crosses val="autoZero"/>
        <c:auto val="1"/>
        <c:lblOffset val="100"/>
        <c:baseTimeUnit val="months"/>
      </c:date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9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2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02/10/2018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02/10/2018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02/10/2018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02/10/2018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02/10/2018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02/10/2018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02/10/2018</a:t>
            </a:fld>
            <a:endParaRPr lang="es-SV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02/10/2018</a:t>
            </a:fld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02/10/2018</a:t>
            </a:fld>
            <a:endParaRPr lang="es-SV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02/10/2018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02/10/2018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3 Imagen" descr="Logos-DC.pn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299200" y="6057900"/>
            <a:ext cx="28448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SV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33E40-F769-4A17-A03B-D8D35F28238D}" type="datetimeFigureOut">
              <a:rPr lang="es-SV" smtClean="0"/>
              <a:pPr/>
              <a:t>02/10/2018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  <a:solidFill>
            <a:schemeClr val="accent1"/>
          </a:solidFill>
        </p:spPr>
        <p:txBody>
          <a:bodyPr/>
          <a:lstStyle/>
          <a:p>
            <a:r>
              <a:rPr lang="es-ES" dirty="0" smtClean="0">
                <a:solidFill>
                  <a:schemeClr val="bg1"/>
                </a:solidFill>
                <a:effectLst/>
              </a:rPr>
              <a:t>Boletín Estadístico Mensual</a:t>
            </a:r>
            <a:endParaRPr lang="es-SV" dirty="0">
              <a:solidFill>
                <a:schemeClr val="bg1"/>
              </a:solidFill>
              <a:effectLst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Septiembre 2013</a:t>
            </a:r>
            <a:endParaRPr lang="es-S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Casos por </a:t>
            </a:r>
            <a:r>
              <a:rPr lang="es-ES" dirty="0" smtClean="0"/>
              <a:t>motivo </a:t>
            </a:r>
            <a:r>
              <a:rPr lang="es-ES" dirty="0"/>
              <a:t>para </a:t>
            </a:r>
            <a:r>
              <a:rPr lang="es-ES" dirty="0" smtClean="0"/>
              <a:t>Septiembre </a:t>
            </a:r>
            <a:r>
              <a:rPr lang="es-ES" dirty="0"/>
              <a:t>de 2013</a:t>
            </a:r>
            <a:endParaRPr lang="es-SV" dirty="0"/>
          </a:p>
        </p:txBody>
      </p:sp>
      <p:sp>
        <p:nvSpPr>
          <p:cNvPr id="7" name="6 CuadroTexto"/>
          <p:cNvSpPr txBox="1"/>
          <p:nvPr/>
        </p:nvSpPr>
        <p:spPr>
          <a:xfrm>
            <a:off x="408531" y="1772816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/>
              <a:t>Atenciones por motivo</a:t>
            </a:r>
            <a:endParaRPr lang="es-SV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4639072" y="1772816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/>
              <a:t>Denuncias por motivo</a:t>
            </a:r>
            <a:endParaRPr lang="es-SV" b="1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596603590"/>
              </p:ext>
            </p:extLst>
          </p:nvPr>
        </p:nvGraphicFramePr>
        <p:xfrm>
          <a:off x="457200" y="2805906"/>
          <a:ext cx="4038600" cy="2114550"/>
        </p:xfrm>
        <a:graphic>
          <a:graphicData uri="http://schemas.openxmlformats.org/drawingml/2006/table">
            <a:tbl>
              <a:tblPr firstRow="1" firstCol="1" lastRow="1" bandRow="1" bandCol="1">
                <a:tableStyleId>{69012ECD-51FC-41F1-AA8D-1B2483CD663E}</a:tableStyleId>
              </a:tblPr>
              <a:tblGrid>
                <a:gridCol w="2527300"/>
                <a:gridCol w="952500"/>
                <a:gridCol w="558800"/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 dirty="0">
                          <a:effectLst/>
                        </a:rPr>
                        <a:t>Motivo</a:t>
                      </a:r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Porcentaje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Total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Cobros, Cargos y Comisiones Indebidas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40.29%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2,015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Mala calidad del producto o servicio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16.34%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817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Incumplimiento de contrato u oferta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8.50%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425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Plan de Pagos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8.06%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403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Gestiones de Cobro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3.10%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155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 dirty="0">
                          <a:effectLst/>
                        </a:rPr>
                        <a:t>Desistimiento de compra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2.76%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138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Práctica abusiva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1.44%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72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Información crediticia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0.82%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41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Varios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18.69%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935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Total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100.00%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 dirty="0">
                          <a:effectLst/>
                        </a:rPr>
                        <a:t>5,001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0" name="Marcador de contenido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119410"/>
              </p:ext>
            </p:extLst>
          </p:nvPr>
        </p:nvGraphicFramePr>
        <p:xfrm>
          <a:off x="4648200" y="2901156"/>
          <a:ext cx="4038600" cy="1924050"/>
        </p:xfrm>
        <a:graphic>
          <a:graphicData uri="http://schemas.openxmlformats.org/drawingml/2006/table">
            <a:tbl>
              <a:tblPr firstRow="1" firstCol="1" lastRow="1" bandRow="1" bandCol="1">
                <a:tableStyleId>{69012ECD-51FC-41F1-AA8D-1B2483CD663E}</a:tableStyleId>
              </a:tblPr>
              <a:tblGrid>
                <a:gridCol w="2527300"/>
                <a:gridCol w="952500"/>
                <a:gridCol w="558800"/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Motivo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Porcentaje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Total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Cobros, Cargos y Comisiones Indebidas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57.98%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556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Mala calidad del producto o servicio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18.87%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181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Incumplimiento de contrato u oferta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10.22%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98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Gestiones de Cobro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1.15%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11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Desistimiento de compra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1.15%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11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Práctica abusiva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1.04%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10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Derecho de Retracto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0.42%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4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Varios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9.17%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88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Total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100.00%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 dirty="0">
                          <a:effectLst/>
                        </a:rPr>
                        <a:t>959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7894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Atenciones por motivo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4204748"/>
              </p:ext>
            </p:extLst>
          </p:nvPr>
        </p:nvGraphicFramePr>
        <p:xfrm>
          <a:off x="719571" y="2276872"/>
          <a:ext cx="7704858" cy="2876550"/>
        </p:xfrm>
        <a:graphic>
          <a:graphicData uri="http://schemas.openxmlformats.org/drawingml/2006/table">
            <a:tbl>
              <a:tblPr firstRow="1" firstCol="1" lastRow="1" bandRow="1" bandCol="1">
                <a:tableStyleId>{69012ECD-51FC-41F1-AA8D-1B2483CD663E}</a:tableStyleId>
              </a:tblPr>
              <a:tblGrid>
                <a:gridCol w="2958886"/>
                <a:gridCol w="1186493"/>
                <a:gridCol w="1186493"/>
                <a:gridCol w="1186493"/>
                <a:gridCol w="1186493"/>
              </a:tblGrid>
              <a:tr h="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SV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Sector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Porcentaje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Enero-Septiembre </a:t>
                      </a:r>
                      <a:r>
                        <a:rPr lang="es-SV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Enero-Septiembre </a:t>
                      </a:r>
                      <a:r>
                        <a:rPr lang="es-SV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Enero-Septiembre </a:t>
                      </a:r>
                      <a:r>
                        <a:rPr lang="es-SV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Enero-Septiembre </a:t>
                      </a:r>
                      <a:r>
                        <a:rPr lang="es-SV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Cobros, Cargos y Comisiones Indebidas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40.58%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Mala calidad del producto o servicio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15.02%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Incumplimiento de contrato u oferta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8.77%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Pagos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7.44%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Gestiones de Cobro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2.73%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Desistimiento de compra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Práctica abusiva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Información crediticia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Documentos de Obligación y Cancelaciones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0.56%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Derecho de Retracto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0.19%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7,171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9,291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19.57%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745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Denuncias por motivo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8730313"/>
              </p:ext>
            </p:extLst>
          </p:nvPr>
        </p:nvGraphicFramePr>
        <p:xfrm>
          <a:off x="719571" y="2276872"/>
          <a:ext cx="7704858" cy="2876550"/>
        </p:xfrm>
        <a:graphic>
          <a:graphicData uri="http://schemas.openxmlformats.org/drawingml/2006/table">
            <a:tbl>
              <a:tblPr firstRow="1" firstCol="1" lastRow="1" bandRow="1" bandCol="1">
                <a:tableStyleId>{69012ECD-51FC-41F1-AA8D-1B2483CD663E}</a:tableStyleId>
              </a:tblPr>
              <a:tblGrid>
                <a:gridCol w="2958886"/>
                <a:gridCol w="1186493"/>
                <a:gridCol w="1186493"/>
                <a:gridCol w="1186493"/>
                <a:gridCol w="1186493"/>
              </a:tblGrid>
              <a:tr h="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SV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Sector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Porcentaje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Enero-Septiembre </a:t>
                      </a:r>
                      <a:r>
                        <a:rPr lang="es-SV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Enero-Septiembre </a:t>
                      </a:r>
                      <a:r>
                        <a:rPr lang="es-SV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Enero-Septiembre </a:t>
                      </a:r>
                      <a:r>
                        <a:rPr lang="es-SV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Enero-Septiembre </a:t>
                      </a:r>
                      <a:r>
                        <a:rPr lang="es-SV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Cobros, Cargos y Comisiones Indebidas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61.65%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59.60%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Mala calidad del producto o servicio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17.13%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Incumplimiento de contrato u oferta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10.03%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Práctica abusiva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Desistimiento de compra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Gestiones de Cobro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0.76%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Documentos de Obligación y Cancelaciones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0.42%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Información crediticia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0.40%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Derecho de Retracto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0.19%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Pagos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0.10%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9.01%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7042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Casos cerrados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7434480"/>
              </p:ext>
            </p:extLst>
          </p:nvPr>
        </p:nvGraphicFramePr>
        <p:xfrm>
          <a:off x="471503" y="1600200"/>
          <a:ext cx="8200995" cy="2097405"/>
        </p:xfrm>
        <a:graphic>
          <a:graphicData uri="http://schemas.openxmlformats.org/drawingml/2006/table">
            <a:tbl>
              <a:tblPr firstRow="1" lastRow="1" bandRow="1">
                <a:tableStyleId>{69012ECD-51FC-41F1-AA8D-1B2483CD663E}</a:tableStyleId>
              </a:tblPr>
              <a:tblGrid>
                <a:gridCol w="2296091"/>
                <a:gridCol w="1448827"/>
                <a:gridCol w="1464331"/>
                <a:gridCol w="650705"/>
                <a:gridCol w="845168"/>
                <a:gridCol w="845168"/>
                <a:gridCol w="650705"/>
              </a:tblGrid>
              <a:tr h="147637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Tipo de caso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Enero a Septiembre 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Enero a Septiembre </a:t>
                      </a:r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Cambio 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Agosto 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Septiembre 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Cambio 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Denuncia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12,438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10,584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-14.9%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1,259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37.6%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47637">
                <a:tc>
                  <a:txBody>
                    <a:bodyPr/>
                    <a:lstStyle/>
                    <a:p>
                      <a:pPr marL="185738" lvl="1" indent="0"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Avenimiento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-13.3%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35.4%</a:t>
                      </a:r>
                    </a:p>
                  </a:txBody>
                  <a:tcPr marL="9525" marR="9525" marT="9525" marB="0" anchor="b"/>
                </a:tc>
              </a:tr>
              <a:tr h="147637">
                <a:tc>
                  <a:txBody>
                    <a:bodyPr/>
                    <a:lstStyle/>
                    <a:p>
                      <a:pPr marL="185738" lvl="1" indent="0" algn="l" defTabSz="914400" rtl="0" eaLnBrk="1" fontAlgn="b" latinLnBrk="0" hangingPunct="1"/>
                      <a:r>
                        <a:rPr lang="es-SV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Cerrado por razones de oficio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</a:tr>
              <a:tr h="147637">
                <a:tc>
                  <a:txBody>
                    <a:bodyPr/>
                    <a:lstStyle/>
                    <a:p>
                      <a:pPr marL="185738" lvl="1" indent="0" algn="l" defTabSz="914400" rtl="0" eaLnBrk="1" fontAlgn="b" latinLnBrk="0" hangingPunct="1"/>
                      <a:r>
                        <a:rPr lang="es-SV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Conciliación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-24.3%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13.5%</a:t>
                      </a:r>
                    </a:p>
                  </a:txBody>
                  <a:tcPr marL="9525" marR="9525" marT="9525" marB="0" anchor="b"/>
                </a:tc>
              </a:tr>
              <a:tr h="147637">
                <a:tc>
                  <a:txBody>
                    <a:bodyPr/>
                    <a:lstStyle/>
                    <a:p>
                      <a:pPr marL="185738" lvl="1" indent="0" algn="l" defTabSz="914400" rtl="0" eaLnBrk="1" fontAlgn="b" latinLnBrk="0" hangingPunct="1"/>
                      <a:r>
                        <a:rPr lang="es-SV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Desistimiento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-17.0%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-41.0%</a:t>
                      </a:r>
                    </a:p>
                  </a:txBody>
                  <a:tcPr marL="9525" marR="9525" marT="9525" marB="0" anchor="b"/>
                </a:tc>
              </a:tr>
              <a:tr h="147637">
                <a:tc>
                  <a:txBody>
                    <a:bodyPr/>
                    <a:lstStyle/>
                    <a:p>
                      <a:pPr marL="185738" lvl="1" indent="0" algn="l" defTabSz="914400" rtl="0" eaLnBrk="1" fontAlgn="b" latinLnBrk="0" hangingPunct="1"/>
                      <a:r>
                        <a:rPr lang="es-SV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Falta de Ratificación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-30.2%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200.0%</a:t>
                      </a:r>
                    </a:p>
                  </a:txBody>
                  <a:tcPr marL="9525" marR="9525" marT="9525" marB="0" anchor="b"/>
                </a:tc>
              </a:tr>
              <a:tr h="147637">
                <a:tc>
                  <a:txBody>
                    <a:bodyPr/>
                    <a:lstStyle/>
                    <a:p>
                      <a:pPr marL="185738" lvl="1" indent="0" algn="l" defTabSz="914400" rtl="0" eaLnBrk="1" fontAlgn="b" latinLnBrk="0" hangingPunct="1"/>
                      <a:r>
                        <a:rPr lang="es-SV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Tribunal Sancionador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54.7%</a:t>
                      </a:r>
                    </a:p>
                  </a:txBody>
                  <a:tcPr marL="9525" marR="9525" marT="9525" marB="0" anchor="b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Gestión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1,134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1,342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46.3%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-12.1%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38.6%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8" name="2 Marcador de contenido"/>
          <p:cNvSpPr txBox="1">
            <a:spLocks/>
          </p:cNvSpPr>
          <p:nvPr/>
        </p:nvSpPr>
        <p:spPr>
          <a:xfrm>
            <a:off x="428596" y="4000504"/>
            <a:ext cx="8229600" cy="21431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400" dirty="0" smtClean="0"/>
              <a:t>El cierre de casos de los primeros nueve meses de 2013, presenta una disminución respecto  al año pasado, con una caída del 12.1%.</a:t>
            </a:r>
          </a:p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400" dirty="0" smtClean="0"/>
              <a:t>La cantidad de cierres de Septiembre aumenta un 38.6% respecto al mes pasado. </a:t>
            </a:r>
            <a:endParaRPr lang="es-SV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dirty="0" smtClean="0"/>
              <a:t>Reclamos cerrados y montos recuperados </a:t>
            </a:r>
            <a:br>
              <a:rPr lang="es-SV" dirty="0" smtClean="0"/>
            </a:br>
            <a:r>
              <a:rPr lang="es-SV" sz="2700" i="1" dirty="0" smtClean="0">
                <a:effectLst/>
              </a:rPr>
              <a:t>de enero a septiembre de 2013</a:t>
            </a:r>
            <a:endParaRPr lang="es-SV" sz="2700" i="1" dirty="0">
              <a:effectLst/>
            </a:endParaRPr>
          </a:p>
        </p:txBody>
      </p:sp>
      <p:graphicFrame>
        <p:nvGraphicFramePr>
          <p:cNvPr id="7" name="Marcador de contenid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8967668"/>
              </p:ext>
            </p:extLst>
          </p:nvPr>
        </p:nvGraphicFramePr>
        <p:xfrm>
          <a:off x="1151620" y="2035493"/>
          <a:ext cx="6840761" cy="2787015"/>
        </p:xfrm>
        <a:graphic>
          <a:graphicData uri="http://schemas.openxmlformats.org/drawingml/2006/table">
            <a:tbl>
              <a:tblPr firstRow="1" firstCol="1" lastRow="1" bandRow="1" bandCol="1">
                <a:tableStyleId>{69012ECD-51FC-41F1-AA8D-1B2483CD663E}</a:tableStyleId>
              </a:tblPr>
              <a:tblGrid>
                <a:gridCol w="668875"/>
                <a:gridCol w="1885010"/>
                <a:gridCol w="2477875"/>
                <a:gridCol w="1809001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600" u="none" strike="noStrike">
                          <a:effectLst/>
                        </a:rPr>
                        <a:t>Mes</a:t>
                      </a:r>
                      <a:endParaRPr lang="es-SV" sz="16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600" u="none" strike="noStrike">
                          <a:effectLst/>
                        </a:rPr>
                        <a:t>Reclamos cerrados</a:t>
                      </a:r>
                      <a:endParaRPr lang="es-SV" sz="16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600" u="none" strike="noStrike">
                          <a:effectLst/>
                        </a:rPr>
                        <a:t>Reclamos con devolución</a:t>
                      </a:r>
                      <a:endParaRPr lang="es-SV" sz="16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600" u="none" strike="noStrike">
                          <a:effectLst/>
                        </a:rPr>
                        <a:t>Monto recuperado</a:t>
                      </a:r>
                      <a:endParaRPr lang="es-SV" sz="16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ene-13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1,406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874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$292,359.14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feb-13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1,258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823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$344,680.81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mar-13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1,102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743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$267,441.12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abr-13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1,462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867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$291,760.66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may-13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1,551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950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$240,023.57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jun-13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1,187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747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$219,846.43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jul-13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1,488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928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$348,162.67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ago-13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1,036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619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$172,721.59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sep-13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1,436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816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$278,092.63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SV" sz="1600" u="none" strike="noStrike">
                          <a:effectLst/>
                        </a:rPr>
                        <a:t>Total</a:t>
                      </a:r>
                      <a:endParaRPr lang="es-SV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11,926</a:t>
                      </a:r>
                      <a:endParaRPr lang="es-SV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7,367</a:t>
                      </a:r>
                      <a:endParaRPr lang="es-SV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 dirty="0">
                          <a:effectLst/>
                        </a:rPr>
                        <a:t>$2,455,088.62</a:t>
                      </a:r>
                      <a:endParaRPr lang="es-SV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213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Montos recuperados por sector para Septiembre de 2013</a:t>
            </a:r>
            <a:endParaRPr lang="es-SV" dirty="0"/>
          </a:p>
        </p:txBody>
      </p:sp>
      <p:graphicFrame>
        <p:nvGraphicFramePr>
          <p:cNvPr id="6" name="6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870964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Montos recuperados</a:t>
            </a:r>
            <a:endParaRPr lang="es-SV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500034" y="5214950"/>
            <a:ext cx="8229600" cy="97156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Este mes se recuperó </a:t>
            </a:r>
            <a:r>
              <a:rPr lang="es-SV" sz="3200" dirty="0"/>
              <a:t>$278,092.63 </a:t>
            </a:r>
            <a:r>
              <a:rPr lang="es-ES" sz="3200" dirty="0" smtClean="0"/>
              <a:t>a favor de los consumidores.</a:t>
            </a:r>
            <a:endParaRPr lang="es-SV" sz="3200" dirty="0" smtClean="0"/>
          </a:p>
        </p:txBody>
      </p:sp>
      <p:graphicFrame>
        <p:nvGraphicFramePr>
          <p:cNvPr id="6" name="7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6103695"/>
              </p:ext>
            </p:extLst>
          </p:nvPr>
        </p:nvGraphicFramePr>
        <p:xfrm>
          <a:off x="457200" y="1600201"/>
          <a:ext cx="8229600" cy="3614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Atenciones</a:t>
            </a:r>
            <a:endParaRPr lang="es-SV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9216314"/>
              </p:ext>
            </p:extLst>
          </p:nvPr>
        </p:nvGraphicFramePr>
        <p:xfrm>
          <a:off x="673195" y="1306827"/>
          <a:ext cx="7809865" cy="1510665"/>
        </p:xfrm>
        <a:graphic>
          <a:graphicData uri="http://schemas.openxmlformats.org/drawingml/2006/table">
            <a:tbl>
              <a:tblPr firstRow="1" lastRow="1" bandRow="1">
                <a:tableStyleId>{69012ECD-51FC-41F1-AA8D-1B2483CD663E}</a:tableStyleId>
              </a:tblPr>
              <a:tblGrid>
                <a:gridCol w="1070674"/>
                <a:gridCol w="1198308"/>
                <a:gridCol w="1186053"/>
                <a:gridCol w="981583"/>
                <a:gridCol w="1195832"/>
                <a:gridCol w="1195832"/>
                <a:gridCol w="981583"/>
              </a:tblGrid>
              <a:tr h="30460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Tipo de caso 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Enero a Septiembre </a:t>
                      </a:r>
                    </a:p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Enero a Septiembre </a:t>
                      </a:r>
                    </a:p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Cambio 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Agosto 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Septiembre 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Cambio 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19549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Asesoría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34,193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3,689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17.4%</a:t>
                      </a:r>
                    </a:p>
                  </a:txBody>
                  <a:tcPr marL="9525" marR="9525" marT="9525" marB="0" anchor="ctr"/>
                </a:tc>
              </a:tr>
              <a:tr h="119549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Denuncia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-19.0%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8.2%</a:t>
                      </a:r>
                    </a:p>
                  </a:txBody>
                  <a:tcPr marL="9525" marR="9525" marT="9525" marB="0" anchor="ctr"/>
                </a:tc>
              </a:tr>
              <a:tr h="119549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Derivación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2,093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-12.3%</a:t>
                      </a:r>
                    </a:p>
                  </a:txBody>
                  <a:tcPr marL="9525" marR="9525" marT="9525" marB="0" anchor="ctr"/>
                </a:tc>
              </a:tr>
              <a:tr h="140634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Gestión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27.5%</a:t>
                      </a:r>
                    </a:p>
                  </a:txBody>
                  <a:tcPr marL="9525" marR="9525" marT="9525" marB="0" anchor="ctr"/>
                </a:tc>
              </a:tr>
              <a:tr h="131444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14.4%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2 Marcador de contenido"/>
          <p:cNvSpPr txBox="1">
            <a:spLocks/>
          </p:cNvSpPr>
          <p:nvPr/>
        </p:nvSpPr>
        <p:spPr>
          <a:xfrm>
            <a:off x="428596" y="3163198"/>
            <a:ext cx="8229600" cy="3074114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En Septiembre de 2013 se logró un total de </a:t>
            </a:r>
            <a:r>
              <a:rPr lang="es-SV" sz="3200" b="1" dirty="0" smtClean="0">
                <a:solidFill>
                  <a:srgbClr val="000000"/>
                </a:solidFill>
              </a:rPr>
              <a:t>5,001 </a:t>
            </a:r>
            <a:r>
              <a:rPr lang="es-ES" sz="3200" dirty="0" smtClean="0"/>
              <a:t>atenciones. La mayor parte de estos casos fueron asesorías, sumando </a:t>
            </a:r>
            <a:r>
              <a:rPr lang="es-SV" sz="3200" dirty="0" smtClean="0">
                <a:solidFill>
                  <a:srgbClr val="000000"/>
                </a:solidFill>
              </a:rPr>
              <a:t>3,689</a:t>
            </a:r>
          </a:p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Comparando </a:t>
            </a:r>
            <a:r>
              <a:rPr lang="es-ES" sz="3200" dirty="0"/>
              <a:t>este mes con el anterior, </a:t>
            </a:r>
            <a:r>
              <a:rPr lang="es-ES" sz="3200" dirty="0" smtClean="0"/>
              <a:t>el </a:t>
            </a:r>
            <a:r>
              <a:rPr lang="es-ES" sz="3200" dirty="0"/>
              <a:t>total de </a:t>
            </a:r>
            <a:r>
              <a:rPr lang="es-ES" sz="3200" dirty="0" smtClean="0"/>
              <a:t>atenciones aumentó un 14.4%, esto se debió a la disminución que se tuvo el mes pasado periodo de las vacaciones </a:t>
            </a:r>
            <a:r>
              <a:rPr lang="es-ES" sz="3200" dirty="0" err="1" smtClean="0"/>
              <a:t>agostinas</a:t>
            </a:r>
            <a:r>
              <a:rPr lang="es-ES" sz="3200" dirty="0" smtClean="0"/>
              <a:t>.</a:t>
            </a:r>
            <a:endParaRPr lang="es-ES" sz="3200" dirty="0"/>
          </a:p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En comparación los primeros nueve meses de 2013 con 2012, la cantidad aumenta un 0.5%.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dirty="0" smtClean="0"/>
              <a:t>Atenciones y asesorías </a:t>
            </a:r>
            <a:br>
              <a:rPr lang="es-SV" dirty="0" smtClean="0"/>
            </a:br>
            <a:r>
              <a:rPr lang="es-SV" sz="2700" i="1" dirty="0" smtClean="0">
                <a:effectLst/>
              </a:rPr>
              <a:t>Primeros nueve meses 2012-2013</a:t>
            </a:r>
            <a:endParaRPr lang="es-SV" i="1" dirty="0">
              <a:effectLst/>
            </a:endParaRPr>
          </a:p>
        </p:txBody>
      </p:sp>
      <p:graphicFrame>
        <p:nvGraphicFramePr>
          <p:cNvPr id="7" name="5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900895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5029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Oficinas de atención</a:t>
            </a:r>
            <a:endParaRPr lang="es-SV" dirty="0"/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607147273"/>
              </p:ext>
            </p:extLst>
          </p:nvPr>
        </p:nvGraphicFramePr>
        <p:xfrm>
          <a:off x="500034" y="1874537"/>
          <a:ext cx="3855942" cy="1768775"/>
        </p:xfrm>
        <a:graphic>
          <a:graphicData uri="http://schemas.openxmlformats.org/drawingml/2006/table">
            <a:tbl>
              <a:tblPr firstRow="1" lastRow="1" bandRow="1">
                <a:tableStyleId>{F2DE63D5-997A-4646-A377-4702673A728D}</a:tableStyleId>
              </a:tblPr>
              <a:tblGrid>
                <a:gridCol w="1093745"/>
                <a:gridCol w="559971"/>
                <a:gridCol w="612366"/>
                <a:gridCol w="690959"/>
                <a:gridCol w="514126"/>
                <a:gridCol w="384775"/>
              </a:tblGrid>
              <a:tr h="346619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Oficina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Asesoría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Denuncia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Derivación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Gestión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Call</a:t>
                      </a:r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Center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1,824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Plan de La Laguna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509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 Miguel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 Salvador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1,098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1,593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Santa Ana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3,689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5,001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4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3096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1800"/>
              </a:spcBef>
            </a:pPr>
            <a:r>
              <a:rPr lang="es-ES" dirty="0" smtClean="0"/>
              <a:t>El Call </a:t>
            </a:r>
            <a:r>
              <a:rPr lang="es-ES" dirty="0"/>
              <a:t>Center </a:t>
            </a:r>
            <a:r>
              <a:rPr lang="es-ES" dirty="0" smtClean="0"/>
              <a:t>y el Centro </a:t>
            </a:r>
            <a:r>
              <a:rPr lang="es-ES" dirty="0"/>
              <a:t>de Solución de Controversias de San Salvador realizaron </a:t>
            </a:r>
            <a:r>
              <a:rPr lang="es-ES" dirty="0" smtClean="0"/>
              <a:t>la mayor parte de las atenciones, con </a:t>
            </a:r>
            <a:r>
              <a:rPr lang="es-SV" dirty="0" smtClean="0">
                <a:solidFill>
                  <a:srgbClr val="000000"/>
                </a:solidFill>
              </a:rPr>
              <a:t>1,824</a:t>
            </a:r>
            <a:r>
              <a:rPr lang="es-ES" dirty="0" smtClean="0"/>
              <a:t> y 1,593, </a:t>
            </a:r>
            <a:r>
              <a:rPr lang="es-ES" dirty="0"/>
              <a:t>respectivamente.</a:t>
            </a:r>
          </a:p>
          <a:p>
            <a:pPr>
              <a:spcBef>
                <a:spcPts val="1800"/>
              </a:spcBef>
            </a:pPr>
            <a:r>
              <a:rPr lang="es-ES" dirty="0"/>
              <a:t>Respecto al mes anterior, las atenciones </a:t>
            </a:r>
            <a:r>
              <a:rPr lang="es-ES" dirty="0" smtClean="0"/>
              <a:t>aumentaron un 14.4%.</a:t>
            </a:r>
            <a:endParaRPr lang="es-ES" dirty="0"/>
          </a:p>
          <a:p>
            <a:pPr>
              <a:spcBef>
                <a:spcPts val="1800"/>
              </a:spcBef>
            </a:pPr>
            <a:r>
              <a:rPr lang="es-ES" dirty="0"/>
              <a:t>Todas las </a:t>
            </a:r>
            <a:r>
              <a:rPr lang="es-ES" dirty="0" smtClean="0"/>
              <a:t>oficinas, salvo San Miguel, </a:t>
            </a:r>
            <a:r>
              <a:rPr lang="es-ES" dirty="0"/>
              <a:t>mostraron </a:t>
            </a:r>
            <a:r>
              <a:rPr lang="es-ES" dirty="0" smtClean="0"/>
              <a:t>aumentos en </a:t>
            </a:r>
            <a:r>
              <a:rPr lang="es-ES" dirty="0"/>
              <a:t>la cantidad de atenciones.</a:t>
            </a:r>
            <a:endParaRPr lang="es-SV" dirty="0"/>
          </a:p>
        </p:txBody>
      </p:sp>
      <p:sp>
        <p:nvSpPr>
          <p:cNvPr id="8" name="7 CuadroTexto"/>
          <p:cNvSpPr txBox="1"/>
          <p:nvPr/>
        </p:nvSpPr>
        <p:spPr>
          <a:xfrm>
            <a:off x="500034" y="3929066"/>
            <a:ext cx="40719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dirty="0" smtClean="0"/>
              <a:t>Tasa de variación mensual agosto-Septiembre de 2013</a:t>
            </a:r>
            <a:endParaRPr lang="es-SV" sz="1600" dirty="0"/>
          </a:p>
        </p:txBody>
      </p:sp>
      <p:sp>
        <p:nvSpPr>
          <p:cNvPr id="9" name="8 CuadroTexto"/>
          <p:cNvSpPr txBox="1"/>
          <p:nvPr/>
        </p:nvSpPr>
        <p:spPr>
          <a:xfrm>
            <a:off x="500034" y="1285860"/>
            <a:ext cx="40719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dirty="0" smtClean="0"/>
              <a:t>Atenciones mensuales para Septiembre de 2013</a:t>
            </a:r>
            <a:endParaRPr lang="es-SV" sz="1600" dirty="0"/>
          </a:p>
        </p:txBody>
      </p:sp>
      <p:graphicFrame>
        <p:nvGraphicFramePr>
          <p:cNvPr id="10" name="5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2540526"/>
              </p:ext>
            </p:extLst>
          </p:nvPr>
        </p:nvGraphicFramePr>
        <p:xfrm>
          <a:off x="571472" y="4500570"/>
          <a:ext cx="3813175" cy="1768775"/>
        </p:xfrm>
        <a:graphic>
          <a:graphicData uri="http://schemas.openxmlformats.org/drawingml/2006/table">
            <a:tbl>
              <a:tblPr firstRow="1" lastRow="1" bandRow="1">
                <a:tableStyleId>{F2DE63D5-997A-4646-A377-4702673A728D}</a:tableStyleId>
              </a:tblPr>
              <a:tblGrid>
                <a:gridCol w="1060450"/>
                <a:gridCol w="542925"/>
                <a:gridCol w="593725"/>
                <a:gridCol w="669925"/>
                <a:gridCol w="498475"/>
                <a:gridCol w="447675"/>
              </a:tblGrid>
              <a:tr h="346619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Oficina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Asesoría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Denuncia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Derivación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Gestión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Call</a:t>
                      </a:r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Center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13.7%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Plan de La Laguna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-41.9%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-66.7%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32.6%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 Miguel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-6.8%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 Salvador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15.2%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Santa Ana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19.6%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14.4%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Casos por sector para Septiembre de 2013</a:t>
            </a:r>
            <a:endParaRPr lang="es-SV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467544" y="4955988"/>
            <a:ext cx="8424936" cy="18573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dirty="0"/>
              <a:t>Servicios financieros tiene el 21.66% de las atenciones, seguido por los sectores de; telecomunicaciones con 18.4%, y agua potable, con 16.54%.</a:t>
            </a:r>
          </a:p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dirty="0"/>
              <a:t>Las denuncias en el sector agua potable se mantienen elevadas con un 49.53%; le sigue telecomunicaciones con el 15.33%,  y electrodomésticos un 10.64%.</a:t>
            </a:r>
            <a:endParaRPr lang="es-SV" dirty="0"/>
          </a:p>
        </p:txBody>
      </p:sp>
      <p:graphicFrame>
        <p:nvGraphicFramePr>
          <p:cNvPr id="9" name="1 Gráfico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769538798"/>
              </p:ext>
            </p:extLst>
          </p:nvPr>
        </p:nvGraphicFramePr>
        <p:xfrm>
          <a:off x="457200" y="1196753"/>
          <a:ext cx="4038600" cy="37592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2 Gráfico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947520086"/>
              </p:ext>
            </p:extLst>
          </p:nvPr>
        </p:nvGraphicFramePr>
        <p:xfrm>
          <a:off x="4648200" y="1196753"/>
          <a:ext cx="4038600" cy="37592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Casos por sector para </a:t>
            </a:r>
            <a:r>
              <a:rPr lang="es-ES" dirty="0" smtClean="0"/>
              <a:t>septiembre </a:t>
            </a:r>
            <a:r>
              <a:rPr lang="es-ES" dirty="0"/>
              <a:t>de 2013</a:t>
            </a:r>
            <a:endParaRPr lang="es-SV" dirty="0"/>
          </a:p>
        </p:txBody>
      </p:sp>
      <p:sp>
        <p:nvSpPr>
          <p:cNvPr id="7" name="6 CuadroTexto"/>
          <p:cNvSpPr txBox="1"/>
          <p:nvPr/>
        </p:nvSpPr>
        <p:spPr>
          <a:xfrm>
            <a:off x="395536" y="1772816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/>
              <a:t>Atenciones por sector</a:t>
            </a:r>
            <a:endParaRPr lang="es-SV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4639072" y="1772816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/>
              <a:t>Denuncias por sector</a:t>
            </a:r>
            <a:endParaRPr lang="es-SV" b="1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352965027"/>
              </p:ext>
            </p:extLst>
          </p:nvPr>
        </p:nvGraphicFramePr>
        <p:xfrm>
          <a:off x="457200" y="2420888"/>
          <a:ext cx="4038600" cy="2303145"/>
        </p:xfrm>
        <a:graphic>
          <a:graphicData uri="http://schemas.openxmlformats.org/drawingml/2006/table">
            <a:tbl>
              <a:tblPr firstRow="1" firstCol="1" lastRow="1" bandRow="1" bandCol="1">
                <a:tableStyleId>{69012ECD-51FC-41F1-AA8D-1B2483CD663E}</a:tableStyleId>
              </a:tblPr>
              <a:tblGrid>
                <a:gridCol w="2527300"/>
                <a:gridCol w="952500"/>
                <a:gridCol w="558800"/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 dirty="0">
                          <a:effectLst/>
                        </a:rPr>
                        <a:t>Sector</a:t>
                      </a:r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Porcentaje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Total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Servicios Financieros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21.66%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1,083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Telecomunicaciones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18.40%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920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Agua Potable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16.54%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827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Electrodomésticos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9.04%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452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 dirty="0">
                          <a:effectLst/>
                        </a:rPr>
                        <a:t>Comercio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 dirty="0">
                          <a:effectLst/>
                        </a:rPr>
                        <a:t>8.64%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432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Energía Eléctrica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7.12%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356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Servicios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4.52%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226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Muebles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2.86%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143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Hidrocarburos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2.58%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129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Gobierno y Alcaldías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2.20%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110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Otros sectores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6.44%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323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Total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100.00%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 dirty="0">
                          <a:effectLst/>
                        </a:rPr>
                        <a:t>5,001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6" name="Marcador de contenido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61699132"/>
              </p:ext>
            </p:extLst>
          </p:nvPr>
        </p:nvGraphicFramePr>
        <p:xfrm>
          <a:off x="4648200" y="2420888"/>
          <a:ext cx="4038600" cy="2303145"/>
        </p:xfrm>
        <a:graphic>
          <a:graphicData uri="http://schemas.openxmlformats.org/drawingml/2006/table">
            <a:tbl>
              <a:tblPr firstRow="1" firstCol="1" lastRow="1" bandRow="1" bandCol="1">
                <a:tableStyleId>{69012ECD-51FC-41F1-AA8D-1B2483CD663E}</a:tableStyleId>
              </a:tblPr>
              <a:tblGrid>
                <a:gridCol w="2527300"/>
                <a:gridCol w="952500"/>
                <a:gridCol w="558800"/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 dirty="0">
                          <a:effectLst/>
                        </a:rPr>
                        <a:t>Sector</a:t>
                      </a:r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Porcentaje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Total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Agua Potable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49.53%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475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Telecomunicaciones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15.33%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147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Electrodomésticos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10.64%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102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Servicios Financieros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10.53%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101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Comercio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4.28%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41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Servicios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3.13%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30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Muebles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1.77%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17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 dirty="0">
                          <a:effectLst/>
                        </a:rPr>
                        <a:t>Vehículos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1.25%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12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Inmuebles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1.25%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12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Turismo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0.94%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9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Otros sectores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1.35%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13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Total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100.00%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 dirty="0">
                          <a:effectLst/>
                        </a:rPr>
                        <a:t>959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4285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Casos por sector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6907284"/>
              </p:ext>
            </p:extLst>
          </p:nvPr>
        </p:nvGraphicFramePr>
        <p:xfrm>
          <a:off x="1187622" y="1700808"/>
          <a:ext cx="7128796" cy="4223385"/>
        </p:xfrm>
        <a:graphic>
          <a:graphicData uri="http://schemas.openxmlformats.org/drawingml/2006/table">
            <a:tbl>
              <a:tblPr firstRow="1" firstCol="1" lastRow="1" bandRow="1" bandCol="1">
                <a:tableStyleId>{69012ECD-51FC-41F1-AA8D-1B2483CD663E}</a:tableStyleId>
              </a:tblPr>
              <a:tblGrid>
                <a:gridCol w="1778120"/>
                <a:gridCol w="1337669"/>
                <a:gridCol w="1337669"/>
                <a:gridCol w="1337669"/>
                <a:gridCol w="1337669"/>
              </a:tblGrid>
              <a:tr h="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>
                          <a:effectLst/>
                        </a:rPr>
                        <a:t>Sector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Total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Porcentaje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Enero-Septiembre </a:t>
                      </a:r>
                      <a:r>
                        <a:rPr lang="es-SV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Enero-Septiembre </a:t>
                      </a:r>
                      <a:r>
                        <a:rPr lang="es-SV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Enero-Septiembre </a:t>
                      </a:r>
                      <a:r>
                        <a:rPr lang="es-SV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Enero-Septiembre </a:t>
                      </a:r>
                      <a:r>
                        <a:rPr lang="es-SV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Financieros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22.25%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Agua Potable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18.50%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Telecomunicaciones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7,681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16.18%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Electrodomésticos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8.55%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Comercio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7.63%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Energía Eléctrica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6.67%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6.21%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Medicamentos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Muebles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y Alcaldías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Inmuebles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Hidrocarburos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Turismo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0.78%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Libros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0.72%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Alimentos y bebidas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0.29%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Publicidad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0.03%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3642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Denuncias por sector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2779305"/>
              </p:ext>
            </p:extLst>
          </p:nvPr>
        </p:nvGraphicFramePr>
        <p:xfrm>
          <a:off x="1187622" y="1700808"/>
          <a:ext cx="7128796" cy="4223385"/>
        </p:xfrm>
        <a:graphic>
          <a:graphicData uri="http://schemas.openxmlformats.org/drawingml/2006/table">
            <a:tbl>
              <a:tblPr firstRow="1" firstCol="1" lastRow="1" bandRow="1" bandCol="1">
                <a:tableStyleId>{69012ECD-51FC-41F1-AA8D-1B2483CD663E}</a:tableStyleId>
              </a:tblPr>
              <a:tblGrid>
                <a:gridCol w="1778120"/>
                <a:gridCol w="1337669"/>
                <a:gridCol w="1337669"/>
                <a:gridCol w="1337669"/>
                <a:gridCol w="1337669"/>
              </a:tblGrid>
              <a:tr h="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>
                          <a:effectLst/>
                        </a:rPr>
                        <a:t>Sector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Total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Porcentaje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Enero-Septiembre </a:t>
                      </a:r>
                      <a:r>
                        <a:rPr lang="es-SV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Enero-Septiembre </a:t>
                      </a:r>
                      <a:r>
                        <a:rPr lang="es-SV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Enero-Septiembre </a:t>
                      </a:r>
                      <a:r>
                        <a:rPr lang="es-SV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Enero-Septiembre </a:t>
                      </a:r>
                      <a:r>
                        <a:rPr lang="es-SV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Agua Potable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56.31%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53.79%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Telecomunicaciones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12.05%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Financieros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10.15%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Electrodomésticos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9.92%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Comercio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5.36%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Muebles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Turismo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Inmuebles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0.97%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Libros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0.38%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0.15%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Energía Eléctrica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0.14%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Alimentos y bebidas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0.09%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Medicamentos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0.09%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Hidrocarburos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0.05%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y Alcaldías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0.03%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Publicidad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1270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Motivos para septiembre de 2013</a:t>
            </a:r>
            <a:endParaRPr lang="es-SV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642910" y="4725144"/>
            <a:ext cx="7929618" cy="1561376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El principal motivo por el que los consumidores se presentan a la Defensoría en busca de atención son los cobros, cargos y comisiones con un 40.29%. La mala calidad </a:t>
            </a:r>
            <a:r>
              <a:rPr lang="es-ES" sz="2800" dirty="0"/>
              <a:t>de los </a:t>
            </a:r>
            <a:r>
              <a:rPr lang="es-ES" sz="2800" dirty="0" smtClean="0"/>
              <a:t>productos y el incumplimiento de contrato u oferta le siguen en relevancia, con 16.34% y 8.5% respectivamente.</a:t>
            </a:r>
          </a:p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Las denuncias se concentran también en cobros, cargos y comisiones, con un 57.98%, seguidas de </a:t>
            </a:r>
            <a:r>
              <a:rPr lang="es-ES" sz="2800" dirty="0"/>
              <a:t>mala calidad del producto </a:t>
            </a:r>
            <a:r>
              <a:rPr lang="es-ES" sz="2800" dirty="0" smtClean="0"/>
              <a:t>con 18.87% e incumplimiento de contrato </a:t>
            </a:r>
            <a:r>
              <a:rPr lang="es-ES" sz="2800" dirty="0"/>
              <a:t>u oferta con </a:t>
            </a:r>
            <a:r>
              <a:rPr lang="es-ES" sz="2800" dirty="0" smtClean="0"/>
              <a:t>10.22%.</a:t>
            </a:r>
            <a:endParaRPr lang="es-SV" sz="2800" dirty="0"/>
          </a:p>
        </p:txBody>
      </p:sp>
      <p:graphicFrame>
        <p:nvGraphicFramePr>
          <p:cNvPr id="12" name="3 Gráfico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185490448"/>
              </p:ext>
            </p:extLst>
          </p:nvPr>
        </p:nvGraphicFramePr>
        <p:xfrm>
          <a:off x="457200" y="1268760"/>
          <a:ext cx="4038600" cy="34563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4 Gráfico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707044301"/>
              </p:ext>
            </p:extLst>
          </p:nvPr>
        </p:nvGraphicFramePr>
        <p:xfrm>
          <a:off x="4648200" y="1268760"/>
          <a:ext cx="4038600" cy="34563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oletín Estadístico Mensual 201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Boletín Estadístico Mensual 2011</Template>
  <TotalTime>2831</TotalTime>
  <Words>1578</Words>
  <Application>Microsoft Office PowerPoint</Application>
  <PresentationFormat>Presentación en pantalla (4:3)</PresentationFormat>
  <Paragraphs>762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9" baseType="lpstr">
      <vt:lpstr>Arial</vt:lpstr>
      <vt:lpstr>Calibri</vt:lpstr>
      <vt:lpstr>Boletín Estadístico Mensual 2011</vt:lpstr>
      <vt:lpstr>Boletín Estadístico Mensual</vt:lpstr>
      <vt:lpstr>Atenciones</vt:lpstr>
      <vt:lpstr>Atenciones y asesorías  Primeros nueve meses 2012-2013</vt:lpstr>
      <vt:lpstr>Oficinas de atención</vt:lpstr>
      <vt:lpstr>Casos por sector para Septiembre de 2013</vt:lpstr>
      <vt:lpstr>Casos por sector para septiembre de 2013</vt:lpstr>
      <vt:lpstr>Casos por sector</vt:lpstr>
      <vt:lpstr>Denuncias por sector</vt:lpstr>
      <vt:lpstr>Motivos para septiembre de 2013</vt:lpstr>
      <vt:lpstr>Casos por motivo para Septiembre de 2013</vt:lpstr>
      <vt:lpstr>Atenciones por motivo</vt:lpstr>
      <vt:lpstr>Denuncias por motivo</vt:lpstr>
      <vt:lpstr>Casos cerrados</vt:lpstr>
      <vt:lpstr>Reclamos cerrados y montos recuperados  de enero a septiembre de 2013</vt:lpstr>
      <vt:lpstr>Montos recuperados por sector para Septiembre de 2013</vt:lpstr>
      <vt:lpstr>Montos recuperados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Boletín Estadístico Mensual</dc:title>
  <dc:creator>Julio Siguenza</dc:creator>
  <cp:lastModifiedBy>Julio Siguenza</cp:lastModifiedBy>
  <cp:revision>157</cp:revision>
  <dcterms:created xsi:type="dcterms:W3CDTF">2011-12-21T16:07:31Z</dcterms:created>
  <dcterms:modified xsi:type="dcterms:W3CDTF">2018-10-02T14:51:47Z</dcterms:modified>
</cp:coreProperties>
</file>