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72" r:id="rId15"/>
    <p:sldId id="264" r:id="rId16"/>
    <p:sldId id="257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4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Hoja1!$B$30:$J$30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Hoja1!$B$31:$J$31</c:f>
              <c:numCache>
                <c:formatCode>#,##0</c:formatCode>
                <c:ptCount val="9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  <c:pt idx="5">
                  <c:v>3442</c:v>
                </c:pt>
                <c:pt idx="6">
                  <c:v>3746</c:v>
                </c:pt>
                <c:pt idx="7">
                  <c:v>3589</c:v>
                </c:pt>
                <c:pt idx="8">
                  <c:v>3064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Hoja1!$B$30:$J$30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Hoja1!$B$32:$J$32</c:f>
              <c:numCache>
                <c:formatCode>#,##0</c:formatCode>
                <c:ptCount val="9"/>
                <c:pt idx="0">
                  <c:v>4309</c:v>
                </c:pt>
                <c:pt idx="1">
                  <c:v>3734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  <c:pt idx="5">
                  <c:v>3654</c:v>
                </c:pt>
                <c:pt idx="6">
                  <c:v>4287</c:v>
                </c:pt>
                <c:pt idx="7">
                  <c:v>3141</c:v>
                </c:pt>
                <c:pt idx="8">
                  <c:v>3689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870768"/>
        <c:axId val="192874688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Hoja1!$B$30:$J$30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Hoja1!$B$33:$J$33</c:f>
              <c:numCache>
                <c:formatCode>#,##0</c:formatCode>
                <c:ptCount val="9"/>
                <c:pt idx="0">
                  <c:v>5976</c:v>
                </c:pt>
                <c:pt idx="1">
                  <c:v>5443</c:v>
                </c:pt>
                <c:pt idx="2">
                  <c:v>6241</c:v>
                </c:pt>
                <c:pt idx="3">
                  <c:v>4082</c:v>
                </c:pt>
                <c:pt idx="4">
                  <c:v>5266</c:v>
                </c:pt>
                <c:pt idx="5">
                  <c:v>4981</c:v>
                </c:pt>
                <c:pt idx="6">
                  <c:v>5395</c:v>
                </c:pt>
                <c:pt idx="7">
                  <c:v>5178</c:v>
                </c:pt>
                <c:pt idx="8">
                  <c:v>4681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57150">
              <a:solidFill>
                <a:schemeClr val="accent1"/>
              </a:solidFill>
            </a:ln>
          </c:spPr>
          <c:marker>
            <c:symbol val="none"/>
          </c:marker>
          <c:dLbls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Hoja1!$B$30:$J$30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Hoja1!$B$34:$J$34</c:f>
              <c:numCache>
                <c:formatCode>#,##0</c:formatCode>
                <c:ptCount val="9"/>
                <c:pt idx="0">
                  <c:v>5978</c:v>
                </c:pt>
                <c:pt idx="1">
                  <c:v>5172</c:v>
                </c:pt>
                <c:pt idx="2">
                  <c:v>4161</c:v>
                </c:pt>
                <c:pt idx="3">
                  <c:v>5923</c:v>
                </c:pt>
                <c:pt idx="4">
                  <c:v>5846</c:v>
                </c:pt>
                <c:pt idx="5">
                  <c:v>5164</c:v>
                </c:pt>
                <c:pt idx="6">
                  <c:v>5871</c:v>
                </c:pt>
                <c:pt idx="7">
                  <c:v>4370</c:v>
                </c:pt>
                <c:pt idx="8">
                  <c:v>5001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870768"/>
        <c:axId val="192874688"/>
      </c:lineChart>
      <c:catAx>
        <c:axId val="19287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2874688"/>
        <c:crosses val="autoZero"/>
        <c:auto val="1"/>
        <c:lblAlgn val="ctr"/>
        <c:lblOffset val="100"/>
        <c:noMultiLvlLbl val="0"/>
      </c:catAx>
      <c:valAx>
        <c:axId val="1928746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928707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Gobierno y Alcaldías</c:v>
                </c:pt>
                <c:pt idx="2">
                  <c:v>Hidrocarburos</c:v>
                </c:pt>
                <c:pt idx="3">
                  <c:v>Muebles</c:v>
                </c:pt>
                <c:pt idx="4">
                  <c:v>Servicios</c:v>
                </c:pt>
                <c:pt idx="5">
                  <c:v>Energía Eléctrica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6.4400000000000124E-2</c:v>
                </c:pt>
                <c:pt idx="1">
                  <c:v>2.1999999999999999E-2</c:v>
                </c:pt>
                <c:pt idx="2">
                  <c:v>2.58E-2</c:v>
                </c:pt>
                <c:pt idx="3">
                  <c:v>2.86E-2</c:v>
                </c:pt>
                <c:pt idx="4">
                  <c:v>4.5199999999999997E-2</c:v>
                </c:pt>
                <c:pt idx="5">
                  <c:v>7.1199999999999999E-2</c:v>
                </c:pt>
                <c:pt idx="6">
                  <c:v>8.6400000000000005E-2</c:v>
                </c:pt>
                <c:pt idx="7">
                  <c:v>9.0399999999999994E-2</c:v>
                </c:pt>
                <c:pt idx="8">
                  <c:v>0.16539999999999999</c:v>
                </c:pt>
                <c:pt idx="9">
                  <c:v>0.184</c:v>
                </c:pt>
                <c:pt idx="10">
                  <c:v>0.21659999999999999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1865584"/>
        <c:axId val="261866144"/>
        <c:axId val="0"/>
      </c:bar3DChart>
      <c:catAx>
        <c:axId val="261865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1866144"/>
        <c:crosses val="autoZero"/>
        <c:auto val="1"/>
        <c:lblAlgn val="ctr"/>
        <c:lblOffset val="100"/>
        <c:noMultiLvlLbl val="0"/>
      </c:catAx>
      <c:valAx>
        <c:axId val="26186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18655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Turismo</c:v>
                </c:pt>
                <c:pt idx="2">
                  <c:v>Vehículos</c:v>
                </c:pt>
                <c:pt idx="3">
                  <c:v>Inmuebles</c:v>
                </c:pt>
                <c:pt idx="4">
                  <c:v>Muebles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1.3500000000000068E-2</c:v>
                </c:pt>
                <c:pt idx="1">
                  <c:v>9.4000000000000004E-3</c:v>
                </c:pt>
                <c:pt idx="2">
                  <c:v>1.2500000000000001E-2</c:v>
                </c:pt>
                <c:pt idx="3">
                  <c:v>1.2500000000000001E-2</c:v>
                </c:pt>
                <c:pt idx="4">
                  <c:v>1.77E-2</c:v>
                </c:pt>
                <c:pt idx="5">
                  <c:v>3.1300000000000001E-2</c:v>
                </c:pt>
                <c:pt idx="6">
                  <c:v>4.2799999999999998E-2</c:v>
                </c:pt>
                <c:pt idx="7">
                  <c:v>0.1053</c:v>
                </c:pt>
                <c:pt idx="8">
                  <c:v>0.10639999999999999</c:v>
                </c:pt>
                <c:pt idx="9">
                  <c:v>0.15329999999999999</c:v>
                </c:pt>
                <c:pt idx="10">
                  <c:v>0.49530000000000002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1868384"/>
        <c:axId val="261868944"/>
        <c:axId val="0"/>
      </c:bar3DChart>
      <c:catAx>
        <c:axId val="2618683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1868944"/>
        <c:crosses val="autoZero"/>
        <c:auto val="1"/>
        <c:lblAlgn val="ctr"/>
        <c:lblOffset val="100"/>
        <c:noMultiLvlLbl val="0"/>
      </c:catAx>
      <c:valAx>
        <c:axId val="26186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1868384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0.18690000000000007</c:v>
                </c:pt>
                <c:pt idx="1">
                  <c:v>8.2000000000000007E-3</c:v>
                </c:pt>
                <c:pt idx="2">
                  <c:v>1.44E-2</c:v>
                </c:pt>
                <c:pt idx="3">
                  <c:v>2.76E-2</c:v>
                </c:pt>
                <c:pt idx="4">
                  <c:v>3.1E-2</c:v>
                </c:pt>
                <c:pt idx="5">
                  <c:v>8.0600000000000005E-2</c:v>
                </c:pt>
                <c:pt idx="6">
                  <c:v>8.5000000000000006E-2</c:v>
                </c:pt>
                <c:pt idx="7">
                  <c:v>0.16339999999999999</c:v>
                </c:pt>
                <c:pt idx="8">
                  <c:v>0.40289999999999998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1871184"/>
        <c:axId val="261871744"/>
        <c:axId val="0"/>
      </c:bar3DChart>
      <c:catAx>
        <c:axId val="26187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1871744"/>
        <c:crosses val="autoZero"/>
        <c:auto val="1"/>
        <c:lblAlgn val="ctr"/>
        <c:lblOffset val="100"/>
        <c:noMultiLvlLbl val="0"/>
      </c:catAx>
      <c:valAx>
        <c:axId val="261871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18711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Derecho de Retracto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9.1700000000000004E-2</c:v>
                </c:pt>
                <c:pt idx="1">
                  <c:v>4.1999999999999997E-3</c:v>
                </c:pt>
                <c:pt idx="2">
                  <c:v>1.04E-2</c:v>
                </c:pt>
                <c:pt idx="3">
                  <c:v>1.15E-2</c:v>
                </c:pt>
                <c:pt idx="4">
                  <c:v>1.15E-2</c:v>
                </c:pt>
                <c:pt idx="5">
                  <c:v>0.1022</c:v>
                </c:pt>
                <c:pt idx="6">
                  <c:v>0.18870000000000001</c:v>
                </c:pt>
                <c:pt idx="7">
                  <c:v>0.57979999999999998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2589808"/>
        <c:axId val="262590368"/>
        <c:axId val="0"/>
      </c:bar3DChart>
      <c:catAx>
        <c:axId val="26258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590368"/>
        <c:crosses val="autoZero"/>
        <c:auto val="1"/>
        <c:lblAlgn val="ctr"/>
        <c:lblOffset val="100"/>
        <c:noMultiLvlLbl val="0"/>
      </c:catAx>
      <c:valAx>
        <c:axId val="262590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58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Hoja1!$H$481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Hoja1!$G$482:$G$491</c:f>
              <c:strCache>
                <c:ptCount val="10"/>
                <c:pt idx="0">
                  <c:v>Otros Sectores</c:v>
                </c:pt>
                <c:pt idx="1">
                  <c:v>Turismo</c:v>
                </c:pt>
                <c:pt idx="2">
                  <c:v>Muebles</c:v>
                </c:pt>
                <c:pt idx="3">
                  <c:v>Servicios</c:v>
                </c:pt>
                <c:pt idx="4">
                  <c:v>Electrodomésticos</c:v>
                </c:pt>
                <c:pt idx="5">
                  <c:v>Comercio</c:v>
                </c:pt>
                <c:pt idx="6">
                  <c:v>Telecomunicaciones</c:v>
                </c:pt>
                <c:pt idx="7">
                  <c:v>Inmuebles</c:v>
                </c:pt>
                <c:pt idx="8">
                  <c:v>Agua Potable</c:v>
                </c:pt>
                <c:pt idx="9">
                  <c:v>Servicios Financieros</c:v>
                </c:pt>
              </c:strCache>
            </c:strRef>
          </c:cat>
          <c:val>
            <c:numRef>
              <c:f>Hoja1!$H$482:$H$491</c:f>
              <c:numCache>
                <c:formatCode>"$"#,##0.00</c:formatCode>
                <c:ptCount val="10"/>
                <c:pt idx="0">
                  <c:v>5077.08</c:v>
                </c:pt>
                <c:pt idx="1">
                  <c:v>4111.33</c:v>
                </c:pt>
                <c:pt idx="2">
                  <c:v>4337.2700000000004</c:v>
                </c:pt>
                <c:pt idx="3">
                  <c:v>6503.78</c:v>
                </c:pt>
                <c:pt idx="4">
                  <c:v>12326.94</c:v>
                </c:pt>
                <c:pt idx="5">
                  <c:v>15624.830000000002</c:v>
                </c:pt>
                <c:pt idx="6">
                  <c:v>32400.920000000002</c:v>
                </c:pt>
                <c:pt idx="7">
                  <c:v>49293.259999999987</c:v>
                </c:pt>
                <c:pt idx="8">
                  <c:v>50012</c:v>
                </c:pt>
                <c:pt idx="9">
                  <c:v>98405.220000000016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2592608"/>
        <c:axId val="262593168"/>
        <c:axId val="0"/>
      </c:bar3DChart>
      <c:catAx>
        <c:axId val="2625926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593168"/>
        <c:crosses val="autoZero"/>
        <c:auto val="1"/>
        <c:lblAlgn val="ctr"/>
        <c:lblOffset val="100"/>
        <c:noMultiLvlLbl val="0"/>
      </c:catAx>
      <c:valAx>
        <c:axId val="26259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592608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Hoja1!$A$509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Hoja1!$B$508:$M$508</c:f>
              <c:numCache>
                <c:formatCode>mmm\-yy</c:formatCode>
                <c:ptCount val="12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</c:numCache>
            </c:numRef>
          </c:cat>
          <c:val>
            <c:numRef>
              <c:f>Hoja1!$B$509:$M$509</c:f>
              <c:numCache>
                <c:formatCode>#,##0</c:formatCode>
                <c:ptCount val="12"/>
                <c:pt idx="0">
                  <c:v>1601</c:v>
                </c:pt>
                <c:pt idx="1">
                  <c:v>1334</c:v>
                </c:pt>
                <c:pt idx="2">
                  <c:v>903</c:v>
                </c:pt>
                <c:pt idx="3">
                  <c:v>1406</c:v>
                </c:pt>
                <c:pt idx="4">
                  <c:v>1258</c:v>
                </c:pt>
                <c:pt idx="5">
                  <c:v>1102</c:v>
                </c:pt>
                <c:pt idx="6">
                  <c:v>1462</c:v>
                </c:pt>
                <c:pt idx="7">
                  <c:v>1551</c:v>
                </c:pt>
                <c:pt idx="8">
                  <c:v>1187</c:v>
                </c:pt>
                <c:pt idx="9">
                  <c:v>1488</c:v>
                </c:pt>
                <c:pt idx="10">
                  <c:v>1036</c:v>
                </c:pt>
                <c:pt idx="11">
                  <c:v>1436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64604752"/>
        <c:axId val="264605312"/>
      </c:barChart>
      <c:lineChart>
        <c:grouping val="standard"/>
        <c:varyColors val="0"/>
        <c:ser>
          <c:idx val="1"/>
          <c:order val="1"/>
          <c:tx>
            <c:strRef>
              <c:f>Hoja1!$A$510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Hoja1!$B$508:$L$508</c:f>
              <c:numCache>
                <c:formatCode>mmm\-yy</c:formatCode>
                <c:ptCount val="11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</c:numCache>
            </c:numRef>
          </c:cat>
          <c:val>
            <c:numRef>
              <c:f>Hoja1!$B$510:$M$510</c:f>
              <c:numCache>
                <c:formatCode>"$"#,##0.00</c:formatCode>
                <c:ptCount val="12"/>
                <c:pt idx="0">
                  <c:v>338380.07</c:v>
                </c:pt>
                <c:pt idx="1">
                  <c:v>320111.44000000012</c:v>
                </c:pt>
                <c:pt idx="2">
                  <c:v>180939.51</c:v>
                </c:pt>
                <c:pt idx="3">
                  <c:v>292359.13999999966</c:v>
                </c:pt>
                <c:pt idx="4">
                  <c:v>344680.81000000029</c:v>
                </c:pt>
                <c:pt idx="5">
                  <c:v>267441.11999999976</c:v>
                </c:pt>
                <c:pt idx="6">
                  <c:v>291760.66000000003</c:v>
                </c:pt>
                <c:pt idx="7">
                  <c:v>240023.57</c:v>
                </c:pt>
                <c:pt idx="8">
                  <c:v>219846.43000000002</c:v>
                </c:pt>
                <c:pt idx="9">
                  <c:v>348162.67</c:v>
                </c:pt>
                <c:pt idx="10">
                  <c:v>172721.58999999988</c:v>
                </c:pt>
                <c:pt idx="11">
                  <c:v>278092.63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606432"/>
        <c:axId val="264605872"/>
      </c:lineChart>
      <c:dateAx>
        <c:axId val="2646047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4605312"/>
        <c:crosses val="autoZero"/>
        <c:auto val="1"/>
        <c:lblOffset val="100"/>
        <c:baseTimeUnit val="months"/>
      </c:dateAx>
      <c:valAx>
        <c:axId val="26460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4604752"/>
        <c:crosses val="autoZero"/>
        <c:crossBetween val="between"/>
      </c:valAx>
      <c:valAx>
        <c:axId val="264605872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4606432"/>
        <c:crosses val="max"/>
        <c:crossBetween val="between"/>
      </c:valAx>
      <c:dateAx>
        <c:axId val="26460643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64605872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02/10/2018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Septiembre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</a:t>
            </a:r>
            <a:r>
              <a:rPr lang="es-ES" dirty="0" smtClean="0"/>
              <a:t>Septiembre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6603590"/>
              </p:ext>
            </p:extLst>
          </p:nvPr>
        </p:nvGraphicFramePr>
        <p:xfrm>
          <a:off x="457200" y="2805906"/>
          <a:ext cx="4038600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40.29%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2,015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16.34%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817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8.50%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425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Pagos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8.06%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403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3.10%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Desistimiento de compra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2.76%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1.44%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0.82%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18.69%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935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5,001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19410"/>
              </p:ext>
            </p:extLst>
          </p:nvPr>
        </p:nvGraphicFramePr>
        <p:xfrm>
          <a:off x="4648200" y="2901156"/>
          <a:ext cx="4038600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Motivo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57.98%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556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18.87%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10.22%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1.15%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1.15%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1.04%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Derecho de Retracto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0.42%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9.17%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959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204748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730313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434480"/>
              </p:ext>
            </p:extLst>
          </p:nvPr>
        </p:nvGraphicFramePr>
        <p:xfrm>
          <a:off x="471503" y="1600200"/>
          <a:ext cx="8200995" cy="2097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296091"/>
                <a:gridCol w="1448827"/>
                <a:gridCol w="1464331"/>
                <a:gridCol w="650705"/>
                <a:gridCol w="845168"/>
                <a:gridCol w="845168"/>
                <a:gridCol w="650705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Septiembre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Septiembre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Septiembre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12,438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10,584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Cerrado por razones de oficio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nueve meses de 2013, presenta una disminución respecto  al año pasado, con una caída del 12.1%.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Septiembre aumenta un 38.6%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de enero a septiembre de 2013</a:t>
            </a:r>
            <a:endParaRPr lang="es-SV" sz="2700" i="1" dirty="0">
              <a:effectLst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967668"/>
              </p:ext>
            </p:extLst>
          </p:nvPr>
        </p:nvGraphicFramePr>
        <p:xfrm>
          <a:off x="1151620" y="2035493"/>
          <a:ext cx="6840761" cy="278701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668875"/>
                <a:gridCol w="1885010"/>
                <a:gridCol w="2477875"/>
                <a:gridCol w="18090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Mes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ene-13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1,406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874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$292,359.14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feb-13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1,258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$344,680.81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mar-13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$267,441.12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abr-13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1,462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867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$291,760.66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may-13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1,551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950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$240,023.57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$219,846.43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1,488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928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$348,162.67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ago-13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619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$172,721.59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816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$278,092.63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11,926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7,367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$2,455,088.62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Septiembre de 2013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7096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$278,092.63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103695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216314"/>
              </p:ext>
            </p:extLst>
          </p:nvPr>
        </p:nvGraphicFramePr>
        <p:xfrm>
          <a:off x="673195" y="1306827"/>
          <a:ext cx="7809865" cy="151066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Septiembre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Septiembre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Septiembre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Septiembre de 2013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5,001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3,689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aumentó un 14.4%, esto se debió a la disminución que se tuvo el mes pasado periodo de las vacaciones </a:t>
            </a:r>
            <a:r>
              <a:rPr lang="es-ES" sz="3200" dirty="0" err="1" smtClean="0"/>
              <a:t>agostinas</a:t>
            </a:r>
            <a:r>
              <a:rPr lang="es-ES" sz="3200" dirty="0" smtClean="0"/>
              <a:t>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nueve meses de 2013 con 2012, la cantidad aumenta un 0.5%.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Primeros nueve meses 2012-2013</a:t>
            </a:r>
            <a:endParaRPr lang="es-SV" i="1" dirty="0">
              <a:effectLst/>
            </a:endParaRPr>
          </a:p>
        </p:txBody>
      </p:sp>
      <p:graphicFrame>
        <p:nvGraphicFramePr>
          <p:cNvPr id="7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089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7147273"/>
              </p:ext>
            </p:extLst>
          </p:nvPr>
        </p:nvGraphicFramePr>
        <p:xfrm>
          <a:off x="500034" y="1874537"/>
          <a:ext cx="3855942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1093745"/>
                <a:gridCol w="559971"/>
                <a:gridCol w="612366"/>
                <a:gridCol w="690959"/>
                <a:gridCol w="514126"/>
                <a:gridCol w="384775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309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Call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1,824</a:t>
            </a:r>
            <a:r>
              <a:rPr lang="es-ES" dirty="0" smtClean="0"/>
              <a:t> y 1,593, </a:t>
            </a:r>
            <a:r>
              <a:rPr lang="es-ES" dirty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/>
              <a:t>Respecto al mes anterior, las atenciones </a:t>
            </a:r>
            <a:r>
              <a:rPr lang="es-ES" dirty="0" smtClean="0"/>
              <a:t>aumentaron un 14.4%.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/>
              <a:t>Todas las </a:t>
            </a:r>
            <a:r>
              <a:rPr lang="es-ES" dirty="0" smtClean="0"/>
              <a:t>oficinas, salvo San Miguel, </a:t>
            </a:r>
            <a:r>
              <a:rPr lang="es-ES" dirty="0"/>
              <a:t>mostraron </a:t>
            </a:r>
            <a:r>
              <a:rPr lang="es-ES" dirty="0" smtClean="0"/>
              <a:t>aumentos en </a:t>
            </a:r>
            <a:r>
              <a:rPr lang="es-ES" dirty="0"/>
              <a:t>la cantidad de atenciones.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agosto-Septiembre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Septiembre 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540526"/>
              </p:ext>
            </p:extLst>
          </p:nvPr>
        </p:nvGraphicFramePr>
        <p:xfrm>
          <a:off x="571472" y="4500570"/>
          <a:ext cx="3813175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1060450"/>
                <a:gridCol w="542925"/>
                <a:gridCol w="593725"/>
                <a:gridCol w="669925"/>
                <a:gridCol w="498475"/>
                <a:gridCol w="447675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Septiembre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21.66% de las atenciones, seguido por los sectores de; telecomunicaciones con 18.4%, y agua potable, con 16.54%.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se mantienen elevadas con un 49.53%; le sigue telecomunicaciones con el 15.33%,  y electrodomésticos un 10.64%.</a:t>
            </a:r>
            <a:endParaRPr lang="es-SV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9538798"/>
              </p:ext>
            </p:extLst>
          </p:nvPr>
        </p:nvGraphicFramePr>
        <p:xfrm>
          <a:off x="457200" y="1196753"/>
          <a:ext cx="4038600" cy="375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7520086"/>
              </p:ext>
            </p:extLst>
          </p:nvPr>
        </p:nvGraphicFramePr>
        <p:xfrm>
          <a:off x="4648200" y="1196753"/>
          <a:ext cx="4038600" cy="375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sector para </a:t>
            </a:r>
            <a:r>
              <a:rPr lang="es-ES" dirty="0" smtClean="0"/>
              <a:t>septiembre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52965027"/>
              </p:ext>
            </p:extLst>
          </p:nvPr>
        </p:nvGraphicFramePr>
        <p:xfrm>
          <a:off x="457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21.66%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1,083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18.40%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920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16.54%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9.04%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452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Comercio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8.64%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432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Energía Eléctrica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7.12%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356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4.52%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226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2.86%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Hidrocarburos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2.58%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Gobierno y Alcaldías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2.20%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6.44%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323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5,001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1699132"/>
              </p:ext>
            </p:extLst>
          </p:nvPr>
        </p:nvGraphicFramePr>
        <p:xfrm>
          <a:off x="4648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49.53%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475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15.33%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10.64%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10.53%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4.28%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3.13%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1.77%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Vehículos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0.94%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959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907284"/>
              </p:ext>
            </p:extLst>
          </p:nvPr>
        </p:nvGraphicFramePr>
        <p:xfrm>
          <a:off x="1187622" y="1700808"/>
          <a:ext cx="7128796" cy="422338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779305"/>
              </p:ext>
            </p:extLst>
          </p:nvPr>
        </p:nvGraphicFramePr>
        <p:xfrm>
          <a:off x="1187622" y="1700808"/>
          <a:ext cx="7128796" cy="422338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Enero-Septiembre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septiembre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40.29%. La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y el incumplimiento de contrato u oferta le siguen en relevancia, con 16.34% y 8.5%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57.98%,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18.87%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10.22%.</a:t>
            </a:r>
            <a:endParaRPr lang="es-SV" sz="2800" dirty="0"/>
          </a:p>
        </p:txBody>
      </p:sp>
      <p:graphicFrame>
        <p:nvGraphicFramePr>
          <p:cNvPr id="12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5490448"/>
              </p:ext>
            </p:extLst>
          </p:nvPr>
        </p:nvGraphicFramePr>
        <p:xfrm>
          <a:off x="457200" y="1268760"/>
          <a:ext cx="4038600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7044301"/>
              </p:ext>
            </p:extLst>
          </p:nvPr>
        </p:nvGraphicFramePr>
        <p:xfrm>
          <a:off x="4648200" y="1268760"/>
          <a:ext cx="4038600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2831</TotalTime>
  <Words>1578</Words>
  <Application>Microsoft Office PowerPoint</Application>
  <PresentationFormat>Presentación en pantalla (4:3)</PresentationFormat>
  <Paragraphs>762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Primeros nueve meses 2012-2013</vt:lpstr>
      <vt:lpstr>Oficinas de atención</vt:lpstr>
      <vt:lpstr>Casos por sector para Septiembre de 2013</vt:lpstr>
      <vt:lpstr>Casos por sector para septiembre de 2013</vt:lpstr>
      <vt:lpstr>Casos por sector</vt:lpstr>
      <vt:lpstr>Denuncias por sector</vt:lpstr>
      <vt:lpstr>Motivos para septiembre de 2013</vt:lpstr>
      <vt:lpstr>Casos por motivo para Septiembre de 2013</vt:lpstr>
      <vt:lpstr>Atenciones por motivo</vt:lpstr>
      <vt:lpstr>Denuncias por motivo</vt:lpstr>
      <vt:lpstr>Casos cerrados</vt:lpstr>
      <vt:lpstr>Reclamos cerrados y montos recuperados  de enero a septiembre de 2013</vt:lpstr>
      <vt:lpstr>Montos recuperados por sector para Septiembre de 2013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157</cp:revision>
  <dcterms:created xsi:type="dcterms:W3CDTF">2011-12-21T16:07:31Z</dcterms:created>
  <dcterms:modified xsi:type="dcterms:W3CDTF">2018-10-02T14:51:47Z</dcterms:modified>
</cp:coreProperties>
</file>