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72" r:id="rId15"/>
    <p:sldId id="264" r:id="rId16"/>
    <p:sldId id="257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Hoja1!$A$31</c:f>
              <c:strCache>
                <c:ptCount val="1"/>
                <c:pt idx="0">
                  <c:v>Asesorías 2012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6"/>
              </a:solidFill>
              <a:ln w="25400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Hoja1!$B$30:$K$30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Hoja1!$B$31:$K$31</c:f>
              <c:numCache>
                <c:formatCode>#,##0</c:formatCode>
                <c:ptCount val="10"/>
                <c:pt idx="0">
                  <c:v>4026</c:v>
                </c:pt>
                <c:pt idx="1">
                  <c:v>3576</c:v>
                </c:pt>
                <c:pt idx="2">
                  <c:v>4410</c:v>
                </c:pt>
                <c:pt idx="3">
                  <c:v>2645</c:v>
                </c:pt>
                <c:pt idx="4">
                  <c:v>3541</c:v>
                </c:pt>
                <c:pt idx="5">
                  <c:v>3442</c:v>
                </c:pt>
                <c:pt idx="6">
                  <c:v>3746</c:v>
                </c:pt>
                <c:pt idx="7">
                  <c:v>3589</c:v>
                </c:pt>
                <c:pt idx="8">
                  <c:v>3064</c:v>
                </c:pt>
                <c:pt idx="9">
                  <c:v>3405</c:v>
                </c:pt>
              </c:numCache>
            </c:numRef>
          </c:val>
        </c:ser>
        <c:ser>
          <c:idx val="1"/>
          <c:order val="1"/>
          <c:tx>
            <c:strRef>
              <c:f>Hoja1!$A$32</c:f>
              <c:strCache>
                <c:ptCount val="1"/>
                <c:pt idx="0">
                  <c:v>Asesorías 2013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432098765432098E-3"/>
                  <c:y val="0.2584729481880430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432098765432098E-3"/>
                  <c:y val="0.2211730409638788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5432098765432098E-3"/>
                  <c:y val="0.2107617760021458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6296296296296294E-3"/>
                  <c:y val="0.2417200494126884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accent1"/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Hoja1!$B$30:$K$30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Hoja1!$B$32:$K$32</c:f>
              <c:numCache>
                <c:formatCode>#,##0</c:formatCode>
                <c:ptCount val="10"/>
                <c:pt idx="0">
                  <c:v>4309</c:v>
                </c:pt>
                <c:pt idx="1">
                  <c:v>3734</c:v>
                </c:pt>
                <c:pt idx="2">
                  <c:v>2967</c:v>
                </c:pt>
                <c:pt idx="3">
                  <c:v>4353</c:v>
                </c:pt>
                <c:pt idx="4">
                  <c:v>4059</c:v>
                </c:pt>
                <c:pt idx="5">
                  <c:v>3654</c:v>
                </c:pt>
                <c:pt idx="6">
                  <c:v>4287</c:v>
                </c:pt>
                <c:pt idx="7">
                  <c:v>3141</c:v>
                </c:pt>
                <c:pt idx="8">
                  <c:v>3689</c:v>
                </c:pt>
                <c:pt idx="9">
                  <c:v>4237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04675456"/>
        <c:axId val="204675848"/>
      </c:barChart>
      <c:lineChart>
        <c:grouping val="standard"/>
        <c:varyColors val="0"/>
        <c:ser>
          <c:idx val="2"/>
          <c:order val="2"/>
          <c:tx>
            <c:strRef>
              <c:f>Hoja1!$A$33</c:f>
              <c:strCache>
                <c:ptCount val="1"/>
                <c:pt idx="0">
                  <c:v>Atenciones 2012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4"/>
              </a:solidFill>
              <a:ln w="25400" cap="flat" cmpd="sng" algn="ctr">
                <a:solidFill>
                  <a:schemeClr val="accent4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Hoja1!$B$30:$K$30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Hoja1!$B$33:$K$33</c:f>
              <c:numCache>
                <c:formatCode>#,##0</c:formatCode>
                <c:ptCount val="10"/>
                <c:pt idx="0">
                  <c:v>5976</c:v>
                </c:pt>
                <c:pt idx="1">
                  <c:v>5443</c:v>
                </c:pt>
                <c:pt idx="2">
                  <c:v>6240</c:v>
                </c:pt>
                <c:pt idx="3">
                  <c:v>4081</c:v>
                </c:pt>
                <c:pt idx="4">
                  <c:v>5264</c:v>
                </c:pt>
                <c:pt idx="5">
                  <c:v>4981</c:v>
                </c:pt>
                <c:pt idx="6">
                  <c:v>5394</c:v>
                </c:pt>
                <c:pt idx="7">
                  <c:v>5178</c:v>
                </c:pt>
                <c:pt idx="8">
                  <c:v>4681</c:v>
                </c:pt>
                <c:pt idx="9">
                  <c:v>5086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Hoja1!$A$34</c:f>
              <c:strCache>
                <c:ptCount val="1"/>
                <c:pt idx="0">
                  <c:v>Atenciones 2013</c:v>
                </c:pt>
              </c:strCache>
            </c:strRef>
          </c:tx>
          <c:spPr>
            <a:ln w="38100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6"/>
              </a:solidFill>
              <a:ln w="25400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Hoja1!$B$30:$K$30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Hoja1!$B$34:$K$34</c:f>
              <c:numCache>
                <c:formatCode>#,##0</c:formatCode>
                <c:ptCount val="10"/>
                <c:pt idx="0">
                  <c:v>5978</c:v>
                </c:pt>
                <c:pt idx="1">
                  <c:v>5172</c:v>
                </c:pt>
                <c:pt idx="2">
                  <c:v>4161</c:v>
                </c:pt>
                <c:pt idx="3">
                  <c:v>5923</c:v>
                </c:pt>
                <c:pt idx="4">
                  <c:v>5846</c:v>
                </c:pt>
                <c:pt idx="5">
                  <c:v>5164</c:v>
                </c:pt>
                <c:pt idx="6">
                  <c:v>5867</c:v>
                </c:pt>
                <c:pt idx="7">
                  <c:v>4369</c:v>
                </c:pt>
                <c:pt idx="8">
                  <c:v>5000</c:v>
                </c:pt>
                <c:pt idx="9">
                  <c:v>5745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675456"/>
        <c:axId val="204675848"/>
      </c:lineChart>
      <c:catAx>
        <c:axId val="204675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4675848"/>
        <c:crosses val="autoZero"/>
        <c:auto val="1"/>
        <c:lblAlgn val="ctr"/>
        <c:lblOffset val="100"/>
        <c:noMultiLvlLbl val="0"/>
      </c:catAx>
      <c:valAx>
        <c:axId val="204675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4675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Turismo</c:v>
                </c:pt>
                <c:pt idx="3">
                  <c:v>Hidrocarburos</c:v>
                </c:pt>
                <c:pt idx="4">
                  <c:v>Servicios</c:v>
                </c:pt>
                <c:pt idx="5">
                  <c:v>Comercio</c:v>
                </c:pt>
                <c:pt idx="6">
                  <c:v>Energía Eléctrica</c:v>
                </c:pt>
                <c:pt idx="7">
                  <c:v>Electrodomésticos</c:v>
                </c:pt>
                <c:pt idx="8">
                  <c:v>Agua Potable</c:v>
                </c:pt>
                <c:pt idx="9">
                  <c:v>Telecomunicaciones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0.12629999999999997</c:v>
                </c:pt>
                <c:pt idx="1">
                  <c:v>1.9300000000000001E-2</c:v>
                </c:pt>
                <c:pt idx="2">
                  <c:v>3.6400000000000002E-2</c:v>
                </c:pt>
                <c:pt idx="3">
                  <c:v>3.9699999999999999E-2</c:v>
                </c:pt>
                <c:pt idx="4">
                  <c:v>5.0799999999999998E-2</c:v>
                </c:pt>
                <c:pt idx="5">
                  <c:v>5.5899999999999998E-2</c:v>
                </c:pt>
                <c:pt idx="6">
                  <c:v>7.0800000000000002E-2</c:v>
                </c:pt>
                <c:pt idx="7">
                  <c:v>9.6299999999999997E-2</c:v>
                </c:pt>
                <c:pt idx="8">
                  <c:v>0.14729999999999999</c:v>
                </c:pt>
                <c:pt idx="9">
                  <c:v>0.161</c:v>
                </c:pt>
                <c:pt idx="10">
                  <c:v>0.19620000000000001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4678984"/>
        <c:axId val="204675064"/>
        <c:axId val="0"/>
      </c:bar3DChart>
      <c:catAx>
        <c:axId val="2046789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4675064"/>
        <c:crosses val="autoZero"/>
        <c:auto val="1"/>
        <c:lblAlgn val="ctr"/>
        <c:lblOffset val="100"/>
        <c:noMultiLvlLbl val="0"/>
      </c:catAx>
      <c:valAx>
        <c:axId val="204675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467898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  <a:endParaRPr lang="es-SV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8499876194720941"/>
          <c:y val="0.14451308806092972"/>
          <c:w val="0.63804362898033973"/>
          <c:h val="0.7800067738388399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Inmuebles</c:v>
                </c:pt>
                <c:pt idx="3">
                  <c:v>Vehículos</c:v>
                </c:pt>
                <c:pt idx="4">
                  <c:v>Servicios</c:v>
                </c:pt>
                <c:pt idx="5">
                  <c:v>Turismo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1.2000000000000011E-2</c:v>
                </c:pt>
                <c:pt idx="1">
                  <c:v>1.0200000000000001E-2</c:v>
                </c:pt>
                <c:pt idx="2">
                  <c:v>1.21E-2</c:v>
                </c:pt>
                <c:pt idx="3">
                  <c:v>1.2999999999999999E-2</c:v>
                </c:pt>
                <c:pt idx="4">
                  <c:v>2.7E-2</c:v>
                </c:pt>
                <c:pt idx="5">
                  <c:v>3.6299999999999999E-2</c:v>
                </c:pt>
                <c:pt idx="6">
                  <c:v>6.1400000000000003E-2</c:v>
                </c:pt>
                <c:pt idx="7">
                  <c:v>9.7699999999999995E-2</c:v>
                </c:pt>
                <c:pt idx="8">
                  <c:v>0.12470000000000001</c:v>
                </c:pt>
                <c:pt idx="9">
                  <c:v>0.1656</c:v>
                </c:pt>
                <c:pt idx="10">
                  <c:v>0.44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4677024"/>
        <c:axId val="204676240"/>
        <c:axId val="0"/>
      </c:bar3DChart>
      <c:catAx>
        <c:axId val="2046770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4676240"/>
        <c:crosses val="autoZero"/>
        <c:auto val="1"/>
        <c:lblAlgn val="ctr"/>
        <c:lblOffset val="100"/>
        <c:noMultiLvlLbl val="0"/>
      </c:catAx>
      <c:valAx>
        <c:axId val="204676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4677024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0.21389999999999998</c:v>
                </c:pt>
                <c:pt idx="1">
                  <c:v>9.9000000000000008E-3</c:v>
                </c:pt>
                <c:pt idx="2">
                  <c:v>1.6E-2</c:v>
                </c:pt>
                <c:pt idx="3">
                  <c:v>2.7199999999999998E-2</c:v>
                </c:pt>
                <c:pt idx="4">
                  <c:v>2.9100000000000001E-2</c:v>
                </c:pt>
                <c:pt idx="5">
                  <c:v>7.6100000000000001E-2</c:v>
                </c:pt>
                <c:pt idx="6">
                  <c:v>9.4E-2</c:v>
                </c:pt>
                <c:pt idx="7">
                  <c:v>0.17560000000000001</c:v>
                </c:pt>
                <c:pt idx="8">
                  <c:v>0.35820000000000002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2205008"/>
        <c:axId val="262204616"/>
        <c:axId val="0"/>
      </c:bar3DChart>
      <c:catAx>
        <c:axId val="262205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204616"/>
        <c:crosses val="autoZero"/>
        <c:auto val="1"/>
        <c:lblAlgn val="ctr"/>
        <c:lblOffset val="100"/>
        <c:noMultiLvlLbl val="0"/>
      </c:catAx>
      <c:valAx>
        <c:axId val="262204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2050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Documentos de Obligación y Cancelaciones</c:v>
                </c:pt>
                <c:pt idx="2">
                  <c:v>Gestiones de Cobro</c:v>
                </c:pt>
                <c:pt idx="3">
                  <c:v>Desistimiento de compra</c:v>
                </c:pt>
                <c:pt idx="4">
                  <c:v>Práctica abusiva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9.9499999999999922E-2</c:v>
                </c:pt>
                <c:pt idx="1">
                  <c:v>7.4000000000000003E-3</c:v>
                </c:pt>
                <c:pt idx="2">
                  <c:v>1.0200000000000001E-2</c:v>
                </c:pt>
                <c:pt idx="3">
                  <c:v>1.21E-2</c:v>
                </c:pt>
                <c:pt idx="4">
                  <c:v>1.77E-2</c:v>
                </c:pt>
                <c:pt idx="5">
                  <c:v>0.1191</c:v>
                </c:pt>
                <c:pt idx="6">
                  <c:v>0.2233</c:v>
                </c:pt>
                <c:pt idx="7">
                  <c:v>0.51070000000000004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2203832"/>
        <c:axId val="262203048"/>
        <c:axId val="0"/>
      </c:bar3DChart>
      <c:catAx>
        <c:axId val="262203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203048"/>
        <c:crosses val="autoZero"/>
        <c:auto val="1"/>
        <c:lblAlgn val="ctr"/>
        <c:lblOffset val="100"/>
        <c:noMultiLvlLbl val="0"/>
      </c:catAx>
      <c:valAx>
        <c:axId val="262203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2038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Hoja1!$H$481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Hoja1!$G$482:$G$491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Turismo</c:v>
                </c:pt>
                <c:pt idx="3">
                  <c:v>Comercio</c:v>
                </c:pt>
                <c:pt idx="4">
                  <c:v>Inmuebles</c:v>
                </c:pt>
                <c:pt idx="5">
                  <c:v>Servicios</c:v>
                </c:pt>
                <c:pt idx="6">
                  <c:v>Electrodomésticos</c:v>
                </c:pt>
                <c:pt idx="7">
                  <c:v>Telecomunicaciones</c:v>
                </c:pt>
                <c:pt idx="8">
                  <c:v>Agua Potable</c:v>
                </c:pt>
                <c:pt idx="9">
                  <c:v>Servicios Financieros</c:v>
                </c:pt>
              </c:strCache>
            </c:strRef>
          </c:cat>
          <c:val>
            <c:numRef>
              <c:f>Hoja1!$H$482:$H$491</c:f>
              <c:numCache>
                <c:formatCode>"$"#,##0.00</c:formatCode>
                <c:ptCount val="10"/>
                <c:pt idx="0">
                  <c:v>9076.8799999999992</c:v>
                </c:pt>
                <c:pt idx="1">
                  <c:v>2966.98</c:v>
                </c:pt>
                <c:pt idx="2">
                  <c:v>4728.7999999999993</c:v>
                </c:pt>
                <c:pt idx="3">
                  <c:v>10377.939999999997</c:v>
                </c:pt>
                <c:pt idx="4">
                  <c:v>13856.68</c:v>
                </c:pt>
                <c:pt idx="5">
                  <c:v>17171.59</c:v>
                </c:pt>
                <c:pt idx="6">
                  <c:v>33752.820000000014</c:v>
                </c:pt>
                <c:pt idx="7">
                  <c:v>37027.919999999998</c:v>
                </c:pt>
                <c:pt idx="8">
                  <c:v>70373.39</c:v>
                </c:pt>
                <c:pt idx="9">
                  <c:v>76326.080000000002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2715864"/>
        <c:axId val="264514048"/>
        <c:axId val="0"/>
      </c:bar3DChart>
      <c:catAx>
        <c:axId val="2027158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4514048"/>
        <c:crosses val="autoZero"/>
        <c:auto val="1"/>
        <c:lblAlgn val="ctr"/>
        <c:lblOffset val="100"/>
        <c:noMultiLvlLbl val="0"/>
      </c:catAx>
      <c:valAx>
        <c:axId val="264514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2715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Hoja1!$A$509</c:f>
              <c:strCache>
                <c:ptCount val="1"/>
                <c:pt idx="0">
                  <c:v>Casos Cerrados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Hoja1!$B$508:$L$508</c:f>
              <c:numCache>
                <c:formatCode>mmm\-yy</c:formatCode>
                <c:ptCount val="11"/>
                <c:pt idx="0">
                  <c:v>41214</c:v>
                </c:pt>
                <c:pt idx="1">
                  <c:v>41244</c:v>
                </c:pt>
                <c:pt idx="2">
                  <c:v>41275</c:v>
                </c:pt>
                <c:pt idx="3">
                  <c:v>41306</c:v>
                </c:pt>
                <c:pt idx="4">
                  <c:v>41334</c:v>
                </c:pt>
                <c:pt idx="5">
                  <c:v>41365</c:v>
                </c:pt>
                <c:pt idx="6">
                  <c:v>41395</c:v>
                </c:pt>
                <c:pt idx="7">
                  <c:v>41426</c:v>
                </c:pt>
                <c:pt idx="8">
                  <c:v>41456</c:v>
                </c:pt>
                <c:pt idx="9">
                  <c:v>41487</c:v>
                </c:pt>
                <c:pt idx="10">
                  <c:v>41518</c:v>
                </c:pt>
              </c:numCache>
            </c:numRef>
          </c:cat>
          <c:val>
            <c:numRef>
              <c:f>Hoja1!$B$509:$M$509</c:f>
              <c:numCache>
                <c:formatCode>#,##0</c:formatCode>
                <c:ptCount val="12"/>
                <c:pt idx="0">
                  <c:v>1324</c:v>
                </c:pt>
                <c:pt idx="1">
                  <c:v>889</c:v>
                </c:pt>
                <c:pt idx="2">
                  <c:v>1389</c:v>
                </c:pt>
                <c:pt idx="3">
                  <c:v>1246</c:v>
                </c:pt>
                <c:pt idx="4">
                  <c:v>1097</c:v>
                </c:pt>
                <c:pt idx="5">
                  <c:v>1432</c:v>
                </c:pt>
                <c:pt idx="6">
                  <c:v>1524</c:v>
                </c:pt>
                <c:pt idx="7">
                  <c:v>1172</c:v>
                </c:pt>
                <c:pt idx="8">
                  <c:v>1487</c:v>
                </c:pt>
                <c:pt idx="9">
                  <c:v>1015</c:v>
                </c:pt>
                <c:pt idx="10">
                  <c:v>1433</c:v>
                </c:pt>
                <c:pt idx="11">
                  <c:v>1296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64514832"/>
        <c:axId val="264515224"/>
      </c:barChart>
      <c:lineChart>
        <c:grouping val="standard"/>
        <c:varyColors val="0"/>
        <c:ser>
          <c:idx val="1"/>
          <c:order val="1"/>
          <c:tx>
            <c:strRef>
              <c:f>Hoja1!$A$510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Hoja1!$B$508:$K$508</c:f>
              <c:numCache>
                <c:formatCode>mmm\-yy</c:formatCode>
                <c:ptCount val="10"/>
                <c:pt idx="0">
                  <c:v>41214</c:v>
                </c:pt>
                <c:pt idx="1">
                  <c:v>41244</c:v>
                </c:pt>
                <c:pt idx="2">
                  <c:v>41275</c:v>
                </c:pt>
                <c:pt idx="3">
                  <c:v>41306</c:v>
                </c:pt>
                <c:pt idx="4">
                  <c:v>41334</c:v>
                </c:pt>
                <c:pt idx="5">
                  <c:v>41365</c:v>
                </c:pt>
                <c:pt idx="6">
                  <c:v>41395</c:v>
                </c:pt>
                <c:pt idx="7">
                  <c:v>41426</c:v>
                </c:pt>
                <c:pt idx="8">
                  <c:v>41456</c:v>
                </c:pt>
                <c:pt idx="9">
                  <c:v>41487</c:v>
                </c:pt>
              </c:numCache>
            </c:numRef>
          </c:cat>
          <c:val>
            <c:numRef>
              <c:f>Hoja1!$B$510:$M$510</c:f>
              <c:numCache>
                <c:formatCode>"$"#,##0.00</c:formatCode>
                <c:ptCount val="12"/>
                <c:pt idx="0">
                  <c:v>320111.44000000012</c:v>
                </c:pt>
                <c:pt idx="1">
                  <c:v>181144.29000000004</c:v>
                </c:pt>
                <c:pt idx="2">
                  <c:v>292359.13999999966</c:v>
                </c:pt>
                <c:pt idx="3">
                  <c:v>344680.81000000029</c:v>
                </c:pt>
                <c:pt idx="4">
                  <c:v>267441.11999999976</c:v>
                </c:pt>
                <c:pt idx="5">
                  <c:v>291760.66000000003</c:v>
                </c:pt>
                <c:pt idx="6">
                  <c:v>239773.57</c:v>
                </c:pt>
                <c:pt idx="7">
                  <c:v>219805.75000000003</c:v>
                </c:pt>
                <c:pt idx="8">
                  <c:v>348277.39999999997</c:v>
                </c:pt>
                <c:pt idx="9">
                  <c:v>172118.86999999988</c:v>
                </c:pt>
                <c:pt idx="10">
                  <c:v>280863.32999999996</c:v>
                </c:pt>
                <c:pt idx="11">
                  <c:v>275659.08000000019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4516008"/>
        <c:axId val="264515616"/>
      </c:lineChart>
      <c:dateAx>
        <c:axId val="26451483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4515224"/>
        <c:crosses val="autoZero"/>
        <c:auto val="1"/>
        <c:lblOffset val="100"/>
        <c:baseTimeUnit val="months"/>
      </c:dateAx>
      <c:valAx>
        <c:axId val="264515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4514832"/>
        <c:crosses val="autoZero"/>
        <c:crossBetween val="between"/>
      </c:valAx>
      <c:valAx>
        <c:axId val="264515616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4516008"/>
        <c:crosses val="max"/>
        <c:crossBetween val="between"/>
      </c:valAx>
      <c:dateAx>
        <c:axId val="264516008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26451561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06/11/2013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Octubre 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</a:t>
            </a:r>
            <a:r>
              <a:rPr lang="es-ES" dirty="0" smtClean="0"/>
              <a:t>motivo </a:t>
            </a:r>
            <a:r>
              <a:rPr lang="es-ES" dirty="0"/>
              <a:t>para </a:t>
            </a:r>
            <a:r>
              <a:rPr lang="es-ES" dirty="0" smtClean="0"/>
              <a:t>Octubre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6603590"/>
              </p:ext>
            </p:extLst>
          </p:nvPr>
        </p:nvGraphicFramePr>
        <p:xfrm>
          <a:off x="457200" y="2805906"/>
          <a:ext cx="4038600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1,229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5,745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19410"/>
              </p:ext>
            </p:extLst>
          </p:nvPr>
        </p:nvGraphicFramePr>
        <p:xfrm>
          <a:off x="4648200" y="2901156"/>
          <a:ext cx="4038600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219643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539085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434480"/>
              </p:ext>
            </p:extLst>
          </p:nvPr>
        </p:nvGraphicFramePr>
        <p:xfrm>
          <a:off x="471503" y="1600200"/>
          <a:ext cx="8200995" cy="209740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296091"/>
                <a:gridCol w="1448827"/>
                <a:gridCol w="1464331"/>
                <a:gridCol w="650705"/>
                <a:gridCol w="845168"/>
                <a:gridCol w="845168"/>
                <a:gridCol w="650705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Octubre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Octubre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Septiembre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Octubre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13,880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11,756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-12.5%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Cerrado por razones de oficio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-40.7%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-12.4%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de los primeros nueve meses de 2013, presenta una disminución respecto  al año pasado, con una caída del 12.4%.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Octubre disminuye un 9.6%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de enero a octubre de 2013</a:t>
            </a:r>
            <a:endParaRPr lang="es-SV" sz="2700" i="1" dirty="0">
              <a:effectLst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038986"/>
              </p:ext>
            </p:extLst>
          </p:nvPr>
        </p:nvGraphicFramePr>
        <p:xfrm>
          <a:off x="1187624" y="2204864"/>
          <a:ext cx="7128792" cy="304038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798228"/>
                <a:gridCol w="1896854"/>
                <a:gridCol w="2529528"/>
                <a:gridCol w="190418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Mes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cerrados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con devolución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Monto recuperado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ene-13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1,389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874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$292,359.14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feb-13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1,246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823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$344,680.81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mar-13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1,097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$267,441.12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abr-13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1,432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867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$291,760.66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may-13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1,524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949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$239,773.57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jun-13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1,172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$219,805.75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jul-13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1,487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935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$348,277.40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ago-13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1,015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622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$172,118.87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sep-13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1,433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$280,863.33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oct-13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1,296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$275,659.08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13,091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8,230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$2,732,739.73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Octubre de 2013</a:t>
            </a:r>
            <a:endParaRPr lang="es-SV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2310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/>
              <a:t>$275,659.08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7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367340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216314"/>
              </p:ext>
            </p:extLst>
          </p:nvPr>
        </p:nvGraphicFramePr>
        <p:xfrm>
          <a:off x="673195" y="1306827"/>
          <a:ext cx="7809865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98308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Octubre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Octubre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Septiembre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Octubre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</a:t>
            </a:r>
            <a:r>
              <a:rPr lang="es-ES" sz="3200" dirty="0"/>
              <a:t>o</a:t>
            </a:r>
            <a:r>
              <a:rPr lang="es-ES" sz="3200" dirty="0" smtClean="0"/>
              <a:t>ctubre de 2013 se recibió </a:t>
            </a:r>
            <a:r>
              <a:rPr lang="es-SV" sz="3200" b="1" dirty="0" smtClean="0">
                <a:solidFill>
                  <a:srgbClr val="000000"/>
                </a:solidFill>
              </a:rPr>
              <a:t>5,745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4,237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aumentó un 14.9%, el cambio se explica por un aumento en la cantidad de asesorías, especialmente de comercio y electrodomésticos.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los primeros diez meses de 2013 con 2012, la cantidad aumenta un 1.7%.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Primeros nueve meses 2012-2013</a:t>
            </a:r>
            <a:endParaRPr lang="es-SV" i="1" dirty="0">
              <a:effectLst/>
            </a:endParaRPr>
          </a:p>
        </p:txBody>
      </p:sp>
      <p:graphicFrame>
        <p:nvGraphicFramePr>
          <p:cNvPr id="9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2220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19998539"/>
              </p:ext>
            </p:extLst>
          </p:nvPr>
        </p:nvGraphicFramePr>
        <p:xfrm>
          <a:off x="500034" y="1874537"/>
          <a:ext cx="3855942" cy="1768775"/>
        </p:xfrm>
        <a:graphic>
          <a:graphicData uri="http://schemas.openxmlformats.org/drawingml/2006/table">
            <a:tbl>
              <a:tblPr firstRow="1" lastRow="1" bandRow="1">
                <a:tableStyleId>{912C8C85-51F0-491E-9774-3900AFEF0FD7}</a:tableStyleId>
              </a:tblPr>
              <a:tblGrid>
                <a:gridCol w="1093745"/>
                <a:gridCol w="559971"/>
                <a:gridCol w="612366"/>
                <a:gridCol w="690959"/>
                <a:gridCol w="514126"/>
                <a:gridCol w="384775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2,192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52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2,244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221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230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63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518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164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202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92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480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1,273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446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57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83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1,859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387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197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644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4,237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1,075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252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181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 dirty="0">
                          <a:effectLst/>
                        </a:rPr>
                        <a:t>5,745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309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Call </a:t>
            </a:r>
            <a:r>
              <a:rPr lang="es-ES" dirty="0"/>
              <a:t>Center </a:t>
            </a:r>
            <a:r>
              <a:rPr lang="es-ES" dirty="0" smtClean="0"/>
              <a:t>y el Centro </a:t>
            </a:r>
            <a:r>
              <a:rPr lang="es-ES" dirty="0"/>
              <a:t>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2,244</a:t>
            </a:r>
            <a:r>
              <a:rPr lang="es-ES" dirty="0" smtClean="0"/>
              <a:t> y 1,859, </a:t>
            </a:r>
            <a:r>
              <a:rPr lang="es-ES" dirty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/>
              <a:t>Respecto al mes anterior, las atenciones </a:t>
            </a:r>
            <a:r>
              <a:rPr lang="es-ES" dirty="0" smtClean="0"/>
              <a:t>aumentaron un 14.9%.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/>
              <a:t>Todas las </a:t>
            </a:r>
            <a:r>
              <a:rPr lang="es-ES" dirty="0" smtClean="0"/>
              <a:t>oficinas, salvo Santa Ana, </a:t>
            </a:r>
            <a:r>
              <a:rPr lang="es-ES" dirty="0"/>
              <a:t>mostraron </a:t>
            </a:r>
            <a:r>
              <a:rPr lang="es-ES" dirty="0" smtClean="0"/>
              <a:t>aumentos en </a:t>
            </a:r>
            <a:r>
              <a:rPr lang="es-ES" dirty="0"/>
              <a:t>la cantidad de atenciones.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septiembre-Octubre de 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Octubre de 2013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622929"/>
              </p:ext>
            </p:extLst>
          </p:nvPr>
        </p:nvGraphicFramePr>
        <p:xfrm>
          <a:off x="571472" y="4500570"/>
          <a:ext cx="3813175" cy="1768775"/>
        </p:xfrm>
        <a:graphic>
          <a:graphicData uri="http://schemas.openxmlformats.org/drawingml/2006/table">
            <a:tbl>
              <a:tblPr firstRow="1" lastRow="1" bandRow="1">
                <a:tableStyleId>{912C8C85-51F0-491E-9774-3900AFEF0FD7}</a:tableStyleId>
              </a:tblPr>
              <a:tblGrid>
                <a:gridCol w="1060450"/>
                <a:gridCol w="542925"/>
                <a:gridCol w="593725"/>
                <a:gridCol w="669925"/>
                <a:gridCol w="498475"/>
                <a:gridCol w="447675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23.6%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23.0%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Plan de La Laguna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-12.3%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-3.4%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250.0%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100.0%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1.6%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-7.9%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32.9%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17.9%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69.2%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14.0%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15.9%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23.2%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7.5%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3.8%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16.7%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-0.3%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-4.8%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11.1%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-4.8%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-1.2%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14.9%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12.1%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36.2%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8.4%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 dirty="0">
                          <a:effectLst/>
                        </a:rPr>
                        <a:t>14.9%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Octubre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4955988"/>
            <a:ext cx="8424936" cy="185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Servicios financieros tiene el </a:t>
            </a:r>
            <a:r>
              <a:rPr lang="es-ES" dirty="0" smtClean="0"/>
              <a:t>19.62% </a:t>
            </a:r>
            <a:r>
              <a:rPr lang="es-ES" dirty="0"/>
              <a:t>de las atenciones, seguido por los sectores de; telecomunicaciones con </a:t>
            </a:r>
            <a:r>
              <a:rPr lang="es-ES" dirty="0" smtClean="0"/>
              <a:t>16.1%, </a:t>
            </a:r>
            <a:r>
              <a:rPr lang="es-ES" dirty="0"/>
              <a:t>y agua potable, con </a:t>
            </a:r>
            <a:r>
              <a:rPr lang="es-ES" dirty="0" smtClean="0"/>
              <a:t>14.73%.</a:t>
            </a:r>
            <a:endParaRPr lang="es-ES" dirty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Las denuncias en el sector agua potable </a:t>
            </a:r>
            <a:r>
              <a:rPr lang="es-ES" dirty="0" smtClean="0"/>
              <a:t>disminuyen a 44%, uno de los resultados más bajos desde el cambio de tarifa en 2010; </a:t>
            </a:r>
            <a:r>
              <a:rPr lang="es-ES" dirty="0"/>
              <a:t>le sigue telecomunicaciones con el </a:t>
            </a:r>
            <a:r>
              <a:rPr lang="es-ES" dirty="0" smtClean="0"/>
              <a:t>16.36%,  </a:t>
            </a:r>
            <a:r>
              <a:rPr lang="es-ES" dirty="0"/>
              <a:t>y electrodomésticos un </a:t>
            </a:r>
            <a:r>
              <a:rPr lang="es-ES" dirty="0" smtClean="0"/>
              <a:t>12.47%.</a:t>
            </a:r>
            <a:endParaRPr lang="es-SV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98173524"/>
              </p:ext>
            </p:extLst>
          </p:nvPr>
        </p:nvGraphicFramePr>
        <p:xfrm>
          <a:off x="457200" y="1052737"/>
          <a:ext cx="4038600" cy="3903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3984938"/>
              </p:ext>
            </p:extLst>
          </p:nvPr>
        </p:nvGraphicFramePr>
        <p:xfrm>
          <a:off x="4648200" y="1052737"/>
          <a:ext cx="4038600" cy="3903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sector para </a:t>
            </a:r>
            <a:r>
              <a:rPr lang="es-ES" dirty="0" smtClean="0"/>
              <a:t>octubre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21146832"/>
              </p:ext>
            </p:extLst>
          </p:nvPr>
        </p:nvGraphicFramePr>
        <p:xfrm>
          <a:off x="457200" y="2420888"/>
          <a:ext cx="4038600" cy="23031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Sector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1.93%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Turismo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3.64%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209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Hidrocarburos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3.97%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228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5.08%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292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5.59%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321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Energía Eléctrica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7.08%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407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9.63%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553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14.73%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846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16.10%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925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19.62%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1,127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12.63%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726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5,745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Marcador de contenid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0316033"/>
              </p:ext>
            </p:extLst>
          </p:nvPr>
        </p:nvGraphicFramePr>
        <p:xfrm>
          <a:off x="4648200" y="2420888"/>
          <a:ext cx="4038600" cy="23031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Sector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44.00%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473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16.56%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12.47%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9.77%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6.14%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Turismo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3.63%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2.70%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Vehículos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1.30%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1.21%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1.02%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1.20%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1,075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Casos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845001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287525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Enero-Octubre </a:t>
                      </a:r>
                      <a:r>
                        <a:rPr lang="es-SV" sz="1200" u="none" strike="noStrike" dirty="0"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octubre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35.82%. La mala calidad </a:t>
            </a:r>
            <a:r>
              <a:rPr lang="es-ES" sz="2800" dirty="0"/>
              <a:t>de los </a:t>
            </a:r>
            <a:r>
              <a:rPr lang="es-ES" sz="2800" dirty="0" smtClean="0"/>
              <a:t>productos y el incumplimiento de contrato u oferta le siguen en relevancia, con 17.56% y 9.4%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51.07%,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22.33% e incumplimiento de contrato </a:t>
            </a:r>
            <a:r>
              <a:rPr lang="es-ES" sz="2800" dirty="0"/>
              <a:t>u oferta con </a:t>
            </a:r>
            <a:r>
              <a:rPr lang="es-ES" sz="2800" dirty="0" smtClean="0"/>
              <a:t>11.91%.</a:t>
            </a:r>
            <a:endParaRPr lang="es-SV" sz="28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5929253"/>
              </p:ext>
            </p:extLst>
          </p:nvPr>
        </p:nvGraphicFramePr>
        <p:xfrm>
          <a:off x="457200" y="1124745"/>
          <a:ext cx="40386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19576599"/>
              </p:ext>
            </p:extLst>
          </p:nvPr>
        </p:nvGraphicFramePr>
        <p:xfrm>
          <a:off x="4648200" y="1124745"/>
          <a:ext cx="40386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2997</TotalTime>
  <Words>1592</Words>
  <Application>Microsoft Office PowerPoint</Application>
  <PresentationFormat>Presentación en pantalla (4:3)</PresentationFormat>
  <Paragraphs>765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Primeros nueve meses 2012-2013</vt:lpstr>
      <vt:lpstr>Oficinas de atención</vt:lpstr>
      <vt:lpstr>Casos por sector para Octubre de 2013</vt:lpstr>
      <vt:lpstr>Casos por sector para octubre de 2013</vt:lpstr>
      <vt:lpstr>Casos por sector</vt:lpstr>
      <vt:lpstr>Denuncias por sector</vt:lpstr>
      <vt:lpstr>Motivos para octubre de 2013</vt:lpstr>
      <vt:lpstr>Casos por motivo para Octubre de 2013</vt:lpstr>
      <vt:lpstr>Atenciones por motivo</vt:lpstr>
      <vt:lpstr>Denuncias por motivo</vt:lpstr>
      <vt:lpstr>Casos cerrados</vt:lpstr>
      <vt:lpstr>Reclamos cerrados y montos recuperados  de enero a octubre de 2013</vt:lpstr>
      <vt:lpstr>Montos recuperados por sector para Octubre de 2013</vt:lpstr>
      <vt:lpstr>Montos recuperados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165</cp:revision>
  <dcterms:created xsi:type="dcterms:W3CDTF">2011-12-21T16:07:31Z</dcterms:created>
  <dcterms:modified xsi:type="dcterms:W3CDTF">2013-11-06T20:43:32Z</dcterms:modified>
</cp:coreProperties>
</file>