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9" r:id="rId5"/>
    <p:sldId id="260" r:id="rId6"/>
    <p:sldId id="266" r:id="rId7"/>
    <p:sldId id="268" r:id="rId8"/>
    <p:sldId id="269" r:id="rId9"/>
    <p:sldId id="263" r:id="rId10"/>
    <p:sldId id="267" r:id="rId11"/>
    <p:sldId id="270" r:id="rId12"/>
    <p:sldId id="271" r:id="rId13"/>
    <p:sldId id="262" r:id="rId14"/>
    <p:sldId id="264" r:id="rId15"/>
    <p:sldId id="272" r:id="rId16"/>
    <p:sldId id="257" r:id="rId17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12C8C85-51F0-491E-9774-3900AFEF0FD7}" styleName="Estilo claro 2 - Acento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7292A2E-F333-43FB-9621-5CBBE7FDCDCB}" styleName="Estilo claro 2 - Acento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IGUEJ04\Documents\Informes%20mensuales\herramienta%20mensual%202013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Hoja1!$A$31</c:f>
              <c:strCache>
                <c:ptCount val="1"/>
                <c:pt idx="0">
                  <c:v>Asesorías 2012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6"/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Hoja1!$B$30:$L$30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Hoja1!$B$31:$L$31</c:f>
              <c:numCache>
                <c:formatCode>#,##0</c:formatCode>
                <c:ptCount val="11"/>
                <c:pt idx="0">
                  <c:v>4026</c:v>
                </c:pt>
                <c:pt idx="1">
                  <c:v>3576</c:v>
                </c:pt>
                <c:pt idx="2">
                  <c:v>4410</c:v>
                </c:pt>
                <c:pt idx="3">
                  <c:v>2645</c:v>
                </c:pt>
                <c:pt idx="4">
                  <c:v>3541</c:v>
                </c:pt>
                <c:pt idx="5">
                  <c:v>3442</c:v>
                </c:pt>
                <c:pt idx="6">
                  <c:v>3746</c:v>
                </c:pt>
                <c:pt idx="7">
                  <c:v>3589</c:v>
                </c:pt>
                <c:pt idx="8">
                  <c:v>3064</c:v>
                </c:pt>
                <c:pt idx="9">
                  <c:v>3405</c:v>
                </c:pt>
                <c:pt idx="10">
                  <c:v>3159</c:v>
                </c:pt>
              </c:numCache>
            </c:numRef>
          </c:val>
        </c:ser>
        <c:ser>
          <c:idx val="1"/>
          <c:order val="1"/>
          <c:tx>
            <c:strRef>
              <c:f>Hoja1!$A$32</c:f>
              <c:strCache>
                <c:ptCount val="1"/>
                <c:pt idx="0">
                  <c:v>Asesorías 2013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1"/>
              </a:solidFill>
              <a:ln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Hoja1!$B$30:$L$30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Hoja1!$B$32:$L$32</c:f>
              <c:numCache>
                <c:formatCode>#,##0</c:formatCode>
                <c:ptCount val="11"/>
                <c:pt idx="0">
                  <c:v>4308</c:v>
                </c:pt>
                <c:pt idx="1">
                  <c:v>3735</c:v>
                </c:pt>
                <c:pt idx="2">
                  <c:v>2967</c:v>
                </c:pt>
                <c:pt idx="3">
                  <c:v>4353</c:v>
                </c:pt>
                <c:pt idx="4">
                  <c:v>4059</c:v>
                </c:pt>
                <c:pt idx="5">
                  <c:v>3654</c:v>
                </c:pt>
                <c:pt idx="6">
                  <c:v>4287</c:v>
                </c:pt>
                <c:pt idx="7">
                  <c:v>3141</c:v>
                </c:pt>
                <c:pt idx="8">
                  <c:v>3688</c:v>
                </c:pt>
                <c:pt idx="9">
                  <c:v>4237</c:v>
                </c:pt>
                <c:pt idx="10">
                  <c:v>3976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82662352"/>
        <c:axId val="282661960"/>
      </c:barChart>
      <c:lineChart>
        <c:grouping val="standard"/>
        <c:varyColors val="0"/>
        <c:ser>
          <c:idx val="2"/>
          <c:order val="2"/>
          <c:tx>
            <c:strRef>
              <c:f>Hoja1!$A$33</c:f>
              <c:strCache>
                <c:ptCount val="1"/>
                <c:pt idx="0">
                  <c:v>Atenciones 2012</c:v>
                </c:pt>
              </c:strCache>
            </c:strRef>
          </c:tx>
          <c:spPr>
            <a:ln w="3810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4"/>
              </a:solidFill>
              <a:ln w="25400" cap="flat" cmpd="sng" algn="ctr">
                <a:solidFill>
                  <a:schemeClr val="accent4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l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Hoja1!$B$30:$L$30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Hoja1!$B$33:$L$33</c:f>
              <c:numCache>
                <c:formatCode>#,##0</c:formatCode>
                <c:ptCount val="11"/>
                <c:pt idx="0">
                  <c:v>5976</c:v>
                </c:pt>
                <c:pt idx="1">
                  <c:v>5443</c:v>
                </c:pt>
                <c:pt idx="2">
                  <c:v>6240</c:v>
                </c:pt>
                <c:pt idx="3">
                  <c:v>4081</c:v>
                </c:pt>
                <c:pt idx="4">
                  <c:v>5264</c:v>
                </c:pt>
                <c:pt idx="5">
                  <c:v>4981</c:v>
                </c:pt>
                <c:pt idx="6">
                  <c:v>5394</c:v>
                </c:pt>
                <c:pt idx="7">
                  <c:v>5178</c:v>
                </c:pt>
                <c:pt idx="8">
                  <c:v>4681</c:v>
                </c:pt>
                <c:pt idx="9">
                  <c:v>5086</c:v>
                </c:pt>
                <c:pt idx="10">
                  <c:v>4508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Hoja1!$A$34</c:f>
              <c:strCache>
                <c:ptCount val="1"/>
                <c:pt idx="0">
                  <c:v>Atenciones 2013</c:v>
                </c:pt>
              </c:strCache>
            </c:strRef>
          </c:tx>
          <c:spPr>
            <a:ln w="38100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solidFill>
                <a:schemeClr val="accent6"/>
              </a:solidFill>
              <a:ln w="25400" cap="flat" cmpd="sng" algn="ctr">
                <a:solidFill>
                  <a:schemeClr val="accent6">
                    <a:shade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Hoja1!$B$30:$L$30</c:f>
              <c:strCache>
                <c:ptCount val="11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</c:strCache>
            </c:strRef>
          </c:cat>
          <c:val>
            <c:numRef>
              <c:f>Hoja1!$B$34:$L$34</c:f>
              <c:numCache>
                <c:formatCode>#,##0</c:formatCode>
                <c:ptCount val="11"/>
                <c:pt idx="0">
                  <c:v>5977</c:v>
                </c:pt>
                <c:pt idx="1">
                  <c:v>5173</c:v>
                </c:pt>
                <c:pt idx="2">
                  <c:v>4161</c:v>
                </c:pt>
                <c:pt idx="3">
                  <c:v>5923</c:v>
                </c:pt>
                <c:pt idx="4">
                  <c:v>5846</c:v>
                </c:pt>
                <c:pt idx="5">
                  <c:v>5164</c:v>
                </c:pt>
                <c:pt idx="6">
                  <c:v>5868</c:v>
                </c:pt>
                <c:pt idx="7">
                  <c:v>4369</c:v>
                </c:pt>
                <c:pt idx="8">
                  <c:v>4999</c:v>
                </c:pt>
                <c:pt idx="9">
                  <c:v>5746</c:v>
                </c:pt>
                <c:pt idx="10">
                  <c:v>5198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2662352"/>
        <c:axId val="282661960"/>
      </c:lineChart>
      <c:catAx>
        <c:axId val="2826623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2661960"/>
        <c:crosses val="autoZero"/>
        <c:auto val="1"/>
        <c:lblAlgn val="ctr"/>
        <c:lblOffset val="100"/>
        <c:noMultiLvlLbl val="0"/>
      </c:catAx>
      <c:valAx>
        <c:axId val="282661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2662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Hoja1!$H$92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Hoja1!$G$93:$G$103</c:f>
              <c:strCache>
                <c:ptCount val="11"/>
                <c:pt idx="0">
                  <c:v>Otros sectores</c:v>
                </c:pt>
                <c:pt idx="1">
                  <c:v>Turismo</c:v>
                </c:pt>
                <c:pt idx="2">
                  <c:v>Hidrocarburos</c:v>
                </c:pt>
                <c:pt idx="3">
                  <c:v>Gobierno y Alcaldías</c:v>
                </c:pt>
                <c:pt idx="4">
                  <c:v>Servicios</c:v>
                </c:pt>
                <c:pt idx="5">
                  <c:v>Energía Eléctrica</c:v>
                </c:pt>
                <c:pt idx="6">
                  <c:v>Electrodomésticos</c:v>
                </c:pt>
                <c:pt idx="7">
                  <c:v>Comercio</c:v>
                </c:pt>
                <c:pt idx="8">
                  <c:v>Agua Potable</c:v>
                </c:pt>
                <c:pt idx="9">
                  <c:v>Telecomunicaciones</c:v>
                </c:pt>
                <c:pt idx="10">
                  <c:v>Servicios Financieros</c:v>
                </c:pt>
              </c:strCache>
            </c:strRef>
          </c:cat>
          <c:val>
            <c:numRef>
              <c:f>Hoja1!$H$93:$H$103</c:f>
              <c:numCache>
                <c:formatCode>0.00%</c:formatCode>
                <c:ptCount val="11"/>
                <c:pt idx="0">
                  <c:v>7.0000000000000062E-2</c:v>
                </c:pt>
                <c:pt idx="1">
                  <c:v>1.9800000000000002E-2</c:v>
                </c:pt>
                <c:pt idx="2">
                  <c:v>2.3699999999999999E-2</c:v>
                </c:pt>
                <c:pt idx="3">
                  <c:v>3.39E-2</c:v>
                </c:pt>
                <c:pt idx="4">
                  <c:v>6.0600000000000001E-2</c:v>
                </c:pt>
                <c:pt idx="5">
                  <c:v>7.2300000000000003E-2</c:v>
                </c:pt>
                <c:pt idx="6">
                  <c:v>9.5799999999999996E-2</c:v>
                </c:pt>
                <c:pt idx="7">
                  <c:v>9.7299999999999998E-2</c:v>
                </c:pt>
                <c:pt idx="8">
                  <c:v>0.14180000000000001</c:v>
                </c:pt>
                <c:pt idx="9">
                  <c:v>0.1749</c:v>
                </c:pt>
                <c:pt idx="10">
                  <c:v>0.2099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2660784"/>
        <c:axId val="282660392"/>
        <c:axId val="0"/>
      </c:bar3DChart>
      <c:catAx>
        <c:axId val="28266078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2660392"/>
        <c:crosses val="autoZero"/>
        <c:auto val="1"/>
        <c:lblAlgn val="ctr"/>
        <c:lblOffset val="100"/>
        <c:noMultiLvlLbl val="0"/>
      </c:catAx>
      <c:valAx>
        <c:axId val="282660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2660784"/>
        <c:crosses val="autoZero"/>
        <c:crossBetween val="between"/>
        <c:maj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Atenciones por sector</a:t>
            </a:r>
            <a:endParaRPr lang="es-SV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Hoja1!$H$115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Hoja1!$G$116:$G$126</c:f>
              <c:strCache>
                <c:ptCount val="11"/>
                <c:pt idx="0">
                  <c:v>Otros sectores</c:v>
                </c:pt>
                <c:pt idx="1">
                  <c:v>Muebles</c:v>
                </c:pt>
                <c:pt idx="2">
                  <c:v>Vehículos</c:v>
                </c:pt>
                <c:pt idx="3">
                  <c:v>Inmuebles</c:v>
                </c:pt>
                <c:pt idx="4">
                  <c:v>Servicios</c:v>
                </c:pt>
                <c:pt idx="5">
                  <c:v>Turismo</c:v>
                </c:pt>
                <c:pt idx="6">
                  <c:v>Comercio</c:v>
                </c:pt>
                <c:pt idx="7">
                  <c:v>Electrodomésticos</c:v>
                </c:pt>
                <c:pt idx="8">
                  <c:v>Servicios Financieros</c:v>
                </c:pt>
                <c:pt idx="9">
                  <c:v>Telecomunicaciones</c:v>
                </c:pt>
                <c:pt idx="10">
                  <c:v>Agua Potable</c:v>
                </c:pt>
              </c:strCache>
            </c:strRef>
          </c:cat>
          <c:val>
            <c:numRef>
              <c:f>Hoja1!$H$116:$H$126</c:f>
              <c:numCache>
                <c:formatCode>0.00%</c:formatCode>
                <c:ptCount val="11"/>
                <c:pt idx="0">
                  <c:v>1.2199999999999989E-2</c:v>
                </c:pt>
                <c:pt idx="1">
                  <c:v>8.8999999999999999E-3</c:v>
                </c:pt>
                <c:pt idx="2">
                  <c:v>0.01</c:v>
                </c:pt>
                <c:pt idx="3">
                  <c:v>1.2200000000000001E-2</c:v>
                </c:pt>
                <c:pt idx="4">
                  <c:v>0.03</c:v>
                </c:pt>
                <c:pt idx="5">
                  <c:v>0.03</c:v>
                </c:pt>
                <c:pt idx="6">
                  <c:v>6.2199999999999998E-2</c:v>
                </c:pt>
                <c:pt idx="7">
                  <c:v>0.1167</c:v>
                </c:pt>
                <c:pt idx="8">
                  <c:v>0.12889999999999999</c:v>
                </c:pt>
                <c:pt idx="9">
                  <c:v>0.1578</c:v>
                </c:pt>
                <c:pt idx="10">
                  <c:v>0.43109999999999998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2658824"/>
        <c:axId val="284770024"/>
        <c:axId val="0"/>
      </c:bar3DChart>
      <c:catAx>
        <c:axId val="28265882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0024"/>
        <c:crosses val="autoZero"/>
        <c:auto val="1"/>
        <c:lblAlgn val="ctr"/>
        <c:lblOffset val="100"/>
        <c:noMultiLvlLbl val="0"/>
      </c:catAx>
      <c:valAx>
        <c:axId val="28477002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2658824"/>
        <c:crosses val="autoZero"/>
        <c:crossBetween val="between"/>
        <c:majorUnit val="0.15000000000000024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atenciones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Hoja1!$H$284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Hoja1!$G$285:$G$293</c:f>
              <c:strCache>
                <c:ptCount val="9"/>
                <c:pt idx="0">
                  <c:v>Varios</c:v>
                </c:pt>
                <c:pt idx="1">
                  <c:v>Información crediticia</c:v>
                </c:pt>
                <c:pt idx="2">
                  <c:v>Práctica abusiva</c:v>
                </c:pt>
                <c:pt idx="3">
                  <c:v>Desistimiento de compra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Plan de Pagos</c:v>
                </c:pt>
                <c:pt idx="7">
                  <c:v>Mala calidad del producto o servicio</c:v>
                </c:pt>
                <c:pt idx="8">
                  <c:v>Cobros, Cargos y Comisiones Indebidas</c:v>
                </c:pt>
              </c:strCache>
            </c:strRef>
          </c:cat>
          <c:val>
            <c:numRef>
              <c:f>Hoja1!$H$285:$H$293</c:f>
              <c:numCache>
                <c:formatCode>0.00%</c:formatCode>
                <c:ptCount val="9"/>
                <c:pt idx="0">
                  <c:v>0.23920000000000008</c:v>
                </c:pt>
                <c:pt idx="1">
                  <c:v>1.0999999999999999E-2</c:v>
                </c:pt>
                <c:pt idx="2">
                  <c:v>1.3899999999999999E-2</c:v>
                </c:pt>
                <c:pt idx="3">
                  <c:v>1.89E-2</c:v>
                </c:pt>
                <c:pt idx="4">
                  <c:v>3.3099999999999997E-2</c:v>
                </c:pt>
                <c:pt idx="5">
                  <c:v>7.6999999999999999E-2</c:v>
                </c:pt>
                <c:pt idx="6">
                  <c:v>8.2100000000000006E-2</c:v>
                </c:pt>
                <c:pt idx="7">
                  <c:v>0.1714</c:v>
                </c:pt>
                <c:pt idx="8">
                  <c:v>0.35339999999999999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770808"/>
        <c:axId val="284771200"/>
        <c:axId val="0"/>
      </c:bar3DChart>
      <c:catAx>
        <c:axId val="284770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1200"/>
        <c:crosses val="autoZero"/>
        <c:auto val="1"/>
        <c:lblAlgn val="ctr"/>
        <c:lblOffset val="100"/>
        <c:noMultiLvlLbl val="0"/>
      </c:catAx>
      <c:valAx>
        <c:axId val="2847712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0808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pPr>
            <a:r>
              <a:rPr lang="en-US"/>
              <a:t>Motivos de las denuncias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cap="none" spc="0" normalizeH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j-ea"/>
              <a:cs typeface="+mj-cs"/>
            </a:defRPr>
          </a:pPr>
          <a:endParaRPr lang="es-SV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Hoja1!$H$309</c:f>
              <c:strCache>
                <c:ptCount val="1"/>
                <c:pt idx="0">
                  <c:v>Porcentaje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Hoja1!$G$310:$G$317</c:f>
              <c:strCache>
                <c:ptCount val="8"/>
                <c:pt idx="0">
                  <c:v>Varios</c:v>
                </c:pt>
                <c:pt idx="1">
                  <c:v>Desistimiento de compra</c:v>
                </c:pt>
                <c:pt idx="2">
                  <c:v>Derecho de Retracto</c:v>
                </c:pt>
                <c:pt idx="3">
                  <c:v>Práctica abusiva</c:v>
                </c:pt>
                <c:pt idx="4">
                  <c:v>Gestiones de Cobro</c:v>
                </c:pt>
                <c:pt idx="5">
                  <c:v>Incumplimiento de contrato u oferta</c:v>
                </c:pt>
                <c:pt idx="6">
                  <c:v>Mala calidad del producto o servicio</c:v>
                </c:pt>
                <c:pt idx="7">
                  <c:v>Cobros, Cargos y Comisiones Indebidas</c:v>
                </c:pt>
              </c:strCache>
            </c:strRef>
          </c:cat>
          <c:val>
            <c:numRef>
              <c:f>Hoja1!$H$310:$H$317</c:f>
              <c:numCache>
                <c:formatCode>0.00%</c:formatCode>
                <c:ptCount val="8"/>
                <c:pt idx="0">
                  <c:v>9.4399999999999928E-2</c:v>
                </c:pt>
                <c:pt idx="1">
                  <c:v>1.2200000000000001E-2</c:v>
                </c:pt>
                <c:pt idx="2">
                  <c:v>1.5599999999999999E-2</c:v>
                </c:pt>
                <c:pt idx="3">
                  <c:v>1.5599999999999999E-2</c:v>
                </c:pt>
                <c:pt idx="4">
                  <c:v>2.4400000000000002E-2</c:v>
                </c:pt>
                <c:pt idx="5">
                  <c:v>0.11559999999999999</c:v>
                </c:pt>
                <c:pt idx="6">
                  <c:v>0.21440000000000001</c:v>
                </c:pt>
                <c:pt idx="7">
                  <c:v>0.50780000000000003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771984"/>
        <c:axId val="284772376"/>
        <c:axId val="0"/>
      </c:bar3DChart>
      <c:catAx>
        <c:axId val="2847719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2376"/>
        <c:crosses val="autoZero"/>
        <c:auto val="1"/>
        <c:lblAlgn val="ctr"/>
        <c:lblOffset val="100"/>
        <c:noMultiLvlLbl val="0"/>
      </c:catAx>
      <c:valAx>
        <c:axId val="2847723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19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Hoja1!$H$481</c:f>
              <c:strCache>
                <c:ptCount val="1"/>
                <c:pt idx="0">
                  <c:v>Montos Recuperados por Sector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Hoja1!$G$482:$G$491</c:f>
              <c:strCache>
                <c:ptCount val="10"/>
                <c:pt idx="0">
                  <c:v>Otros Sectores</c:v>
                </c:pt>
                <c:pt idx="1">
                  <c:v>Turismo</c:v>
                </c:pt>
                <c:pt idx="2">
                  <c:v>Comercio</c:v>
                </c:pt>
                <c:pt idx="3">
                  <c:v>Servicios</c:v>
                </c:pt>
                <c:pt idx="4">
                  <c:v>Electrodomésticos</c:v>
                </c:pt>
                <c:pt idx="5">
                  <c:v>Agua Potable</c:v>
                </c:pt>
                <c:pt idx="6">
                  <c:v>Telecomunicaciones</c:v>
                </c:pt>
                <c:pt idx="7">
                  <c:v>Vehículos</c:v>
                </c:pt>
                <c:pt idx="8">
                  <c:v>Inmuebles</c:v>
                </c:pt>
                <c:pt idx="9">
                  <c:v>Servicios Financieros</c:v>
                </c:pt>
              </c:strCache>
            </c:strRef>
          </c:cat>
          <c:val>
            <c:numRef>
              <c:f>Hoja1!$H$482:$H$491</c:f>
              <c:numCache>
                <c:formatCode>"$"#,##0.00</c:formatCode>
                <c:ptCount val="10"/>
                <c:pt idx="0">
                  <c:v>6598.0300000000007</c:v>
                </c:pt>
                <c:pt idx="1">
                  <c:v>9082.3499999999985</c:v>
                </c:pt>
                <c:pt idx="2">
                  <c:v>10979.239999999998</c:v>
                </c:pt>
                <c:pt idx="3">
                  <c:v>14782.610000000002</c:v>
                </c:pt>
                <c:pt idx="4">
                  <c:v>26606.76</c:v>
                </c:pt>
                <c:pt idx="5">
                  <c:v>38221.759999999987</c:v>
                </c:pt>
                <c:pt idx="6">
                  <c:v>38400.119999999995</c:v>
                </c:pt>
                <c:pt idx="7">
                  <c:v>54084.6</c:v>
                </c:pt>
                <c:pt idx="8">
                  <c:v>69620.98000000001</c:v>
                </c:pt>
                <c:pt idx="9">
                  <c:v>124185.81999999999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84773160"/>
        <c:axId val="284773552"/>
        <c:axId val="0"/>
      </c:bar3DChart>
      <c:catAx>
        <c:axId val="284773160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3552"/>
        <c:crosses val="autoZero"/>
        <c:auto val="1"/>
        <c:lblAlgn val="ctr"/>
        <c:lblOffset val="100"/>
        <c:noMultiLvlLbl val="0"/>
      </c:catAx>
      <c:valAx>
        <c:axId val="2847735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4773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Hoja1!$A$509</c:f>
              <c:strCache>
                <c:ptCount val="1"/>
                <c:pt idx="0">
                  <c:v>Casos Cerrados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Hoja1!$B$508:$M$508</c:f>
              <c:numCache>
                <c:formatCode>mmm\-yy</c:formatCode>
                <c:ptCount val="12"/>
                <c:pt idx="0">
                  <c:v>41244</c:v>
                </c:pt>
                <c:pt idx="1">
                  <c:v>41275</c:v>
                </c:pt>
                <c:pt idx="2">
                  <c:v>41306</c:v>
                </c:pt>
                <c:pt idx="3">
                  <c:v>41334</c:v>
                </c:pt>
                <c:pt idx="4">
                  <c:v>41365</c:v>
                </c:pt>
                <c:pt idx="5">
                  <c:v>41395</c:v>
                </c:pt>
                <c:pt idx="6">
                  <c:v>41426</c:v>
                </c:pt>
                <c:pt idx="7">
                  <c:v>41456</c:v>
                </c:pt>
                <c:pt idx="8">
                  <c:v>41487</c:v>
                </c:pt>
                <c:pt idx="9">
                  <c:v>41518</c:v>
                </c:pt>
                <c:pt idx="10">
                  <c:v>41548</c:v>
                </c:pt>
                <c:pt idx="11">
                  <c:v>41579</c:v>
                </c:pt>
              </c:numCache>
            </c:numRef>
          </c:cat>
          <c:val>
            <c:numRef>
              <c:f>Hoja1!$B$509:$M$509</c:f>
              <c:numCache>
                <c:formatCode>#,##0</c:formatCode>
                <c:ptCount val="12"/>
                <c:pt idx="0">
                  <c:v>903</c:v>
                </c:pt>
                <c:pt idx="1">
                  <c:v>1410</c:v>
                </c:pt>
                <c:pt idx="2">
                  <c:v>1264</c:v>
                </c:pt>
                <c:pt idx="3">
                  <c:v>1104</c:v>
                </c:pt>
                <c:pt idx="4">
                  <c:v>1464</c:v>
                </c:pt>
                <c:pt idx="5">
                  <c:v>1551</c:v>
                </c:pt>
                <c:pt idx="6">
                  <c:v>1185</c:v>
                </c:pt>
                <c:pt idx="7">
                  <c:v>1502</c:v>
                </c:pt>
                <c:pt idx="8">
                  <c:v>1038</c:v>
                </c:pt>
                <c:pt idx="9">
                  <c:v>1458</c:v>
                </c:pt>
                <c:pt idx="10">
                  <c:v>1313</c:v>
                </c:pt>
                <c:pt idx="11">
                  <c:v>1141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axId val="285028912"/>
        <c:axId val="285029304"/>
      </c:barChart>
      <c:lineChart>
        <c:grouping val="standard"/>
        <c:varyColors val="0"/>
        <c:ser>
          <c:idx val="1"/>
          <c:order val="1"/>
          <c:tx>
            <c:strRef>
              <c:f>Hoja1!$A$510</c:f>
              <c:strCache>
                <c:ptCount val="1"/>
                <c:pt idx="0">
                  <c:v>Monto recuperado</c:v>
                </c:pt>
              </c:strCache>
            </c:strRef>
          </c:tx>
          <c:spPr>
            <a:ln w="38100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Hoja1!$B$508:$M$508</c:f>
              <c:numCache>
                <c:formatCode>mmm\-yy</c:formatCode>
                <c:ptCount val="12"/>
                <c:pt idx="0">
                  <c:v>41244</c:v>
                </c:pt>
                <c:pt idx="1">
                  <c:v>41275</c:v>
                </c:pt>
                <c:pt idx="2">
                  <c:v>41306</c:v>
                </c:pt>
                <c:pt idx="3">
                  <c:v>41334</c:v>
                </c:pt>
                <c:pt idx="4">
                  <c:v>41365</c:v>
                </c:pt>
                <c:pt idx="5">
                  <c:v>41395</c:v>
                </c:pt>
                <c:pt idx="6">
                  <c:v>41426</c:v>
                </c:pt>
                <c:pt idx="7">
                  <c:v>41456</c:v>
                </c:pt>
                <c:pt idx="8">
                  <c:v>41487</c:v>
                </c:pt>
                <c:pt idx="9">
                  <c:v>41518</c:v>
                </c:pt>
                <c:pt idx="10">
                  <c:v>41548</c:v>
                </c:pt>
                <c:pt idx="11">
                  <c:v>41579</c:v>
                </c:pt>
              </c:numCache>
            </c:numRef>
          </c:cat>
          <c:val>
            <c:numRef>
              <c:f>Hoja1!$B$510:$M$510</c:f>
              <c:numCache>
                <c:formatCode>"$"#,##0.00</c:formatCode>
                <c:ptCount val="12"/>
                <c:pt idx="0">
                  <c:v>181144.28999999995</c:v>
                </c:pt>
                <c:pt idx="1">
                  <c:v>292359.13999999966</c:v>
                </c:pt>
                <c:pt idx="2">
                  <c:v>343248.31</c:v>
                </c:pt>
                <c:pt idx="3">
                  <c:v>223813.52</c:v>
                </c:pt>
                <c:pt idx="4">
                  <c:v>291760.66000000003</c:v>
                </c:pt>
                <c:pt idx="5">
                  <c:v>239773.56999999998</c:v>
                </c:pt>
                <c:pt idx="6">
                  <c:v>219205.74999999977</c:v>
                </c:pt>
                <c:pt idx="7">
                  <c:v>348367.40000000014</c:v>
                </c:pt>
                <c:pt idx="8">
                  <c:v>172118.86999999985</c:v>
                </c:pt>
                <c:pt idx="9">
                  <c:v>280703.3299999999</c:v>
                </c:pt>
                <c:pt idx="10">
                  <c:v>274619.28999999992</c:v>
                </c:pt>
                <c:pt idx="11">
                  <c:v>392562.26999999967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5030088"/>
        <c:axId val="285029696"/>
      </c:lineChart>
      <c:dateAx>
        <c:axId val="285028912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5029304"/>
        <c:crosses val="autoZero"/>
        <c:auto val="1"/>
        <c:lblOffset val="100"/>
        <c:baseTimeUnit val="months"/>
      </c:dateAx>
      <c:valAx>
        <c:axId val="285029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5028912"/>
        <c:crosses val="autoZero"/>
        <c:crossBetween val="between"/>
      </c:valAx>
      <c:valAx>
        <c:axId val="285029696"/>
        <c:scaling>
          <c:orientation val="minMax"/>
        </c:scaling>
        <c:delete val="0"/>
        <c:axPos val="r"/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285030088"/>
        <c:crosses val="max"/>
        <c:crossBetween val="between"/>
      </c:valAx>
      <c:dateAx>
        <c:axId val="285030088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285029696"/>
        <c:crosses val="autoZero"/>
        <c:auto val="1"/>
        <c:lblOffset val="100"/>
        <c:baseTimeUnit val="months"/>
      </c:dateAx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3 Imagen" descr="Logos-DC.png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299200" y="6057900"/>
            <a:ext cx="28448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SV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33E40-F769-4A17-A03B-D8D35F28238D}" type="datetimeFigureOut">
              <a:rPr lang="es-SV" smtClean="0"/>
              <a:pPr/>
              <a:t>05/12/2013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01F14-062F-482A-AD57-893328A2995C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  <a:solidFill>
            <a:schemeClr val="accent1"/>
          </a:solidFill>
        </p:spPr>
        <p:txBody>
          <a:bodyPr/>
          <a:lstStyle/>
          <a:p>
            <a:r>
              <a:rPr lang="es-ES" dirty="0" smtClean="0">
                <a:solidFill>
                  <a:schemeClr val="bg1"/>
                </a:solidFill>
                <a:effectLst/>
              </a:rPr>
              <a:t>Boletín Estadístico Mensual</a:t>
            </a:r>
            <a:endParaRPr lang="es-SV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Noviembre 2013</a:t>
            </a:r>
            <a:endParaRPr lang="es-S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</a:t>
            </a:r>
            <a:r>
              <a:rPr lang="es-ES" dirty="0" smtClean="0"/>
              <a:t>motivo </a:t>
            </a:r>
            <a:r>
              <a:rPr lang="es-ES" dirty="0"/>
              <a:t>para </a:t>
            </a:r>
            <a:r>
              <a:rPr lang="es-ES" dirty="0" smtClean="0"/>
              <a:t>Noviembre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408531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motivo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motivo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70163826"/>
              </p:ext>
            </p:extLst>
          </p:nvPr>
        </p:nvGraphicFramePr>
        <p:xfrm>
          <a:off x="457200" y="2805906"/>
          <a:ext cx="4038600" cy="21145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35.34%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1,837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17.14%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891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Plan de Pagos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8.21%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7.70%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400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3.31%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1.89%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1.39%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Información crediticia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1.10%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23.92%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1,244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5,198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10" name="Marcador de contenido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39313252"/>
              </p:ext>
            </p:extLst>
          </p:nvPr>
        </p:nvGraphicFramePr>
        <p:xfrm>
          <a:off x="4648200" y="2901156"/>
          <a:ext cx="4038600" cy="1924050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Motivo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Cobros, Cargos y Comisiones Indebidas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50.78%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457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Mala calidad del producto o servicio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21.44%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193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Incumplimiento de contrato u oferta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11.56%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Gestiones de Cobro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2.44%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Derecho de Retracto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1.56%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Práctica abusiva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1.56%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Desistimiento de compra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Varios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9.44%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900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894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Atenciones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818972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39.19%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8,357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4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motivo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5389162"/>
              </p:ext>
            </p:extLst>
          </p:nvPr>
        </p:nvGraphicFramePr>
        <p:xfrm>
          <a:off x="719571" y="2276872"/>
          <a:ext cx="7704858" cy="2876550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2958886"/>
                <a:gridCol w="1186493"/>
                <a:gridCol w="1186493"/>
                <a:gridCol w="1186493"/>
                <a:gridCol w="1186493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Cobros, Cargos y Comisiones Indebidas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8,902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Mala calidad del producto o servicio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Incumplimiento de contrato u oferta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Práctica abusiva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Desistimiento de compra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Gestiones de Cobro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Documentos de Obligación y Cancelaciones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Información crediticia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Derecho de Retracto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Pagos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704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Casos cerrados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918598"/>
              </p:ext>
            </p:extLst>
          </p:nvPr>
        </p:nvGraphicFramePr>
        <p:xfrm>
          <a:off x="671674" y="1268824"/>
          <a:ext cx="7986522" cy="2731680"/>
        </p:xfrm>
        <a:graphic>
          <a:graphicData uri="http://schemas.openxmlformats.org/drawingml/2006/table">
            <a:tbl>
              <a:tblPr firstRow="1" lastRow="1" bandRow="1">
                <a:tableStyleId>{69012ECD-51FC-41F1-AA8D-1B2483CD663E}</a:tableStyleId>
              </a:tblPr>
              <a:tblGrid>
                <a:gridCol w="2131632"/>
                <a:gridCol w="1687639"/>
                <a:gridCol w="1341565"/>
                <a:gridCol w="643890"/>
                <a:gridCol w="673925"/>
                <a:gridCol w="863981"/>
                <a:gridCol w="64389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Tipo de caso 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Enero a Noviembre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Enero a Noviembre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Octubre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Noviembre </a:t>
                      </a:r>
                    </a:p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Denuncia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15,093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12,737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-15.6%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1,143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-12.9%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fontAlgn="b"/>
                      <a:r>
                        <a:rPr lang="es-SV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Avenimiento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10,385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8,755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-15.7%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610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-19.7%</a:t>
                      </a: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Cerrado por razones de oficio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0.0%</a:t>
                      </a: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Conciliación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3,103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2,346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-13.1%</a:t>
                      </a: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Desistimiento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-15.2%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-36.2%</a:t>
                      </a: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Falta de Ratificación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-9.4%</a:t>
                      </a: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marL="185738" lvl="1" indent="0" algn="l" defTabSz="914400" rtl="0" eaLnBrk="1" fontAlgn="b" latinLnBrk="0" hangingPunct="1"/>
                      <a:r>
                        <a:rPr lang="es-SV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Tribunal Sancionador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670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62.7%</a:t>
                      </a:r>
                    </a:p>
                  </a:txBody>
                  <a:tcPr marL="45720" marR="45720" marT="36000" marB="3600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1,419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1,693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-14.7%</a:t>
                      </a:r>
                    </a:p>
                  </a:txBody>
                  <a:tcPr marL="45720" marR="4572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16,512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14,430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-12.6%</a:t>
                      </a:r>
                    </a:p>
                  </a:txBody>
                  <a:tcPr marL="45720" marR="45720" marT="36000" marB="36000" anchor="ctr"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1,313</a:t>
                      </a:r>
                    </a:p>
                  </a:txBody>
                  <a:tcPr marL="45720" marR="45720" marT="36000" marB="36000" anchor="ctr"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1,141</a:t>
                      </a:r>
                    </a:p>
                  </a:txBody>
                  <a:tcPr marL="45720" marR="45720" marT="36000" marB="3600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-13.1%</a:t>
                      </a:r>
                    </a:p>
                  </a:txBody>
                  <a:tcPr marL="45720" marR="45720" marT="36000" marB="36000" anchor="ctr"/>
                </a:tc>
              </a:tr>
            </a:tbl>
          </a:graphicData>
        </a:graphic>
      </p:graphicFrame>
      <p:sp>
        <p:nvSpPr>
          <p:cNvPr id="8" name="2 Marcador de contenido"/>
          <p:cNvSpPr txBox="1">
            <a:spLocks/>
          </p:cNvSpPr>
          <p:nvPr/>
        </p:nvSpPr>
        <p:spPr>
          <a:xfrm>
            <a:off x="428596" y="4149080"/>
            <a:ext cx="8229600" cy="199456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El cierre de casos de los primeros once meses de 2013, presenta una disminución respecto  al año pasado, con una caída del 12.6%.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400" dirty="0" smtClean="0"/>
              <a:t>La cantidad de cierres de Noviembre disminuye un 13.1% respecto al mes pasado. </a:t>
            </a:r>
            <a:endParaRPr lang="es-SV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Montos recuperados por sector para Noviembre de 2013</a:t>
            </a:r>
            <a:endParaRPr lang="es-SV" dirty="0"/>
          </a:p>
        </p:txBody>
      </p:sp>
      <p:graphicFrame>
        <p:nvGraphicFramePr>
          <p:cNvPr id="6" name="6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90979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Reclamos cerrados y montos recuperados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de enero a noviembre de 2013</a:t>
            </a:r>
            <a:endParaRPr lang="es-SV" sz="2700" i="1" dirty="0">
              <a:effectLst/>
            </a:endParaRPr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44867"/>
              </p:ext>
            </p:extLst>
          </p:nvPr>
        </p:nvGraphicFramePr>
        <p:xfrm>
          <a:off x="1475656" y="1844824"/>
          <a:ext cx="6277694" cy="3962400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714398"/>
                <a:gridCol w="1670887"/>
                <a:gridCol w="2214401"/>
                <a:gridCol w="1678008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 dirty="0">
                          <a:effectLst/>
                        </a:rPr>
                        <a:t>Mes</a:t>
                      </a:r>
                      <a:endParaRPr lang="es-SV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Reclamos cerrados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Reclamos con devolución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Monto recuperado</a:t>
                      </a:r>
                      <a:endParaRPr lang="es-SV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ene-13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1,410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874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$292,359.14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feb-13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1,264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820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$343,248.31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mar-13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1,104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741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$223,813.52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abr-13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1,464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867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$291,760.66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may-13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1,551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949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$239,773.57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jun-13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1,185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744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$219,205.75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jul-13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1,502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936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$348,367.40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ago-13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1,038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622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$172,118.87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sep-13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1,458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836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$280,703.33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oct-13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1,313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834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 dirty="0">
                          <a:effectLst/>
                        </a:rPr>
                        <a:t>$274,619.29</a:t>
                      </a:r>
                      <a:endParaRPr lang="es-SV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nov-13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1,141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700</a:t>
                      </a:r>
                      <a:endParaRPr lang="es-SV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$392,562.27</a:t>
                      </a: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u="none" strike="noStrike">
                          <a:effectLst/>
                        </a:rPr>
                        <a:t>Total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14,430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u="none" strike="noStrike">
                          <a:effectLst/>
                        </a:rPr>
                        <a:t>8,923</a:t>
                      </a:r>
                      <a:endParaRPr lang="es-SV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5720" marR="4572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$3,078,532.11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21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recuperados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500034" y="5214950"/>
            <a:ext cx="8229600" cy="971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Este mes se recuperó </a:t>
            </a:r>
            <a:r>
              <a:rPr lang="es-SV" sz="3200" dirty="0"/>
              <a:t>$392,562.27</a:t>
            </a:r>
            <a:r>
              <a:rPr lang="es-SV" sz="3200" dirty="0"/>
              <a:t> </a:t>
            </a:r>
            <a:r>
              <a:rPr lang="es-ES" sz="3200" dirty="0" smtClean="0"/>
              <a:t>a </a:t>
            </a:r>
            <a:r>
              <a:rPr lang="es-ES" sz="3200" dirty="0" smtClean="0"/>
              <a:t>favor de los consumidores.</a:t>
            </a:r>
            <a:endParaRPr lang="es-SV" sz="3200" dirty="0" smtClean="0"/>
          </a:p>
        </p:txBody>
      </p:sp>
      <p:graphicFrame>
        <p:nvGraphicFramePr>
          <p:cNvPr id="6" name="7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481630"/>
              </p:ext>
            </p:extLst>
          </p:nvPr>
        </p:nvGraphicFramePr>
        <p:xfrm>
          <a:off x="457200" y="1600201"/>
          <a:ext cx="8229600" cy="34849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Atenciones</a:t>
            </a:r>
            <a:endParaRPr lang="es-SV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9861573"/>
              </p:ext>
            </p:extLst>
          </p:nvPr>
        </p:nvGraphicFramePr>
        <p:xfrm>
          <a:off x="673195" y="1306827"/>
          <a:ext cx="7809865" cy="1510665"/>
        </p:xfrm>
        <a:graphic>
          <a:graphicData uri="http://schemas.openxmlformats.org/drawingml/2006/table">
            <a:tbl>
              <a:tblPr firstRow="1" lastRow="1" bandRow="1" bandCol="1">
                <a:tableStyleId>{69012ECD-51FC-41F1-AA8D-1B2483CD663E}</a:tableStyleId>
              </a:tblPr>
              <a:tblGrid>
                <a:gridCol w="1070674"/>
                <a:gridCol w="1198308"/>
                <a:gridCol w="1186053"/>
                <a:gridCol w="981583"/>
                <a:gridCol w="1195832"/>
                <a:gridCol w="1195832"/>
                <a:gridCol w="981583"/>
              </a:tblGrid>
              <a:tr h="304604"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/>
                        <a:t>Tipo de caso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Noviembre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2012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Enero a Noviembre </a:t>
                      </a:r>
                    </a:p>
                    <a:p>
                      <a:pPr algn="ctr" fontAlgn="b"/>
                      <a:r>
                        <a:rPr lang="es-SV" sz="1200" u="none" strike="noStrike" dirty="0" smtClean="0"/>
                        <a:t>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Octubre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Noviembre 2013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/>
                        <a:t>Cambio 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 dirty="0">
                          <a:effectLst/>
                        </a:rPr>
                        <a:t>Asesoría</a:t>
                      </a:r>
                      <a:endParaRPr lang="es-SV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4,237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Denuncia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-16.4%</a:t>
                      </a:r>
                    </a:p>
                  </a:txBody>
                  <a:tcPr marL="9525" marR="9525" marT="9525" marB="0" anchor="ctr"/>
                </a:tc>
              </a:tr>
              <a:tr h="119549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Derivación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2,336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-23.0%</a:t>
                      </a:r>
                    </a:p>
                  </a:txBody>
                  <a:tcPr marL="9525" marR="9525" marT="9525" marB="0" anchor="ctr"/>
                </a:tc>
              </a:tr>
              <a:tr h="14063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Gestión</a:t>
                      </a:r>
                      <a:endParaRPr lang="es-SV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-29.3%</a:t>
                      </a:r>
                    </a:p>
                  </a:txBody>
                  <a:tcPr marL="9525" marR="9525" marT="9525" marB="0" anchor="ctr"/>
                </a:tc>
              </a:tr>
              <a:tr h="131444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u="none" strike="noStrike">
                          <a:effectLst/>
                        </a:rPr>
                        <a:t>Total </a:t>
                      </a:r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2 Marcador de contenido"/>
          <p:cNvSpPr txBox="1">
            <a:spLocks/>
          </p:cNvSpPr>
          <p:nvPr/>
        </p:nvSpPr>
        <p:spPr>
          <a:xfrm>
            <a:off x="428596" y="3163198"/>
            <a:ext cx="8229600" cy="3074114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noviembre de 2013 se recibió </a:t>
            </a:r>
            <a:r>
              <a:rPr lang="es-SV" sz="3200" b="1" dirty="0" smtClean="0">
                <a:solidFill>
                  <a:srgbClr val="000000"/>
                </a:solidFill>
              </a:rPr>
              <a:t>5,198 </a:t>
            </a:r>
            <a:r>
              <a:rPr lang="es-ES" sz="3200" dirty="0" smtClean="0"/>
              <a:t>atenciones. La mayor parte de estos casos fueron asesorías, sumando </a:t>
            </a:r>
            <a:r>
              <a:rPr lang="es-SV" sz="3200" dirty="0" smtClean="0">
                <a:solidFill>
                  <a:srgbClr val="000000"/>
                </a:solidFill>
              </a:rPr>
              <a:t>3,976</a:t>
            </a:r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Comparando </a:t>
            </a:r>
            <a:r>
              <a:rPr lang="es-ES" sz="3200" dirty="0"/>
              <a:t>este mes con el anterior, </a:t>
            </a:r>
            <a:r>
              <a:rPr lang="es-ES" sz="3200" dirty="0" smtClean="0"/>
              <a:t>el </a:t>
            </a:r>
            <a:r>
              <a:rPr lang="es-ES" sz="3200" dirty="0"/>
              <a:t>total de </a:t>
            </a:r>
            <a:r>
              <a:rPr lang="es-ES" sz="3200" dirty="0" smtClean="0"/>
              <a:t>atenciones disminuyó un 9.5%.</a:t>
            </a:r>
            <a:endParaRPr lang="es-ES" sz="3200" dirty="0"/>
          </a:p>
          <a:p>
            <a:pPr marL="342900" indent="-342900">
              <a:spcBef>
                <a:spcPts val="1800"/>
              </a:spcBef>
              <a:buFont typeface="Arial" pitchFamily="34" charset="0"/>
              <a:buChar char="•"/>
              <a:defRPr/>
            </a:pPr>
            <a:r>
              <a:rPr lang="es-ES" sz="3200" dirty="0" smtClean="0"/>
              <a:t>En comparación los primeros once meses de 2013 con 2012, la cantidad aumenta un 2.8%; este cambio es explicado por el aumento en las asesorías y la disminución de las denuncias.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dirty="0" smtClean="0"/>
              <a:t>Atenciones y asesorías </a:t>
            </a:r>
            <a:br>
              <a:rPr lang="es-SV" dirty="0" smtClean="0"/>
            </a:br>
            <a:r>
              <a:rPr lang="es-SV" sz="2700" i="1" dirty="0" smtClean="0">
                <a:effectLst/>
              </a:rPr>
              <a:t>Primeros once meses 2013</a:t>
            </a:r>
            <a:endParaRPr lang="es-SV" i="1" dirty="0">
              <a:effectLst/>
            </a:endParaRPr>
          </a:p>
        </p:txBody>
      </p:sp>
      <p:graphicFrame>
        <p:nvGraphicFramePr>
          <p:cNvPr id="6" name="5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127054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5029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Oficinas de atención</a:t>
            </a:r>
            <a:endParaRPr lang="es-SV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0977993"/>
              </p:ext>
            </p:extLst>
          </p:nvPr>
        </p:nvGraphicFramePr>
        <p:xfrm>
          <a:off x="500034" y="1874537"/>
          <a:ext cx="3810952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132840"/>
                <a:gridCol w="542925"/>
                <a:gridCol w="593725"/>
                <a:gridCol w="669925"/>
                <a:gridCol w="498475"/>
                <a:gridCol w="373062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1,938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 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1,969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196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392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394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1,254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416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1,777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410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189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666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3,976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900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194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128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5,198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3096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1800"/>
              </a:spcBef>
            </a:pPr>
            <a:r>
              <a:rPr lang="es-ES" dirty="0" smtClean="0"/>
              <a:t>El Call </a:t>
            </a:r>
            <a:r>
              <a:rPr lang="es-ES" dirty="0"/>
              <a:t>Center </a:t>
            </a:r>
            <a:r>
              <a:rPr lang="es-ES" dirty="0" smtClean="0"/>
              <a:t>y el Centro </a:t>
            </a:r>
            <a:r>
              <a:rPr lang="es-ES" dirty="0"/>
              <a:t>de Solución de Controversias de San Salvador realizaron </a:t>
            </a:r>
            <a:r>
              <a:rPr lang="es-ES" dirty="0" smtClean="0"/>
              <a:t>la mayor parte de las atenciones, con </a:t>
            </a:r>
            <a:r>
              <a:rPr lang="es-SV" dirty="0" smtClean="0">
                <a:solidFill>
                  <a:srgbClr val="000000"/>
                </a:solidFill>
              </a:rPr>
              <a:t>1,969</a:t>
            </a:r>
            <a:r>
              <a:rPr lang="es-ES" dirty="0" smtClean="0"/>
              <a:t> y 1,777, </a:t>
            </a:r>
            <a:r>
              <a:rPr lang="es-ES" dirty="0"/>
              <a:t>respectivamente.</a:t>
            </a:r>
          </a:p>
          <a:p>
            <a:pPr>
              <a:spcBef>
                <a:spcPts val="1800"/>
              </a:spcBef>
            </a:pPr>
            <a:r>
              <a:rPr lang="es-ES" dirty="0"/>
              <a:t>Respecto al mes anterior, las atenciones </a:t>
            </a:r>
            <a:r>
              <a:rPr lang="es-ES" dirty="0" smtClean="0"/>
              <a:t>disminuyeron un 9.5%.</a:t>
            </a:r>
            <a:endParaRPr lang="es-ES" dirty="0"/>
          </a:p>
          <a:p>
            <a:pPr>
              <a:spcBef>
                <a:spcPts val="1800"/>
              </a:spcBef>
            </a:pPr>
            <a:r>
              <a:rPr lang="es-ES" dirty="0"/>
              <a:t>Todas las </a:t>
            </a:r>
            <a:r>
              <a:rPr lang="es-ES" dirty="0" smtClean="0"/>
              <a:t>oficinas, salvo Santa Ana, </a:t>
            </a:r>
            <a:r>
              <a:rPr lang="es-ES" dirty="0"/>
              <a:t>mostraron </a:t>
            </a:r>
            <a:r>
              <a:rPr lang="es-ES" dirty="0" smtClean="0"/>
              <a:t>aumentos en </a:t>
            </a:r>
            <a:r>
              <a:rPr lang="es-ES" dirty="0"/>
              <a:t>la cantidad de atenciones.</a:t>
            </a:r>
            <a:endParaRPr lang="es-SV" dirty="0"/>
          </a:p>
        </p:txBody>
      </p:sp>
      <p:sp>
        <p:nvSpPr>
          <p:cNvPr id="8" name="7 CuadroTexto"/>
          <p:cNvSpPr txBox="1"/>
          <p:nvPr/>
        </p:nvSpPr>
        <p:spPr>
          <a:xfrm>
            <a:off x="500034" y="3929066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Tasa de variación mensual octubre-noviembre de 2013</a:t>
            </a:r>
            <a:endParaRPr lang="es-SV" sz="1600" dirty="0"/>
          </a:p>
        </p:txBody>
      </p:sp>
      <p:sp>
        <p:nvSpPr>
          <p:cNvPr id="9" name="8 CuadroTexto"/>
          <p:cNvSpPr txBox="1"/>
          <p:nvPr/>
        </p:nvSpPr>
        <p:spPr>
          <a:xfrm>
            <a:off x="500034" y="1285860"/>
            <a:ext cx="40719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/>
              <a:t>Atenciones mensuales para </a:t>
            </a:r>
            <a:r>
              <a:rPr lang="es-SV" sz="1600" dirty="0"/>
              <a:t>n</a:t>
            </a:r>
            <a:r>
              <a:rPr lang="es-SV" sz="1600" dirty="0" smtClean="0"/>
              <a:t>oviembre de 2013</a:t>
            </a:r>
            <a:endParaRPr lang="es-SV" sz="1600" dirty="0"/>
          </a:p>
        </p:txBody>
      </p:sp>
      <p:graphicFrame>
        <p:nvGraphicFramePr>
          <p:cNvPr id="11" name="5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3184631"/>
              </p:ext>
            </p:extLst>
          </p:nvPr>
        </p:nvGraphicFramePr>
        <p:xfrm>
          <a:off x="531486" y="4599569"/>
          <a:ext cx="3880802" cy="1790829"/>
        </p:xfrm>
        <a:graphic>
          <a:graphicData uri="http://schemas.openxmlformats.org/drawingml/2006/table">
            <a:tbl>
              <a:tblPr firstRow="1" firstCol="1" lastRow="1" bandRow="1" bandCol="1">
                <a:tableStyleId>{912C8C85-51F0-491E-9774-3900AFEF0FD7}</a:tableStyleId>
              </a:tblPr>
              <a:tblGrid>
                <a:gridCol w="1132840"/>
                <a:gridCol w="542925"/>
                <a:gridCol w="593725"/>
                <a:gridCol w="669925"/>
                <a:gridCol w="498475"/>
                <a:gridCol w="442912"/>
              </a:tblGrid>
              <a:tr h="3466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</a:rPr>
                        <a:t>Oficina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Asesoría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Denuncia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Derivación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Gestión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</a:rPr>
                        <a:t>Call</a:t>
                      </a:r>
                      <a:r>
                        <a:rPr lang="es-SV" sz="1100" u="none" strike="noStrike" dirty="0">
                          <a:effectLst/>
                        </a:rPr>
                        <a:t> Center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Plan de La Laguna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-24.3%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Miguel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-17.9%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 Salvador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Santa Ana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3.6%</a:t>
                      </a:r>
                    </a:p>
                  </a:txBody>
                  <a:tcPr marL="9525" marR="9525" marT="9525" marB="0" anchor="ctr"/>
                </a:tc>
              </a:tr>
              <a:tr h="23702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</a:rPr>
                        <a:t>Total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-29.3%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-9.5%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Casos por sector para Noviembre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467544" y="4955988"/>
            <a:ext cx="8424936" cy="18573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Servicios financieros tiene el </a:t>
            </a:r>
            <a:r>
              <a:rPr lang="es-ES" dirty="0" smtClean="0"/>
              <a:t>20.99% </a:t>
            </a:r>
            <a:r>
              <a:rPr lang="es-ES" dirty="0"/>
              <a:t>de las atenciones, seguido por los sectores de; telecomunicaciones con </a:t>
            </a:r>
            <a:r>
              <a:rPr lang="es-ES" dirty="0" smtClean="0"/>
              <a:t>17.49%, </a:t>
            </a:r>
            <a:r>
              <a:rPr lang="es-ES" dirty="0"/>
              <a:t>y agua potable, con </a:t>
            </a:r>
            <a:r>
              <a:rPr lang="es-ES" dirty="0" smtClean="0"/>
              <a:t>14.18%.</a:t>
            </a:r>
            <a:endParaRPr lang="es-ES" dirty="0"/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dirty="0"/>
              <a:t>Las denuncias en el sector agua potable </a:t>
            </a:r>
            <a:r>
              <a:rPr lang="es-ES" dirty="0" smtClean="0"/>
              <a:t>disminuyen a 43.11%, luego de mantenerse alrededor del 50% durante los últimos dos años; </a:t>
            </a:r>
            <a:r>
              <a:rPr lang="es-ES" dirty="0"/>
              <a:t>le sigue telecomunicaciones con el </a:t>
            </a:r>
            <a:r>
              <a:rPr lang="es-ES" dirty="0" smtClean="0"/>
              <a:t>15.78%,  </a:t>
            </a:r>
            <a:r>
              <a:rPr lang="es-ES" dirty="0"/>
              <a:t>y </a:t>
            </a:r>
            <a:r>
              <a:rPr lang="es-ES" dirty="0" smtClean="0"/>
              <a:t>servicios financieros un 12.89%.</a:t>
            </a:r>
            <a:endParaRPr lang="es-SV" dirty="0"/>
          </a:p>
        </p:txBody>
      </p:sp>
      <p:graphicFrame>
        <p:nvGraphicFramePr>
          <p:cNvPr id="9" name="1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468677577"/>
              </p:ext>
            </p:extLst>
          </p:nvPr>
        </p:nvGraphicFramePr>
        <p:xfrm>
          <a:off x="457200" y="1268761"/>
          <a:ext cx="40386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2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4822865"/>
              </p:ext>
            </p:extLst>
          </p:nvPr>
        </p:nvGraphicFramePr>
        <p:xfrm>
          <a:off x="4648200" y="1268761"/>
          <a:ext cx="4038600" cy="3816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Casos por sector para </a:t>
            </a:r>
            <a:r>
              <a:rPr lang="es-ES" dirty="0" smtClean="0"/>
              <a:t>noviembre </a:t>
            </a:r>
            <a:r>
              <a:rPr lang="es-ES" dirty="0"/>
              <a:t>de 2013</a:t>
            </a:r>
            <a:endParaRPr lang="es-SV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Atenciones por sector</a:t>
            </a:r>
            <a:endParaRPr lang="es-SV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4639072" y="1772816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/>
              <a:t>Denuncias por sector</a:t>
            </a:r>
            <a:endParaRPr lang="es-SV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92658219"/>
              </p:ext>
            </p:extLst>
          </p:nvPr>
        </p:nvGraphicFramePr>
        <p:xfrm>
          <a:off x="457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20.99%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1,091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17.49%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909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14.18%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737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9.73%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506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9.58%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498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Energía Eléctrica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7.23%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376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6.06%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Gobierno y Alcaldías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3.39%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176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Hidrocarburos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2.37%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1.98%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7.00%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364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5,198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6" name="Marcador de contenido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77151825"/>
              </p:ext>
            </p:extLst>
          </p:nvPr>
        </p:nvGraphicFramePr>
        <p:xfrm>
          <a:off x="4648200" y="2420888"/>
          <a:ext cx="4038600" cy="2303145"/>
        </p:xfrm>
        <a:graphic>
          <a:graphicData uri="http://schemas.openxmlformats.org/drawingml/2006/table">
            <a:tbl>
              <a:tblPr firstRow="1" firstCol="1" lastRow="1" bandRow="1" bandCol="1">
                <a:tableStyleId>{69012ECD-51FC-41F1-AA8D-1B2483CD663E}</a:tableStyleId>
              </a:tblPr>
              <a:tblGrid>
                <a:gridCol w="2527300"/>
                <a:gridCol w="952500"/>
                <a:gridCol w="55880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 dirty="0">
                          <a:effectLst/>
                        </a:rPr>
                        <a:t>Sector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Porcentaje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Agua Potable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43.11%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388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Telecomunicaciones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15.78%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142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 Financieros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12.89%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Electrodomésticos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11.67%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Comercio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6.22%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56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Servicios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Turismo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3.00%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27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Inmuebles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Vehículos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1.00%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9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Muebles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0.89%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Otros sectores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1.22%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100" u="none" strike="noStrike">
                          <a:effectLst/>
                        </a:rPr>
                        <a:t>Total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>
                          <a:effectLst/>
                        </a:rPr>
                        <a:t>100.00%</a:t>
                      </a:r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100" u="none" strike="noStrike" dirty="0">
                          <a:effectLst/>
                        </a:rPr>
                        <a:t>900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285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Casos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6469798"/>
              </p:ext>
            </p:extLst>
          </p:nvPr>
        </p:nvGraphicFramePr>
        <p:xfrm>
          <a:off x="1187622" y="1700808"/>
          <a:ext cx="7128796" cy="422338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10,998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12,797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19.35%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13,468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17.75%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3,390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0.37%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0.90%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0.61%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0.72%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0.41%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0.29%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0.04%</a:t>
                      </a:r>
                    </a:p>
                  </a:txBody>
                  <a:tcPr marL="9525" marR="9525" marT="9525" marB="0" anchor="ctr"/>
                </a:tc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3642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 smtClean="0"/>
              <a:t>Denuncias por sector</a:t>
            </a:r>
            <a:endParaRPr lang="es-SV" dirty="0"/>
          </a:p>
        </p:txBody>
      </p:sp>
      <p:graphicFrame>
        <p:nvGraphicFramePr>
          <p:cNvPr id="7" name="6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797248"/>
              </p:ext>
            </p:extLst>
          </p:nvPr>
        </p:nvGraphicFramePr>
        <p:xfrm>
          <a:off x="1187622" y="1700808"/>
          <a:ext cx="7128796" cy="4223385"/>
        </p:xfrm>
        <a:graphic>
          <a:graphicData uri="http://schemas.openxmlformats.org/drawingml/2006/table">
            <a:tbl>
              <a:tblPr firstRow="1" firstCol="1" lastRow="1" bandRow="1" bandCol="1">
                <a:tableStyleId>{72833802-FEF1-4C79-8D5D-14CF1EAF98D9}</a:tableStyleId>
              </a:tblPr>
              <a:tblGrid>
                <a:gridCol w="1778120"/>
                <a:gridCol w="1337669"/>
                <a:gridCol w="1337669"/>
                <a:gridCol w="1337669"/>
                <a:gridCol w="1337669"/>
              </a:tblGrid>
              <a:tr h="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>
                          <a:effectLst/>
                        </a:rPr>
                        <a:t>Sector</a:t>
                      </a:r>
                      <a:endParaRPr lang="es-SV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Total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effectLst/>
                        </a:rPr>
                        <a:t>Porcentaje</a:t>
                      </a:r>
                      <a:endParaRPr lang="es-SV" sz="12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SV" sz="11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0">
                <a:tc vMerge="1">
                  <a:txBody>
                    <a:bodyPr/>
                    <a:lstStyle/>
                    <a:p>
                      <a:pPr algn="l" fontAlgn="b"/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2012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200" u="none" strike="noStrike" dirty="0" smtClean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Enero-Noviembre </a:t>
                      </a:r>
                      <a:r>
                        <a:rPr lang="es-SV" sz="1200" u="none" strike="noStrike" dirty="0">
                          <a:solidFill>
                            <a:schemeClr val="accent2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2013</a:t>
                      </a:r>
                      <a:endParaRPr lang="es-SV" sz="1200" b="1" i="0" u="none" strike="noStrike" dirty="0">
                        <a:solidFill>
                          <a:schemeClr val="accent2">
                            <a:lumMod val="20000"/>
                            <a:lumOff val="80000"/>
                          </a:schemeClr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 Potable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52.08%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Telecomunicaciones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1,507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Financieros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10.32%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Electrodomésticos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1,271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Comercio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Inmuebles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0.97%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Libros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0.39%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Energía Eléctrica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0.17%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0.14%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Medicamentos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0.09%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Alimentos y bebidas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0.08%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Hidrocarburos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0.06%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y Alcaldías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Publicidad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0.03%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SV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27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Motivos para noviembre de 2013</a:t>
            </a:r>
            <a:endParaRPr lang="es-SV" dirty="0"/>
          </a:p>
        </p:txBody>
      </p:sp>
      <p:sp>
        <p:nvSpPr>
          <p:cNvPr id="5" name="2 Marcador de contenido"/>
          <p:cNvSpPr txBox="1">
            <a:spLocks/>
          </p:cNvSpPr>
          <p:nvPr/>
        </p:nvSpPr>
        <p:spPr>
          <a:xfrm>
            <a:off x="642910" y="4725144"/>
            <a:ext cx="7929618" cy="156137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El principal motivo por el que los consumidores se presentan a la Defensoría en busca de atención son los cobros, cargos y comisiones con un 35.34%. La mala calidad </a:t>
            </a:r>
            <a:r>
              <a:rPr lang="es-ES" sz="2800" dirty="0"/>
              <a:t>de los </a:t>
            </a:r>
            <a:r>
              <a:rPr lang="es-ES" sz="2800" dirty="0" smtClean="0"/>
              <a:t>productos y planes de pagos, con 17.14% y 8.21% respectivamente.</a:t>
            </a:r>
          </a:p>
          <a:p>
            <a:pPr marL="342900" lvl="0" indent="-342900">
              <a:spcBef>
                <a:spcPts val="1200"/>
              </a:spcBef>
              <a:buFont typeface="Arial" pitchFamily="34" charset="0"/>
              <a:buChar char="•"/>
              <a:defRPr/>
            </a:pPr>
            <a:r>
              <a:rPr lang="es-ES" sz="2800" dirty="0" smtClean="0"/>
              <a:t>Las denuncias se concentran también en cobros, cargos y comisiones, con un 50.78%, seguidas de </a:t>
            </a:r>
            <a:r>
              <a:rPr lang="es-ES" sz="2800" dirty="0"/>
              <a:t>mala calidad del producto </a:t>
            </a:r>
            <a:r>
              <a:rPr lang="es-ES" sz="2800" dirty="0" smtClean="0"/>
              <a:t>con 21.44% e incumplimiento de contrato </a:t>
            </a:r>
            <a:r>
              <a:rPr lang="es-ES" sz="2800" dirty="0"/>
              <a:t>u oferta con </a:t>
            </a:r>
            <a:r>
              <a:rPr lang="es-ES" sz="2800" dirty="0" smtClean="0"/>
              <a:t>11.56%.</a:t>
            </a:r>
            <a:endParaRPr lang="es-SV" sz="2800" dirty="0"/>
          </a:p>
        </p:txBody>
      </p:sp>
      <p:graphicFrame>
        <p:nvGraphicFramePr>
          <p:cNvPr id="10" name="3 Gráfico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45860267"/>
              </p:ext>
            </p:extLst>
          </p:nvPr>
        </p:nvGraphicFramePr>
        <p:xfrm>
          <a:off x="457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4 Gráfico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07866632"/>
              </p:ext>
            </p:extLst>
          </p:nvPr>
        </p:nvGraphicFramePr>
        <p:xfrm>
          <a:off x="4648200" y="1052737"/>
          <a:ext cx="403860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oletín Estadístico Mensual 201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Boletín Estadístico Mensual 2011</Template>
  <TotalTime>3049</TotalTime>
  <Words>1609</Words>
  <Application>Microsoft Office PowerPoint</Application>
  <PresentationFormat>Presentación en pantalla (4:3)</PresentationFormat>
  <Paragraphs>773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9" baseType="lpstr">
      <vt:lpstr>Arial</vt:lpstr>
      <vt:lpstr>Calibri</vt:lpstr>
      <vt:lpstr>Boletín Estadístico Mensual 2011</vt:lpstr>
      <vt:lpstr>Boletín Estadístico Mensual</vt:lpstr>
      <vt:lpstr>Atenciones</vt:lpstr>
      <vt:lpstr>Atenciones y asesorías  Primeros once meses 2013</vt:lpstr>
      <vt:lpstr>Oficinas de atención</vt:lpstr>
      <vt:lpstr>Casos por sector para Noviembre de 2013</vt:lpstr>
      <vt:lpstr>Casos por sector para noviembre de 2013</vt:lpstr>
      <vt:lpstr>Casos por sector</vt:lpstr>
      <vt:lpstr>Denuncias por sector</vt:lpstr>
      <vt:lpstr>Motivos para noviembre de 2013</vt:lpstr>
      <vt:lpstr>Casos por motivo para Noviembre de 2013</vt:lpstr>
      <vt:lpstr>Atenciones por motivo</vt:lpstr>
      <vt:lpstr>Denuncias por motivo</vt:lpstr>
      <vt:lpstr>Casos cerrados</vt:lpstr>
      <vt:lpstr>Montos recuperados por sector para Noviembre de 2013</vt:lpstr>
      <vt:lpstr>Reclamos cerrados y montos recuperados  de enero a noviembre de 2013</vt:lpstr>
      <vt:lpstr>Montos recuperados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Boletín Estadístico Mensual</dc:title>
  <dc:creator>Julio Siguenza</dc:creator>
  <cp:lastModifiedBy>Julio Siguenza</cp:lastModifiedBy>
  <cp:revision>171</cp:revision>
  <dcterms:created xsi:type="dcterms:W3CDTF">2011-12-21T16:07:31Z</dcterms:created>
  <dcterms:modified xsi:type="dcterms:W3CDTF">2013-12-05T15:18:37Z</dcterms:modified>
</cp:coreProperties>
</file>