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72" r:id="rId16"/>
    <p:sldId id="257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Hoja1!$A$31</c:f>
              <c:strCache>
                <c:ptCount val="1"/>
                <c:pt idx="0">
                  <c:v>Asesorías 2012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Hoja1!$B$30:$M$30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Hoja1!$B$31:$M$31</c:f>
              <c:numCache>
                <c:formatCode>#,##0</c:formatCode>
                <c:ptCount val="12"/>
                <c:pt idx="0">
                  <c:v>4026</c:v>
                </c:pt>
                <c:pt idx="1">
                  <c:v>3576</c:v>
                </c:pt>
                <c:pt idx="2">
                  <c:v>4410</c:v>
                </c:pt>
                <c:pt idx="3">
                  <c:v>2645</c:v>
                </c:pt>
                <c:pt idx="4">
                  <c:v>3541</c:v>
                </c:pt>
                <c:pt idx="5">
                  <c:v>3442</c:v>
                </c:pt>
                <c:pt idx="6">
                  <c:v>3746</c:v>
                </c:pt>
                <c:pt idx="7">
                  <c:v>3589</c:v>
                </c:pt>
                <c:pt idx="8">
                  <c:v>3064</c:v>
                </c:pt>
                <c:pt idx="9">
                  <c:v>3405</c:v>
                </c:pt>
                <c:pt idx="10">
                  <c:v>3159</c:v>
                </c:pt>
                <c:pt idx="11">
                  <c:v>2640</c:v>
                </c:pt>
              </c:numCache>
            </c:numRef>
          </c:val>
        </c:ser>
        <c:ser>
          <c:idx val="1"/>
          <c:order val="1"/>
          <c:tx>
            <c:strRef>
              <c:f>Hoja1!$A$32</c:f>
              <c:strCache>
                <c:ptCount val="1"/>
                <c:pt idx="0">
                  <c:v>Asesorías 2013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864197530864196E-3"/>
                  <c:y val="0.2454330713706673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6296296296296016E-3"/>
                  <c:y val="0.211635181286280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432098765432098E-3"/>
                  <c:y val="0.247582227251968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0864197530864196E-3"/>
                  <c:y val="0.201245348227548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1316741696017772E-16"/>
                  <c:y val="0.249555288012738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Hoja1!$B$30:$M$30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Hoja1!$B$32:$M$32</c:f>
              <c:numCache>
                <c:formatCode>#,##0</c:formatCode>
                <c:ptCount val="12"/>
                <c:pt idx="0">
                  <c:v>4308</c:v>
                </c:pt>
                <c:pt idx="1">
                  <c:v>3735</c:v>
                </c:pt>
                <c:pt idx="2">
                  <c:v>2967</c:v>
                </c:pt>
                <c:pt idx="3">
                  <c:v>4353</c:v>
                </c:pt>
                <c:pt idx="4">
                  <c:v>4059</c:v>
                </c:pt>
                <c:pt idx="5">
                  <c:v>3654</c:v>
                </c:pt>
                <c:pt idx="6">
                  <c:v>4287</c:v>
                </c:pt>
                <c:pt idx="7">
                  <c:v>3141</c:v>
                </c:pt>
                <c:pt idx="8">
                  <c:v>3688</c:v>
                </c:pt>
                <c:pt idx="9">
                  <c:v>4237</c:v>
                </c:pt>
                <c:pt idx="10">
                  <c:v>3976</c:v>
                </c:pt>
                <c:pt idx="11">
                  <c:v>3918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57801952"/>
        <c:axId val="257802512"/>
      </c:barChart>
      <c:lineChart>
        <c:grouping val="standard"/>
        <c:varyColors val="0"/>
        <c:ser>
          <c:idx val="2"/>
          <c:order val="2"/>
          <c:tx>
            <c:strRef>
              <c:f>Hoja1!$A$33</c:f>
              <c:strCache>
                <c:ptCount val="1"/>
                <c:pt idx="0">
                  <c:v>Atenciones 2012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Hoja1!$B$30:$M$30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Hoja1!$B$33:$M$33</c:f>
              <c:numCache>
                <c:formatCode>#,##0</c:formatCode>
                <c:ptCount val="12"/>
                <c:pt idx="0">
                  <c:v>5976</c:v>
                </c:pt>
                <c:pt idx="1">
                  <c:v>5443</c:v>
                </c:pt>
                <c:pt idx="2">
                  <c:v>6240</c:v>
                </c:pt>
                <c:pt idx="3">
                  <c:v>4081</c:v>
                </c:pt>
                <c:pt idx="4">
                  <c:v>5264</c:v>
                </c:pt>
                <c:pt idx="5">
                  <c:v>4981</c:v>
                </c:pt>
                <c:pt idx="6">
                  <c:v>5394</c:v>
                </c:pt>
                <c:pt idx="7">
                  <c:v>5178</c:v>
                </c:pt>
                <c:pt idx="8">
                  <c:v>4681</c:v>
                </c:pt>
                <c:pt idx="9">
                  <c:v>5086</c:v>
                </c:pt>
                <c:pt idx="10">
                  <c:v>4508</c:v>
                </c:pt>
                <c:pt idx="11">
                  <c:v>3773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Hoja1!$A$34</c:f>
              <c:strCache>
                <c:ptCount val="1"/>
                <c:pt idx="0">
                  <c:v>Atenciones 2013</c:v>
                </c:pt>
              </c:strCache>
            </c:strRef>
          </c:tx>
          <c:spPr>
            <a:ln w="381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Hoja1!$B$30:$M$30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Hoja1!$B$34:$M$34</c:f>
              <c:numCache>
                <c:formatCode>#,##0</c:formatCode>
                <c:ptCount val="12"/>
                <c:pt idx="0">
                  <c:v>5977</c:v>
                </c:pt>
                <c:pt idx="1">
                  <c:v>5173</c:v>
                </c:pt>
                <c:pt idx="2">
                  <c:v>4161</c:v>
                </c:pt>
                <c:pt idx="3">
                  <c:v>5923</c:v>
                </c:pt>
                <c:pt idx="4">
                  <c:v>5846</c:v>
                </c:pt>
                <c:pt idx="5">
                  <c:v>5164</c:v>
                </c:pt>
                <c:pt idx="6">
                  <c:v>5868</c:v>
                </c:pt>
                <c:pt idx="7">
                  <c:v>4369</c:v>
                </c:pt>
                <c:pt idx="8">
                  <c:v>4999</c:v>
                </c:pt>
                <c:pt idx="9">
                  <c:v>5746</c:v>
                </c:pt>
                <c:pt idx="10">
                  <c:v>5199</c:v>
                </c:pt>
                <c:pt idx="11">
                  <c:v>4933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801952"/>
        <c:axId val="257802512"/>
      </c:lineChart>
      <c:catAx>
        <c:axId val="25780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7802512"/>
        <c:crosses val="autoZero"/>
        <c:auto val="1"/>
        <c:lblAlgn val="ctr"/>
        <c:lblOffset val="100"/>
        <c:noMultiLvlLbl val="0"/>
      </c:catAx>
      <c:valAx>
        <c:axId val="25780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780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Energía Eléctrica</c:v>
                </c:pt>
                <c:pt idx="5">
                  <c:v>Servicios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6.5300000000000025E-2</c:v>
                </c:pt>
                <c:pt idx="1">
                  <c:v>1.7399999999999999E-2</c:v>
                </c:pt>
                <c:pt idx="2">
                  <c:v>3.5900000000000001E-2</c:v>
                </c:pt>
                <c:pt idx="3">
                  <c:v>5.0299999999999997E-2</c:v>
                </c:pt>
                <c:pt idx="4">
                  <c:v>6.08E-2</c:v>
                </c:pt>
                <c:pt idx="5">
                  <c:v>6.4500000000000002E-2</c:v>
                </c:pt>
                <c:pt idx="6">
                  <c:v>0.10680000000000001</c:v>
                </c:pt>
                <c:pt idx="7">
                  <c:v>0.1133</c:v>
                </c:pt>
                <c:pt idx="8">
                  <c:v>0.1326</c:v>
                </c:pt>
                <c:pt idx="9">
                  <c:v>0.17369999999999999</c:v>
                </c:pt>
                <c:pt idx="10">
                  <c:v>0.1794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0665872"/>
        <c:axId val="190666432"/>
        <c:axId val="0"/>
      </c:bar3DChart>
      <c:catAx>
        <c:axId val="190665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0666432"/>
        <c:crosses val="autoZero"/>
        <c:auto val="1"/>
        <c:lblAlgn val="ctr"/>
        <c:lblOffset val="100"/>
        <c:noMultiLvlLbl val="0"/>
      </c:catAx>
      <c:valAx>
        <c:axId val="190666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06658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Turismo</c:v>
                </c:pt>
                <c:pt idx="3">
                  <c:v>Muebles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Telecomunicaciones</c:v>
                </c:pt>
                <c:pt idx="9">
                  <c:v>Electrodomésticos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1.5500000000000069E-2</c:v>
                </c:pt>
                <c:pt idx="1">
                  <c:v>1.03E-2</c:v>
                </c:pt>
                <c:pt idx="2">
                  <c:v>1.41E-2</c:v>
                </c:pt>
                <c:pt idx="3">
                  <c:v>1.67E-2</c:v>
                </c:pt>
                <c:pt idx="4">
                  <c:v>1.67E-2</c:v>
                </c:pt>
                <c:pt idx="5">
                  <c:v>2.3099999999999999E-2</c:v>
                </c:pt>
                <c:pt idx="6">
                  <c:v>6.1699999999999998E-2</c:v>
                </c:pt>
                <c:pt idx="7">
                  <c:v>8.2299999999999998E-2</c:v>
                </c:pt>
                <c:pt idx="8">
                  <c:v>0.1195</c:v>
                </c:pt>
                <c:pt idx="9">
                  <c:v>0.1787</c:v>
                </c:pt>
                <c:pt idx="10">
                  <c:v>0.46139999999999998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9491856"/>
        <c:axId val="259492416"/>
        <c:axId val="0"/>
      </c:bar3DChart>
      <c:catAx>
        <c:axId val="2594918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9492416"/>
        <c:crosses val="autoZero"/>
        <c:auto val="1"/>
        <c:lblAlgn val="ctr"/>
        <c:lblOffset val="100"/>
        <c:noMultiLvlLbl val="0"/>
      </c:catAx>
      <c:valAx>
        <c:axId val="259492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9491856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0.26380000000000003</c:v>
                </c:pt>
                <c:pt idx="1">
                  <c:v>7.9000000000000008E-3</c:v>
                </c:pt>
                <c:pt idx="2">
                  <c:v>1.18E-2</c:v>
                </c:pt>
                <c:pt idx="3">
                  <c:v>2.1899999999999999E-2</c:v>
                </c:pt>
                <c:pt idx="4">
                  <c:v>2.3900000000000001E-2</c:v>
                </c:pt>
                <c:pt idx="5">
                  <c:v>5.57E-2</c:v>
                </c:pt>
                <c:pt idx="6">
                  <c:v>8.5099999999999995E-2</c:v>
                </c:pt>
                <c:pt idx="7">
                  <c:v>0.18629999999999999</c:v>
                </c:pt>
                <c:pt idx="8">
                  <c:v>0.34360000000000002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9494656"/>
        <c:axId val="259495216"/>
        <c:axId val="0"/>
      </c:bar3DChart>
      <c:catAx>
        <c:axId val="259494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9495216"/>
        <c:crosses val="autoZero"/>
        <c:auto val="1"/>
        <c:lblAlgn val="ctr"/>
        <c:lblOffset val="100"/>
        <c:noMultiLvlLbl val="0"/>
      </c:catAx>
      <c:valAx>
        <c:axId val="259495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94946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Gestiones de Cobro</c:v>
                </c:pt>
                <c:pt idx="3">
                  <c:v>Desistimiento de compra</c:v>
                </c:pt>
                <c:pt idx="4">
                  <c:v>Práctica abusiva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9.2500000000000027E-2</c:v>
                </c:pt>
                <c:pt idx="1">
                  <c:v>7.7000000000000002E-3</c:v>
                </c:pt>
                <c:pt idx="2">
                  <c:v>8.9999999999999993E-3</c:v>
                </c:pt>
                <c:pt idx="3">
                  <c:v>8.9999999999999993E-3</c:v>
                </c:pt>
                <c:pt idx="4">
                  <c:v>8.9999999999999993E-3</c:v>
                </c:pt>
                <c:pt idx="5">
                  <c:v>9.7699999999999995E-2</c:v>
                </c:pt>
                <c:pt idx="6">
                  <c:v>0.24809999999999999</c:v>
                </c:pt>
                <c:pt idx="7">
                  <c:v>0.52700000000000002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9497456"/>
        <c:axId val="259498016"/>
        <c:axId val="0"/>
      </c:bar3DChart>
      <c:catAx>
        <c:axId val="259497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9498016"/>
        <c:crosses val="autoZero"/>
        <c:auto val="1"/>
        <c:lblAlgn val="ctr"/>
        <c:lblOffset val="100"/>
        <c:noMultiLvlLbl val="0"/>
      </c:catAx>
      <c:valAx>
        <c:axId val="259498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94974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Hoja1!$H$479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Hoja1!$G$480:$G$489</c:f>
              <c:strCache>
                <c:ptCount val="10"/>
                <c:pt idx="0">
                  <c:v>Otros Sectores</c:v>
                </c:pt>
                <c:pt idx="1">
                  <c:v>Servicios</c:v>
                </c:pt>
                <c:pt idx="2">
                  <c:v>Muebles</c:v>
                </c:pt>
                <c:pt idx="3">
                  <c:v>Inmuebles</c:v>
                </c:pt>
                <c:pt idx="4">
                  <c:v>Turismo</c:v>
                </c:pt>
                <c:pt idx="5">
                  <c:v>Telecomunicaciones</c:v>
                </c:pt>
                <c:pt idx="6">
                  <c:v>Electrodomésticos</c:v>
                </c:pt>
                <c:pt idx="7">
                  <c:v>Agua Potable</c:v>
                </c:pt>
                <c:pt idx="8">
                  <c:v>Servicios Financieros</c:v>
                </c:pt>
                <c:pt idx="9">
                  <c:v>Comercio</c:v>
                </c:pt>
              </c:strCache>
            </c:strRef>
          </c:cat>
          <c:val>
            <c:numRef>
              <c:f>Hoja1!$H$480:$H$489</c:f>
              <c:numCache>
                <c:formatCode>"$"#,##0.00</c:formatCode>
                <c:ptCount val="10"/>
                <c:pt idx="0">
                  <c:v>4211.78</c:v>
                </c:pt>
                <c:pt idx="1">
                  <c:v>3549.8</c:v>
                </c:pt>
                <c:pt idx="2">
                  <c:v>3951.76</c:v>
                </c:pt>
                <c:pt idx="3">
                  <c:v>4134.24</c:v>
                </c:pt>
                <c:pt idx="4">
                  <c:v>6404.2</c:v>
                </c:pt>
                <c:pt idx="5">
                  <c:v>15000.82</c:v>
                </c:pt>
                <c:pt idx="6">
                  <c:v>20328.670000000002</c:v>
                </c:pt>
                <c:pt idx="7">
                  <c:v>27754.350000000002</c:v>
                </c:pt>
                <c:pt idx="8">
                  <c:v>37668.150000000016</c:v>
                </c:pt>
                <c:pt idx="9">
                  <c:v>72497.38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8844208"/>
        <c:axId val="258844768"/>
        <c:axId val="0"/>
      </c:bar3DChart>
      <c:catAx>
        <c:axId val="2588442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8844768"/>
        <c:crosses val="autoZero"/>
        <c:auto val="1"/>
        <c:lblAlgn val="ctr"/>
        <c:lblOffset val="100"/>
        <c:noMultiLvlLbl val="0"/>
      </c:catAx>
      <c:valAx>
        <c:axId val="258844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884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Hoja1!$A$507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Hoja1!$B$506:$M$506</c:f>
              <c:numCache>
                <c:formatCode>mmm\-yy</c:formatCode>
                <c:ptCount val="12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</c:numCache>
            </c:numRef>
          </c:cat>
          <c:val>
            <c:numRef>
              <c:f>Hoja1!$B$507:$M$507</c:f>
              <c:numCache>
                <c:formatCode>#,##0</c:formatCode>
                <c:ptCount val="12"/>
                <c:pt idx="0">
                  <c:v>1410</c:v>
                </c:pt>
                <c:pt idx="1">
                  <c:v>1264</c:v>
                </c:pt>
                <c:pt idx="2">
                  <c:v>1104</c:v>
                </c:pt>
                <c:pt idx="3">
                  <c:v>1464</c:v>
                </c:pt>
                <c:pt idx="4">
                  <c:v>1551</c:v>
                </c:pt>
                <c:pt idx="5">
                  <c:v>1185</c:v>
                </c:pt>
                <c:pt idx="6">
                  <c:v>1501</c:v>
                </c:pt>
                <c:pt idx="7">
                  <c:v>1037</c:v>
                </c:pt>
                <c:pt idx="8">
                  <c:v>1456</c:v>
                </c:pt>
                <c:pt idx="9">
                  <c:v>1312</c:v>
                </c:pt>
                <c:pt idx="10">
                  <c:v>1134</c:v>
                </c:pt>
                <c:pt idx="11">
                  <c:v>842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58847568"/>
        <c:axId val="258848128"/>
      </c:barChart>
      <c:lineChart>
        <c:grouping val="standard"/>
        <c:varyColors val="0"/>
        <c:ser>
          <c:idx val="1"/>
          <c:order val="1"/>
          <c:tx>
            <c:strRef>
              <c:f>Hoja1!$A$508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Hoja1!$B$506:$M$506</c:f>
              <c:numCache>
                <c:formatCode>mmm\-yy</c:formatCode>
                <c:ptCount val="12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</c:numCache>
            </c:numRef>
          </c:cat>
          <c:val>
            <c:numRef>
              <c:f>Hoja1!$B$508:$M$508</c:f>
              <c:numCache>
                <c:formatCode>"$"#,##0.00</c:formatCode>
                <c:ptCount val="12"/>
                <c:pt idx="0">
                  <c:v>292359.13999999955</c:v>
                </c:pt>
                <c:pt idx="1">
                  <c:v>343248.31000000029</c:v>
                </c:pt>
                <c:pt idx="2">
                  <c:v>223813.5199999999</c:v>
                </c:pt>
                <c:pt idx="3">
                  <c:v>291760.66000000003</c:v>
                </c:pt>
                <c:pt idx="4">
                  <c:v>239773.56999999992</c:v>
                </c:pt>
                <c:pt idx="5">
                  <c:v>219205.75000000003</c:v>
                </c:pt>
                <c:pt idx="6">
                  <c:v>348367.39999999997</c:v>
                </c:pt>
                <c:pt idx="7">
                  <c:v>172118.86999999988</c:v>
                </c:pt>
                <c:pt idx="8">
                  <c:v>280653.86</c:v>
                </c:pt>
                <c:pt idx="9">
                  <c:v>274559.29000000004</c:v>
                </c:pt>
                <c:pt idx="10">
                  <c:v>391960.52000000008</c:v>
                </c:pt>
                <c:pt idx="11">
                  <c:v>195501.14999999988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849248"/>
        <c:axId val="258848688"/>
      </c:lineChart>
      <c:dateAx>
        <c:axId val="2588475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8848128"/>
        <c:crosses val="autoZero"/>
        <c:auto val="1"/>
        <c:lblOffset val="100"/>
        <c:baseTimeUnit val="months"/>
      </c:dateAx>
      <c:valAx>
        <c:axId val="25884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8847568"/>
        <c:crosses val="autoZero"/>
        <c:crossBetween val="between"/>
      </c:valAx>
      <c:valAx>
        <c:axId val="258848688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8849248"/>
        <c:crosses val="max"/>
        <c:crossBetween val="between"/>
      </c:valAx>
      <c:dateAx>
        <c:axId val="25884924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58848688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Diciembre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</a:t>
            </a:r>
            <a:r>
              <a:rPr lang="es-ES" dirty="0" smtClean="0"/>
              <a:t>motivo </a:t>
            </a:r>
            <a:r>
              <a:rPr lang="es-ES" dirty="0"/>
              <a:t>para </a:t>
            </a:r>
            <a:r>
              <a:rPr lang="es-ES" dirty="0" smtClean="0"/>
              <a:t>Diciembre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0163826"/>
              </p:ext>
            </p:extLst>
          </p:nvPr>
        </p:nvGraphicFramePr>
        <p:xfrm>
          <a:off x="457200" y="2805906"/>
          <a:ext cx="4038600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1,301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4,933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9313252"/>
              </p:ext>
            </p:extLst>
          </p:nvPr>
        </p:nvGraphicFramePr>
        <p:xfrm>
          <a:off x="4648200" y="2901156"/>
          <a:ext cx="4038600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301624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230633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76484"/>
              </p:ext>
            </p:extLst>
          </p:nvPr>
        </p:nvGraphicFramePr>
        <p:xfrm>
          <a:off x="671674" y="1268824"/>
          <a:ext cx="8176578" cy="273168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131632"/>
                <a:gridCol w="1687639"/>
                <a:gridCol w="1341565"/>
                <a:gridCol w="643890"/>
                <a:gridCol w="863981"/>
                <a:gridCol w="863981"/>
                <a:gridCol w="64389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Diciembre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Diciembre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Noviembre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Diciembre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15,898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Cerrado por razones de oficio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Conciliación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Desistimiento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Falta de Ratificación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Tribunal Sancionador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45720" marR="4572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149080"/>
            <a:ext cx="8229600" cy="199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durante 2013, presenta una disminución respecto  al año pasado, con una caída del 12.4%.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Diciembre disminuye un 25.7%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Diciembre de 2013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2105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de enero a Diciembre de 2013</a:t>
            </a:r>
            <a:endParaRPr lang="es-SV" sz="2700" i="1" dirty="0">
              <a:effectLst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614045"/>
              </p:ext>
            </p:extLst>
          </p:nvPr>
        </p:nvGraphicFramePr>
        <p:xfrm>
          <a:off x="1259632" y="1916832"/>
          <a:ext cx="6624736" cy="354711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741787"/>
                <a:gridCol w="1762733"/>
                <a:gridCol w="2350673"/>
                <a:gridCol w="176954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Mes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Reclamos cerrados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Reclamos con devolución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Monto recuperado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ene-13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1,410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874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$292,359.14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feb-13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1,264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$343,248.31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mar-13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1,104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$223,813.52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abr-13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1,464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867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$291,760.66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may-13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1,551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949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$239,773.57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jun-13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1,185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$219,205.75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jul-13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1,501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$348,367.40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ago-13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1,037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622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$172,118.87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sep-13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1,456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$280,653.86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oct-13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1,312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$274,559.29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nov-13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1,134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696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$391,960.52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dic-13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842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505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$195,501.15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15,260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9,422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$3,273,322.04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/>
              <a:t>$195,501.15</a:t>
            </a:r>
            <a:r>
              <a:rPr lang="es-SV" sz="3200" dirty="0" smtClean="0"/>
              <a:t>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7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344492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861573"/>
              </p:ext>
            </p:extLst>
          </p:nvPr>
        </p:nvGraphicFramePr>
        <p:xfrm>
          <a:off x="673195" y="1306827"/>
          <a:ext cx="7809865" cy="132778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/>
                        <a:t>Tipo de caso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Diciembre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Diciembre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Noviembre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Diciembre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Asesoría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Denuncia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Derivación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-39.7%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Gestión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Total 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Diciembre de 2013 se recibió </a:t>
            </a:r>
            <a:r>
              <a:rPr lang="es-SV" sz="3200" b="1" dirty="0" smtClean="0">
                <a:solidFill>
                  <a:srgbClr val="000000"/>
                </a:solidFill>
              </a:rPr>
              <a:t>5,933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3,918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disminuyó un 5.1%.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Al cierre de 2013, la cantidad de atenciones aumenta un 4.5% respecto a 2012; los resultados indican que hubo aumento en las asesorías y la disminución de las denuncias.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Primeros once meses 2013</a:t>
            </a:r>
            <a:endParaRPr lang="es-SV" i="1" dirty="0">
              <a:effectLst/>
            </a:endParaRPr>
          </a:p>
        </p:txBody>
      </p:sp>
      <p:graphicFrame>
        <p:nvGraphicFramePr>
          <p:cNvPr id="7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4511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7102150"/>
              </p:ext>
            </p:extLst>
          </p:nvPr>
        </p:nvGraphicFramePr>
        <p:xfrm>
          <a:off x="500034" y="1874537"/>
          <a:ext cx="450890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1,981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4,933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49309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Call </a:t>
            </a:r>
            <a:r>
              <a:rPr lang="es-ES" dirty="0"/>
              <a:t>Center </a:t>
            </a:r>
            <a:r>
              <a:rPr lang="es-ES" dirty="0" smtClean="0"/>
              <a:t>y 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1,981</a:t>
            </a:r>
            <a:r>
              <a:rPr lang="es-ES" dirty="0" smtClean="0"/>
              <a:t> y 1,350, </a:t>
            </a:r>
            <a:r>
              <a:rPr lang="es-ES" dirty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/>
              <a:t>Respecto al mes anterior, las atenciones </a:t>
            </a:r>
            <a:r>
              <a:rPr lang="es-ES" dirty="0" smtClean="0"/>
              <a:t>disminuyeron un 5.1%.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A pesar de la semana de </a:t>
            </a:r>
            <a:r>
              <a:rPr lang="es-ES" dirty="0" err="1" smtClean="0"/>
              <a:t>asuelto</a:t>
            </a:r>
            <a:r>
              <a:rPr lang="es-ES" dirty="0" smtClean="0"/>
              <a:t> a final de 2013, Las atenciones se incrementaron en las oficinas del Plan de La Laguna, y San Miguel.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Noviembre-Diciembre 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Diciembre de 2013</a:t>
            </a:r>
            <a:endParaRPr lang="es-SV" sz="1600" dirty="0"/>
          </a:p>
        </p:txBody>
      </p:sp>
      <p:graphicFrame>
        <p:nvGraphicFramePr>
          <p:cNvPr id="11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653361"/>
              </p:ext>
            </p:extLst>
          </p:nvPr>
        </p:nvGraphicFramePr>
        <p:xfrm>
          <a:off x="531486" y="4599569"/>
          <a:ext cx="457875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56786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-9.3%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Diciembre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4955988"/>
            <a:ext cx="842493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</a:t>
            </a:r>
            <a:r>
              <a:rPr lang="es-ES" dirty="0" smtClean="0"/>
              <a:t>17.94% </a:t>
            </a:r>
            <a:r>
              <a:rPr lang="es-ES" dirty="0"/>
              <a:t>de las atenciones, seguido por los sectores de; telecomunicaciones con </a:t>
            </a:r>
            <a:r>
              <a:rPr lang="es-ES" dirty="0" smtClean="0"/>
              <a:t>17.37%, </a:t>
            </a:r>
            <a:r>
              <a:rPr lang="es-ES" dirty="0"/>
              <a:t>y agua potable, con </a:t>
            </a:r>
            <a:r>
              <a:rPr lang="es-ES" dirty="0" smtClean="0"/>
              <a:t>13.26%.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</a:t>
            </a:r>
            <a:r>
              <a:rPr lang="es-ES" dirty="0" smtClean="0"/>
              <a:t>disminuyen a 46.14%, luego de mantenerse alrededor del 50% durante los últimos dos años; </a:t>
            </a:r>
            <a:r>
              <a:rPr lang="es-ES" dirty="0"/>
              <a:t>le sigue </a:t>
            </a:r>
            <a:r>
              <a:rPr lang="es-ES" dirty="0" smtClean="0"/>
              <a:t>electrodomésticos, con </a:t>
            </a:r>
            <a:r>
              <a:rPr lang="es-ES" dirty="0"/>
              <a:t>el </a:t>
            </a:r>
            <a:r>
              <a:rPr lang="es-ES" dirty="0" smtClean="0"/>
              <a:t>17.87%,  </a:t>
            </a:r>
            <a:r>
              <a:rPr lang="es-ES" dirty="0"/>
              <a:t>y </a:t>
            </a:r>
            <a:r>
              <a:rPr lang="es-ES" dirty="0" smtClean="0"/>
              <a:t>telecomunicaciones con un 8.23%.</a:t>
            </a:r>
            <a:endParaRPr lang="es-SV" dirty="0"/>
          </a:p>
        </p:txBody>
      </p:sp>
      <p:graphicFrame>
        <p:nvGraphicFramePr>
          <p:cNvPr id="7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28533378"/>
              </p:ext>
            </p:extLst>
          </p:nvPr>
        </p:nvGraphicFramePr>
        <p:xfrm>
          <a:off x="457200" y="1196753"/>
          <a:ext cx="40386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6536760"/>
              </p:ext>
            </p:extLst>
          </p:nvPr>
        </p:nvGraphicFramePr>
        <p:xfrm>
          <a:off x="4648200" y="1196753"/>
          <a:ext cx="40386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sector para </a:t>
            </a:r>
            <a:r>
              <a:rPr lang="es-ES" dirty="0" smtClean="0"/>
              <a:t>Diciembre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2658219"/>
              </p:ext>
            </p:extLst>
          </p:nvPr>
        </p:nvGraphicFramePr>
        <p:xfrm>
          <a:off x="457200" y="2420888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Sector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4,933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7151825"/>
              </p:ext>
            </p:extLst>
          </p:nvPr>
        </p:nvGraphicFramePr>
        <p:xfrm>
          <a:off x="4648200" y="2420888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Sector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Casos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265600"/>
              </p:ext>
            </p:extLst>
          </p:nvPr>
        </p:nvGraphicFramePr>
        <p:xfrm>
          <a:off x="1187622" y="1700808"/>
          <a:ext cx="7128796" cy="422338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295706"/>
              </p:ext>
            </p:extLst>
          </p:nvPr>
        </p:nvGraphicFramePr>
        <p:xfrm>
          <a:off x="1187622" y="1700808"/>
          <a:ext cx="7128796" cy="422338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Enero-Diciembre </a:t>
                      </a:r>
                      <a:r>
                        <a:rPr lang="es-SV" sz="1200" u="none" strike="noStrike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Diciembre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34.36%. La 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y planes de pagos, con 18.63% y 8.51%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52.70%,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24.81% 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9.77%.</a:t>
            </a:r>
            <a:endParaRPr lang="es-SV" sz="2800" dirty="0"/>
          </a:p>
        </p:txBody>
      </p:sp>
      <p:graphicFrame>
        <p:nvGraphicFramePr>
          <p:cNvPr id="7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5682988"/>
              </p:ext>
            </p:extLst>
          </p:nvPr>
        </p:nvGraphicFramePr>
        <p:xfrm>
          <a:off x="457200" y="1124745"/>
          <a:ext cx="4038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83776"/>
              </p:ext>
            </p:extLst>
          </p:nvPr>
        </p:nvGraphicFramePr>
        <p:xfrm>
          <a:off x="4648200" y="1124745"/>
          <a:ext cx="4038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3271</TotalTime>
  <Words>1621</Words>
  <Application>Microsoft Office PowerPoint</Application>
  <PresentationFormat>Presentación en pantalla (4:3)</PresentationFormat>
  <Paragraphs>777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Primeros once meses 2013</vt:lpstr>
      <vt:lpstr>Oficinas de atención</vt:lpstr>
      <vt:lpstr>Casos por sector para Diciembre de 2013</vt:lpstr>
      <vt:lpstr>Casos por sector para Diciembre de 2013</vt:lpstr>
      <vt:lpstr>Casos por sector</vt:lpstr>
      <vt:lpstr>Denuncias por sector</vt:lpstr>
      <vt:lpstr>Motivos para Diciembre de 2013</vt:lpstr>
      <vt:lpstr>Casos por motivo para Diciembre de 2013</vt:lpstr>
      <vt:lpstr>Atenciones por motivo</vt:lpstr>
      <vt:lpstr>Denuncias por motivo</vt:lpstr>
      <vt:lpstr>Casos cerrados</vt:lpstr>
      <vt:lpstr>Montos recuperados por sector para Diciembre de 2013</vt:lpstr>
      <vt:lpstr>Reclamos cerrados y montos recuperados  de enero a Diciembre de 2013</vt:lpstr>
      <vt:lpstr>Montos recuperados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177</cp:revision>
  <dcterms:created xsi:type="dcterms:W3CDTF">2011-12-21T16:07:31Z</dcterms:created>
  <dcterms:modified xsi:type="dcterms:W3CDTF">2018-10-02T14:49:01Z</dcterms:modified>
</cp:coreProperties>
</file>