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3" r:id="rId6"/>
    <p:sldId id="262" r:id="rId7"/>
    <p:sldId id="264" r:id="rId8"/>
    <p:sldId id="257" r:id="rId9"/>
  </p:sldIdLst>
  <p:sldSz cx="9144000" cy="6858000" type="screen4x3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2DE63D5-997A-4646-A377-4702673A728D}" styleName="Estilo claro 2 - Acento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iguej05\Documents\Informes%20mensuales\herramienta%20mensual%202012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iguej05\Documents\Informes%20mensuales\herramienta%20mensual%202012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iguej05\Documents\Informes%20mensuales\herramienta%20mensual%202012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iguej05\Documents\Informes%20mensuales\herramienta%20mensual%202012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iguej05\Documents\Informes%20mensuales\herramienta%20mensual%202012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iguej05\Documents\Informes%20mensuales\herramienta%20mensual%20201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S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Hoja1!$H$63</c:f>
              <c:strCache>
                <c:ptCount val="1"/>
                <c:pt idx="0">
                  <c:v>Atenciones por Sector</c:v>
                </c:pt>
              </c:strCache>
            </c:strRef>
          </c:tx>
          <c:invertIfNegative val="0"/>
          <c:cat>
            <c:strRef>
              <c:f>Hoja1!$G$64:$G$74</c:f>
              <c:strCache>
                <c:ptCount val="11"/>
                <c:pt idx="0">
                  <c:v>Otros sectores</c:v>
                </c:pt>
                <c:pt idx="1">
                  <c:v>Vehículos</c:v>
                </c:pt>
                <c:pt idx="2">
                  <c:v>Hidrocarburos</c:v>
                </c:pt>
                <c:pt idx="3">
                  <c:v>Gobierno y Alcaldías</c:v>
                </c:pt>
                <c:pt idx="4">
                  <c:v>Comercio</c:v>
                </c:pt>
                <c:pt idx="5">
                  <c:v>Energía Eléctrica</c:v>
                </c:pt>
                <c:pt idx="6">
                  <c:v>Servicios</c:v>
                </c:pt>
                <c:pt idx="7">
                  <c:v>Electrodomésticos</c:v>
                </c:pt>
                <c:pt idx="8">
                  <c:v>Servicios Financieros</c:v>
                </c:pt>
                <c:pt idx="9">
                  <c:v>Telecomunicaciones</c:v>
                </c:pt>
                <c:pt idx="10">
                  <c:v>Agua Potable</c:v>
                </c:pt>
              </c:strCache>
            </c:strRef>
          </c:cat>
          <c:val>
            <c:numRef>
              <c:f>Hoja1!$H$64:$H$74</c:f>
              <c:numCache>
                <c:formatCode>0.00%</c:formatCode>
                <c:ptCount val="11"/>
                <c:pt idx="0">
                  <c:v>4.7500000000000098E-2</c:v>
                </c:pt>
                <c:pt idx="1">
                  <c:v>1.34E-2</c:v>
                </c:pt>
                <c:pt idx="2">
                  <c:v>1.95E-2</c:v>
                </c:pt>
                <c:pt idx="3">
                  <c:v>2.1499999999999998E-2</c:v>
                </c:pt>
                <c:pt idx="4">
                  <c:v>6.08E-2</c:v>
                </c:pt>
                <c:pt idx="5">
                  <c:v>6.1600000000000002E-2</c:v>
                </c:pt>
                <c:pt idx="6">
                  <c:v>7.9299999999999995E-2</c:v>
                </c:pt>
                <c:pt idx="7">
                  <c:v>9.3299999999999994E-2</c:v>
                </c:pt>
                <c:pt idx="8">
                  <c:v>0.18529999999999999</c:v>
                </c:pt>
                <c:pt idx="9">
                  <c:v>0.19259999999999999</c:v>
                </c:pt>
                <c:pt idx="10">
                  <c:v>0.22520000000000001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1762432"/>
        <c:axId val="21763968"/>
        <c:axId val="0"/>
      </c:bar3DChart>
      <c:catAx>
        <c:axId val="21762432"/>
        <c:scaling>
          <c:orientation val="minMax"/>
        </c:scaling>
        <c:delete val="0"/>
        <c:axPos val="l"/>
        <c:majorTickMark val="out"/>
        <c:minorTickMark val="none"/>
        <c:tickLblPos val="nextTo"/>
        <c:crossAx val="21763968"/>
        <c:crosses val="autoZero"/>
        <c:auto val="1"/>
        <c:lblAlgn val="ctr"/>
        <c:lblOffset val="100"/>
        <c:noMultiLvlLbl val="0"/>
      </c:catAx>
      <c:valAx>
        <c:axId val="21763968"/>
        <c:scaling>
          <c:orientation val="minMax"/>
        </c:scaling>
        <c:delete val="0"/>
        <c:axPos val="b"/>
        <c:majorGridlines/>
        <c:numFmt formatCode="0.00%" sourceLinked="1"/>
        <c:majorTickMark val="out"/>
        <c:minorTickMark val="none"/>
        <c:tickLblPos val="nextTo"/>
        <c:crossAx val="21762432"/>
        <c:crosses val="autoZero"/>
        <c:crossBetween val="between"/>
        <c:majorUnit val="0.1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SV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Hoja1!$H$86</c:f>
              <c:strCache>
                <c:ptCount val="1"/>
                <c:pt idx="0">
                  <c:v>Denuncias por sector</c:v>
                </c:pt>
              </c:strCache>
            </c:strRef>
          </c:tx>
          <c:invertIfNegative val="0"/>
          <c:cat>
            <c:strRef>
              <c:f>Hoja1!$G$87:$G$97</c:f>
              <c:strCache>
                <c:ptCount val="11"/>
                <c:pt idx="0">
                  <c:v>Otros sectores</c:v>
                </c:pt>
                <c:pt idx="1">
                  <c:v>Inmuebles</c:v>
                </c:pt>
                <c:pt idx="2">
                  <c:v>Muebles</c:v>
                </c:pt>
                <c:pt idx="3">
                  <c:v>Vehículos</c:v>
                </c:pt>
                <c:pt idx="4">
                  <c:v>Turismo</c:v>
                </c:pt>
                <c:pt idx="5">
                  <c:v>Comercio</c:v>
                </c:pt>
                <c:pt idx="6">
                  <c:v>Servicios</c:v>
                </c:pt>
                <c:pt idx="7">
                  <c:v>Servicios Financieros</c:v>
                </c:pt>
                <c:pt idx="8">
                  <c:v>Electrodomésticos</c:v>
                </c:pt>
                <c:pt idx="9">
                  <c:v>Telecomunicaciones</c:v>
                </c:pt>
                <c:pt idx="10">
                  <c:v>Agua Potable</c:v>
                </c:pt>
              </c:strCache>
            </c:strRef>
          </c:cat>
          <c:val>
            <c:numRef>
              <c:f>Hoja1!$H$87:$H$97</c:f>
              <c:numCache>
                <c:formatCode>0.00%</c:formatCode>
                <c:ptCount val="11"/>
                <c:pt idx="0">
                  <c:v>9.200000000000097E-3</c:v>
                </c:pt>
                <c:pt idx="1">
                  <c:v>5.4000000000000003E-3</c:v>
                </c:pt>
                <c:pt idx="2">
                  <c:v>6.1000000000000004E-3</c:v>
                </c:pt>
                <c:pt idx="3">
                  <c:v>1.0699999999999999E-2</c:v>
                </c:pt>
                <c:pt idx="4">
                  <c:v>1.38E-2</c:v>
                </c:pt>
                <c:pt idx="5">
                  <c:v>4.5999999999999999E-2</c:v>
                </c:pt>
                <c:pt idx="6">
                  <c:v>6.59E-2</c:v>
                </c:pt>
                <c:pt idx="7">
                  <c:v>7.4300000000000005E-2</c:v>
                </c:pt>
                <c:pt idx="8">
                  <c:v>9.5799999999999996E-2</c:v>
                </c:pt>
                <c:pt idx="9">
                  <c:v>0.1525</c:v>
                </c:pt>
                <c:pt idx="10">
                  <c:v>0.52029999999999998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6078336"/>
        <c:axId val="36079872"/>
        <c:axId val="0"/>
      </c:bar3DChart>
      <c:catAx>
        <c:axId val="36078336"/>
        <c:scaling>
          <c:orientation val="minMax"/>
        </c:scaling>
        <c:delete val="0"/>
        <c:axPos val="l"/>
        <c:majorTickMark val="out"/>
        <c:minorTickMark val="none"/>
        <c:tickLblPos val="nextTo"/>
        <c:crossAx val="36079872"/>
        <c:crosses val="autoZero"/>
        <c:auto val="1"/>
        <c:lblAlgn val="ctr"/>
        <c:lblOffset val="100"/>
        <c:noMultiLvlLbl val="0"/>
      </c:catAx>
      <c:valAx>
        <c:axId val="36079872"/>
        <c:scaling>
          <c:orientation val="minMax"/>
        </c:scaling>
        <c:delete val="0"/>
        <c:axPos val="b"/>
        <c:majorGridlines/>
        <c:numFmt formatCode="0.00%" sourceLinked="1"/>
        <c:majorTickMark val="out"/>
        <c:minorTickMark val="none"/>
        <c:tickLblPos val="nextTo"/>
        <c:crossAx val="36078336"/>
        <c:crosses val="autoZero"/>
        <c:crossBetween val="between"/>
        <c:majorUnit val="0.15000000000000024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S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Hoja1!$H$114</c:f>
              <c:strCache>
                <c:ptCount val="1"/>
                <c:pt idx="0">
                  <c:v>Motivos de las Atenciones</c:v>
                </c:pt>
              </c:strCache>
            </c:strRef>
          </c:tx>
          <c:invertIfNegative val="0"/>
          <c:cat>
            <c:strRef>
              <c:f>Hoja1!$G$115:$G$125</c:f>
              <c:strCache>
                <c:ptCount val="11"/>
                <c:pt idx="0">
                  <c:v>Otros motivos</c:v>
                </c:pt>
                <c:pt idx="1">
                  <c:v>Seguros</c:v>
                </c:pt>
                <c:pt idx="2">
                  <c:v>Desistimiento de compra</c:v>
                </c:pt>
                <c:pt idx="3">
                  <c:v>Gestiones de Cobro</c:v>
                </c:pt>
                <c:pt idx="4">
                  <c:v>Práctica abusiva</c:v>
                </c:pt>
                <c:pt idx="5">
                  <c:v>Cobro de Intereses</c:v>
                </c:pt>
                <c:pt idx="6">
                  <c:v>Incumplimiento de garantía</c:v>
                </c:pt>
                <c:pt idx="7">
                  <c:v>Plan de Pagos</c:v>
                </c:pt>
                <c:pt idx="8">
                  <c:v>Mala calidad del producto o servicio</c:v>
                </c:pt>
                <c:pt idx="9">
                  <c:v>Problemas de contrato u oferta</c:v>
                </c:pt>
                <c:pt idx="10">
                  <c:v>Cobros, Cargos y Comisiones Inndebidas</c:v>
                </c:pt>
              </c:strCache>
            </c:strRef>
          </c:cat>
          <c:val>
            <c:numRef>
              <c:f>Hoja1!$H$115:$H$125</c:f>
              <c:numCache>
                <c:formatCode>0.00%</c:formatCode>
                <c:ptCount val="11"/>
                <c:pt idx="0">
                  <c:v>0.18359999999999999</c:v>
                </c:pt>
                <c:pt idx="1">
                  <c:v>0.01</c:v>
                </c:pt>
                <c:pt idx="2">
                  <c:v>1.95E-2</c:v>
                </c:pt>
                <c:pt idx="3">
                  <c:v>2.1700000000000001E-2</c:v>
                </c:pt>
                <c:pt idx="4">
                  <c:v>2.2599999999999999E-2</c:v>
                </c:pt>
                <c:pt idx="5">
                  <c:v>2.4799999999999999E-2</c:v>
                </c:pt>
                <c:pt idx="6">
                  <c:v>5.57E-2</c:v>
                </c:pt>
                <c:pt idx="7">
                  <c:v>6.6400000000000001E-2</c:v>
                </c:pt>
                <c:pt idx="8">
                  <c:v>0.1045</c:v>
                </c:pt>
                <c:pt idx="9">
                  <c:v>0.10630000000000001</c:v>
                </c:pt>
                <c:pt idx="10">
                  <c:v>0.38490000000000002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1921792"/>
        <c:axId val="21923328"/>
        <c:axId val="0"/>
      </c:bar3DChart>
      <c:catAx>
        <c:axId val="21921792"/>
        <c:scaling>
          <c:orientation val="minMax"/>
        </c:scaling>
        <c:delete val="0"/>
        <c:axPos val="l"/>
        <c:majorTickMark val="out"/>
        <c:minorTickMark val="none"/>
        <c:tickLblPos val="nextTo"/>
        <c:crossAx val="21923328"/>
        <c:crosses val="autoZero"/>
        <c:auto val="1"/>
        <c:lblAlgn val="ctr"/>
        <c:lblOffset val="100"/>
        <c:noMultiLvlLbl val="0"/>
      </c:catAx>
      <c:valAx>
        <c:axId val="21923328"/>
        <c:scaling>
          <c:orientation val="minMax"/>
        </c:scaling>
        <c:delete val="0"/>
        <c:axPos val="b"/>
        <c:majorGridlines/>
        <c:numFmt formatCode="0.00%" sourceLinked="1"/>
        <c:majorTickMark val="out"/>
        <c:minorTickMark val="none"/>
        <c:tickLblPos val="nextTo"/>
        <c:crossAx val="21921792"/>
        <c:crosses val="autoZero"/>
        <c:crossBetween val="between"/>
        <c:majorUnit val="0.2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SV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Hoja1!$H$139</c:f>
              <c:strCache>
                <c:ptCount val="1"/>
                <c:pt idx="0">
                  <c:v>Motivos de las Denuncias</c:v>
                </c:pt>
              </c:strCache>
            </c:strRef>
          </c:tx>
          <c:invertIfNegative val="0"/>
          <c:cat>
            <c:strRef>
              <c:f>Hoja1!$G$140:$G$150</c:f>
              <c:strCache>
                <c:ptCount val="11"/>
                <c:pt idx="0">
                  <c:v>Otros motivos</c:v>
                </c:pt>
                <c:pt idx="1">
                  <c:v>Documentos de Obligación y Cancelaciones</c:v>
                </c:pt>
                <c:pt idx="2">
                  <c:v>Seguros</c:v>
                </c:pt>
                <c:pt idx="3">
                  <c:v>Robo, Fraude y Extravio</c:v>
                </c:pt>
                <c:pt idx="4">
                  <c:v>Desistimiento de compra</c:v>
                </c:pt>
                <c:pt idx="5">
                  <c:v>Incumplimiento de contrato u oferta</c:v>
                </c:pt>
                <c:pt idx="6">
                  <c:v>Práctica abusiva</c:v>
                </c:pt>
                <c:pt idx="7">
                  <c:v>Incumplimiento de garantía</c:v>
                </c:pt>
                <c:pt idx="8">
                  <c:v>Mala calidad del producto o servicio</c:v>
                </c:pt>
                <c:pt idx="9">
                  <c:v>Problemas de contrato u oferta</c:v>
                </c:pt>
                <c:pt idx="10">
                  <c:v>Cobros, Cargos y Comisiones Inndebidas</c:v>
                </c:pt>
              </c:strCache>
            </c:strRef>
          </c:cat>
          <c:val>
            <c:numRef>
              <c:f>Hoja1!$H$140:$H$150</c:f>
              <c:numCache>
                <c:formatCode>0.00%</c:formatCode>
                <c:ptCount val="11"/>
                <c:pt idx="0">
                  <c:v>7.8799999999999981E-2</c:v>
                </c:pt>
                <c:pt idx="1">
                  <c:v>4.5999999999999999E-3</c:v>
                </c:pt>
                <c:pt idx="2">
                  <c:v>4.5999999999999999E-3</c:v>
                </c:pt>
                <c:pt idx="3">
                  <c:v>5.4000000000000003E-3</c:v>
                </c:pt>
                <c:pt idx="4">
                  <c:v>0.01</c:v>
                </c:pt>
                <c:pt idx="5">
                  <c:v>0.01</c:v>
                </c:pt>
                <c:pt idx="6">
                  <c:v>1.15E-2</c:v>
                </c:pt>
                <c:pt idx="7">
                  <c:v>5.2900000000000003E-2</c:v>
                </c:pt>
                <c:pt idx="8">
                  <c:v>9.9599999999999994E-2</c:v>
                </c:pt>
                <c:pt idx="9">
                  <c:v>0.15329999999999999</c:v>
                </c:pt>
                <c:pt idx="10">
                  <c:v>0.56930000000000003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4044928"/>
        <c:axId val="121672832"/>
        <c:axId val="0"/>
      </c:bar3DChart>
      <c:catAx>
        <c:axId val="34044928"/>
        <c:scaling>
          <c:orientation val="minMax"/>
        </c:scaling>
        <c:delete val="0"/>
        <c:axPos val="l"/>
        <c:majorTickMark val="out"/>
        <c:minorTickMark val="none"/>
        <c:tickLblPos val="nextTo"/>
        <c:crossAx val="121672832"/>
        <c:crosses val="autoZero"/>
        <c:auto val="1"/>
        <c:lblAlgn val="ctr"/>
        <c:lblOffset val="100"/>
        <c:noMultiLvlLbl val="0"/>
      </c:catAx>
      <c:valAx>
        <c:axId val="121672832"/>
        <c:scaling>
          <c:orientation val="minMax"/>
        </c:scaling>
        <c:delete val="0"/>
        <c:axPos val="b"/>
        <c:majorGridlines/>
        <c:numFmt formatCode="0.00%" sourceLinked="1"/>
        <c:majorTickMark val="out"/>
        <c:minorTickMark val="none"/>
        <c:tickLblPos val="nextTo"/>
        <c:crossAx val="34044928"/>
        <c:crosses val="autoZero"/>
        <c:crossBetween val="between"/>
        <c:majorUnit val="0.2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S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Hoja1!$H$204</c:f>
              <c:strCache>
                <c:ptCount val="1"/>
                <c:pt idx="0">
                  <c:v>Montos Recuperados por Sector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Hoja1!$G$205:$G$214</c:f>
              <c:strCache>
                <c:ptCount val="10"/>
                <c:pt idx="0">
                  <c:v>Otros Sectores</c:v>
                </c:pt>
                <c:pt idx="1">
                  <c:v>Muebles</c:v>
                </c:pt>
                <c:pt idx="2">
                  <c:v>Servicios</c:v>
                </c:pt>
                <c:pt idx="3">
                  <c:v>Vehículos</c:v>
                </c:pt>
                <c:pt idx="4">
                  <c:v>Telecomunicaciones</c:v>
                </c:pt>
                <c:pt idx="5">
                  <c:v>Inmuebles</c:v>
                </c:pt>
                <c:pt idx="6">
                  <c:v>Electrodomésticos</c:v>
                </c:pt>
                <c:pt idx="7">
                  <c:v>Comercio</c:v>
                </c:pt>
                <c:pt idx="8">
                  <c:v>Servicios Financieros</c:v>
                </c:pt>
                <c:pt idx="9">
                  <c:v>Agua Potable</c:v>
                </c:pt>
              </c:strCache>
            </c:strRef>
          </c:cat>
          <c:val>
            <c:numRef>
              <c:f>Hoja1!$H$205:$H$214</c:f>
              <c:numCache>
                <c:formatCode>"$"#,##0.00</c:formatCode>
                <c:ptCount val="10"/>
                <c:pt idx="0">
                  <c:v>8311.3799999999992</c:v>
                </c:pt>
                <c:pt idx="1">
                  <c:v>4980.83</c:v>
                </c:pt>
                <c:pt idx="2">
                  <c:v>6264.11</c:v>
                </c:pt>
                <c:pt idx="3">
                  <c:v>18164.72</c:v>
                </c:pt>
                <c:pt idx="4">
                  <c:v>21750.84</c:v>
                </c:pt>
                <c:pt idx="5">
                  <c:v>28968.92</c:v>
                </c:pt>
                <c:pt idx="6">
                  <c:v>31125.19000000001</c:v>
                </c:pt>
                <c:pt idx="7">
                  <c:v>31633.519999999997</c:v>
                </c:pt>
                <c:pt idx="8">
                  <c:v>35078.35</c:v>
                </c:pt>
                <c:pt idx="9">
                  <c:v>56727.48000000004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1765504"/>
        <c:axId val="21845120"/>
        <c:axId val="0"/>
      </c:bar3DChart>
      <c:catAx>
        <c:axId val="21765504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s-SV"/>
          </a:p>
        </c:txPr>
        <c:crossAx val="21845120"/>
        <c:crosses val="autoZero"/>
        <c:auto val="1"/>
        <c:lblAlgn val="ctr"/>
        <c:lblOffset val="100"/>
        <c:noMultiLvlLbl val="0"/>
      </c:catAx>
      <c:valAx>
        <c:axId val="21845120"/>
        <c:scaling>
          <c:orientation val="minMax"/>
        </c:scaling>
        <c:delete val="0"/>
        <c:axPos val="b"/>
        <c:majorGridlines/>
        <c:numFmt formatCode="&quot;$&quot;#,##0.00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s-SV"/>
          </a:p>
        </c:txPr>
        <c:crossAx val="21765504"/>
        <c:crosses val="autoZero"/>
        <c:crossBetween val="between"/>
        <c:majorUnit val="50000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S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Hoja1!$A$232</c:f>
              <c:strCache>
                <c:ptCount val="1"/>
                <c:pt idx="0">
                  <c:v>Casos Cerrados</c:v>
                </c:pt>
              </c:strCache>
            </c:strRef>
          </c:tx>
          <c:invertIfNegative val="0"/>
          <c:cat>
            <c:numRef>
              <c:f>Hoja1!$B$231:$M$231</c:f>
              <c:numCache>
                <c:formatCode>mmm\-yy</c:formatCode>
                <c:ptCount val="12"/>
                <c:pt idx="0">
                  <c:v>40787</c:v>
                </c:pt>
                <c:pt idx="1">
                  <c:v>40817</c:v>
                </c:pt>
                <c:pt idx="2">
                  <c:v>40848</c:v>
                </c:pt>
                <c:pt idx="3">
                  <c:v>40878</c:v>
                </c:pt>
                <c:pt idx="4">
                  <c:v>40909</c:v>
                </c:pt>
                <c:pt idx="5">
                  <c:v>40940</c:v>
                </c:pt>
                <c:pt idx="6">
                  <c:v>40969</c:v>
                </c:pt>
                <c:pt idx="7">
                  <c:v>41000</c:v>
                </c:pt>
                <c:pt idx="8">
                  <c:v>41030</c:v>
                </c:pt>
                <c:pt idx="9">
                  <c:v>41061</c:v>
                </c:pt>
                <c:pt idx="10">
                  <c:v>41091</c:v>
                </c:pt>
                <c:pt idx="11">
                  <c:v>41122</c:v>
                </c:pt>
              </c:numCache>
            </c:numRef>
          </c:cat>
          <c:val>
            <c:numRef>
              <c:f>Hoja1!$B$232:$M$232</c:f>
              <c:numCache>
                <c:formatCode>#,##0</c:formatCode>
                <c:ptCount val="12"/>
                <c:pt idx="0">
                  <c:v>1377</c:v>
                </c:pt>
                <c:pt idx="1">
                  <c:v>1376</c:v>
                </c:pt>
                <c:pt idx="2">
                  <c:v>1491</c:v>
                </c:pt>
                <c:pt idx="3">
                  <c:v>1139</c:v>
                </c:pt>
                <c:pt idx="4">
                  <c:v>1430</c:v>
                </c:pt>
                <c:pt idx="5">
                  <c:v>1568</c:v>
                </c:pt>
                <c:pt idx="6">
                  <c:v>1660</c:v>
                </c:pt>
                <c:pt idx="7">
                  <c:v>1164</c:v>
                </c:pt>
                <c:pt idx="8">
                  <c:v>1723</c:v>
                </c:pt>
                <c:pt idx="9">
                  <c:v>1592</c:v>
                </c:pt>
                <c:pt idx="10">
                  <c:v>1526</c:v>
                </c:pt>
                <c:pt idx="11">
                  <c:v>1280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925760"/>
        <c:axId val="33939840"/>
      </c:barChart>
      <c:lineChart>
        <c:grouping val="standard"/>
        <c:varyColors val="0"/>
        <c:ser>
          <c:idx val="1"/>
          <c:order val="1"/>
          <c:tx>
            <c:strRef>
              <c:f>Hoja1!$A$233</c:f>
              <c:strCache>
                <c:ptCount val="1"/>
                <c:pt idx="0">
                  <c:v>Monto recuperado</c:v>
                </c:pt>
              </c:strCache>
            </c:strRef>
          </c:tx>
          <c:spPr>
            <a:ln w="57150">
              <a:solidFill>
                <a:schemeClr val="accent3"/>
              </a:solidFill>
            </a:ln>
          </c:spPr>
          <c:marker>
            <c:symbol val="none"/>
          </c:marker>
          <c:cat>
            <c:numRef>
              <c:f>Hoja1!$B$231:$M$231</c:f>
              <c:numCache>
                <c:formatCode>mmm\-yy</c:formatCode>
                <c:ptCount val="12"/>
                <c:pt idx="0">
                  <c:v>40787</c:v>
                </c:pt>
                <c:pt idx="1">
                  <c:v>40817</c:v>
                </c:pt>
                <c:pt idx="2">
                  <c:v>40848</c:v>
                </c:pt>
                <c:pt idx="3">
                  <c:v>40878</c:v>
                </c:pt>
                <c:pt idx="4">
                  <c:v>40909</c:v>
                </c:pt>
                <c:pt idx="5">
                  <c:v>40940</c:v>
                </c:pt>
                <c:pt idx="6">
                  <c:v>40969</c:v>
                </c:pt>
                <c:pt idx="7">
                  <c:v>41000</c:v>
                </c:pt>
                <c:pt idx="8">
                  <c:v>41030</c:v>
                </c:pt>
                <c:pt idx="9">
                  <c:v>41061</c:v>
                </c:pt>
                <c:pt idx="10">
                  <c:v>41091</c:v>
                </c:pt>
                <c:pt idx="11">
                  <c:v>41122</c:v>
                </c:pt>
              </c:numCache>
            </c:numRef>
          </c:cat>
          <c:val>
            <c:numRef>
              <c:f>Hoja1!$B$233:$M$233</c:f>
              <c:numCache>
                <c:formatCode>"$"#,##0.00</c:formatCode>
                <c:ptCount val="12"/>
                <c:pt idx="0">
                  <c:v>162288.30999999991</c:v>
                </c:pt>
                <c:pt idx="1">
                  <c:v>173649.87999999968</c:v>
                </c:pt>
                <c:pt idx="2">
                  <c:v>187835.76000000015</c:v>
                </c:pt>
                <c:pt idx="3">
                  <c:v>121233.25</c:v>
                </c:pt>
                <c:pt idx="4">
                  <c:v>211764.91000000038</c:v>
                </c:pt>
                <c:pt idx="5">
                  <c:v>288833.23999999923</c:v>
                </c:pt>
                <c:pt idx="6">
                  <c:v>305788.39</c:v>
                </c:pt>
                <c:pt idx="7">
                  <c:v>143313.21999999986</c:v>
                </c:pt>
                <c:pt idx="8">
                  <c:v>254226.6999999999</c:v>
                </c:pt>
                <c:pt idx="9">
                  <c:v>178622.91000000027</c:v>
                </c:pt>
                <c:pt idx="10">
                  <c:v>217453.89</c:v>
                </c:pt>
                <c:pt idx="11">
                  <c:v>243005.34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3996800"/>
        <c:axId val="33941760"/>
      </c:lineChart>
      <c:dateAx>
        <c:axId val="33925760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crossAx val="33939840"/>
        <c:crosses val="autoZero"/>
        <c:auto val="1"/>
        <c:lblOffset val="100"/>
        <c:baseTimeUnit val="months"/>
      </c:dateAx>
      <c:valAx>
        <c:axId val="33939840"/>
        <c:scaling>
          <c:orientation val="minMax"/>
          <c:max val="2500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33925760"/>
        <c:crosses val="autoZero"/>
        <c:crossBetween val="between"/>
      </c:valAx>
      <c:valAx>
        <c:axId val="33941760"/>
        <c:scaling>
          <c:orientation val="minMax"/>
        </c:scaling>
        <c:delete val="0"/>
        <c:axPos val="r"/>
        <c:numFmt formatCode="&quot;$&quot;#,##0.00" sourceLinked="1"/>
        <c:majorTickMark val="out"/>
        <c:minorTickMark val="none"/>
        <c:tickLblPos val="nextTo"/>
        <c:crossAx val="33996800"/>
        <c:crosses val="max"/>
        <c:crossBetween val="between"/>
      </c:valAx>
      <c:dateAx>
        <c:axId val="33996800"/>
        <c:scaling>
          <c:orientation val="minMax"/>
        </c:scaling>
        <c:delete val="1"/>
        <c:axPos val="b"/>
        <c:numFmt formatCode="mmm\-yy" sourceLinked="1"/>
        <c:majorTickMark val="out"/>
        <c:minorTickMark val="none"/>
        <c:tickLblPos val="nextTo"/>
        <c:crossAx val="33941760"/>
        <c:crosses val="autoZero"/>
        <c:auto val="1"/>
        <c:lblOffset val="100"/>
        <c:baseTimeUnit val="months"/>
      </c:date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400"/>
      </a:pPr>
      <a:endParaRPr lang="es-SV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26/09/2012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26/09/2012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26/09/2012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26/09/2012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26/09/2012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26/09/2012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26/09/2012</a:t>
            </a:fld>
            <a:endParaRPr lang="es-SV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26/09/2012</a:t>
            </a:fld>
            <a:endParaRPr lang="es-SV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26/09/2012</a:t>
            </a:fld>
            <a:endParaRPr lang="es-SV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26/09/2012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26/09/2012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3 Imagen" descr="Logos-DC.pn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299200" y="6057900"/>
            <a:ext cx="284480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SV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33E40-F769-4A17-A03B-D8D35F28238D}" type="datetimeFigureOut">
              <a:rPr lang="es-SV" smtClean="0"/>
              <a:pPr/>
              <a:t>26/09/2012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Boletín Estadístico Mensual</a:t>
            </a:r>
            <a:endParaRPr lang="es-SV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Agosto </a:t>
            </a:r>
            <a:r>
              <a:rPr lang="es-ES" dirty="0" smtClean="0"/>
              <a:t>2012</a:t>
            </a:r>
            <a:endParaRPr lang="es-SV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Atenciones</a:t>
            </a:r>
            <a:endParaRPr lang="es-SV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8615111"/>
              </p:ext>
            </p:extLst>
          </p:nvPr>
        </p:nvGraphicFramePr>
        <p:xfrm>
          <a:off x="673195" y="1306827"/>
          <a:ext cx="7797610" cy="1327785"/>
        </p:xfrm>
        <a:graphic>
          <a:graphicData uri="http://schemas.openxmlformats.org/drawingml/2006/table">
            <a:tbl>
              <a:tblPr firstRow="1" lastRow="1" bandRow="1">
                <a:tableStyleId>{69012ECD-51FC-41F1-AA8D-1B2483CD663E}</a:tableStyleId>
              </a:tblPr>
              <a:tblGrid>
                <a:gridCol w="1070674"/>
                <a:gridCol w="1186053"/>
                <a:gridCol w="1186053"/>
                <a:gridCol w="981583"/>
                <a:gridCol w="1195832"/>
                <a:gridCol w="1195832"/>
                <a:gridCol w="981583"/>
              </a:tblGrid>
              <a:tr h="304604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Tipo de caso 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Enero a </a:t>
                      </a:r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agosto </a:t>
                      </a:r>
                      <a:endParaRPr lang="es-SV" sz="1200" b="1" i="0" u="none" strike="noStrike" dirty="0" smtClean="0">
                        <a:solidFill>
                          <a:schemeClr val="bg1"/>
                        </a:solidFill>
                        <a:latin typeface="Calibri"/>
                      </a:endParaRPr>
                    </a:p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de 2011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Enero a </a:t>
                      </a:r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agosto </a:t>
                      </a:r>
                      <a:endParaRPr lang="es-SV" sz="1200" b="1" i="0" u="none" strike="noStrike" dirty="0" smtClean="0">
                        <a:solidFill>
                          <a:schemeClr val="bg1"/>
                        </a:solidFill>
                        <a:latin typeface="Calibri"/>
                      </a:endParaRPr>
                    </a:p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de 2012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Crecimiento 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Julio </a:t>
                      </a:r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de 2012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Agosto </a:t>
                      </a:r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de 2012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Crecimiento </a:t>
                      </a:r>
                    </a:p>
                  </a:txBody>
                  <a:tcPr marL="0" marR="0" marT="0" marB="0" anchor="ctr"/>
                </a:tc>
              </a:tr>
              <a:tr h="119549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Asesoría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29,329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28,626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-2.4%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3,701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3,331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-10.0%</a:t>
                      </a:r>
                    </a:p>
                  </a:txBody>
                  <a:tcPr marL="9525" marR="9525" marT="9525" marB="0" anchor="ctr"/>
                </a:tc>
              </a:tr>
              <a:tr h="119549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Denuncia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10,164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10,923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7.5%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1,353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1,305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-3.5%</a:t>
                      </a:r>
                    </a:p>
                  </a:txBody>
                  <a:tcPr marL="9525" marR="9525" marT="9525" marB="0" anchor="ctr"/>
                </a:tc>
              </a:tr>
              <a:tr h="119549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Derivación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1,449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1,691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16.7%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0.0%</a:t>
                      </a:r>
                    </a:p>
                  </a:txBody>
                  <a:tcPr marL="9525" marR="9525" marT="9525" marB="0" anchor="ctr"/>
                </a:tc>
              </a:tr>
              <a:tr h="140634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Gestión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2.5%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-9.3%</a:t>
                      </a:r>
                    </a:p>
                  </a:txBody>
                  <a:tcPr marL="9525" marR="9525" marT="9525" marB="0" anchor="ctr"/>
                </a:tc>
              </a:tr>
              <a:tr h="131444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41,886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42,208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0.8%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5,350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4,921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-8.0%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5" name="2 Marcador de contenido"/>
          <p:cNvSpPr txBox="1">
            <a:spLocks/>
          </p:cNvSpPr>
          <p:nvPr/>
        </p:nvSpPr>
        <p:spPr>
          <a:xfrm>
            <a:off x="428596" y="2786058"/>
            <a:ext cx="8229600" cy="3429024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/>
          <a:p>
            <a:pPr marL="342900" indent="-342900">
              <a:spcBef>
                <a:spcPts val="1800"/>
              </a:spcBef>
              <a:buFont typeface="Arial" pitchFamily="34" charset="0"/>
              <a:buChar char="•"/>
              <a:defRPr/>
            </a:pPr>
            <a:r>
              <a:rPr lang="es-ES" sz="3200" dirty="0" smtClean="0"/>
              <a:t>En </a:t>
            </a:r>
            <a:r>
              <a:rPr lang="es-ES" sz="3200" dirty="0" smtClean="0"/>
              <a:t>agosto </a:t>
            </a:r>
            <a:r>
              <a:rPr lang="es-ES" sz="3200" dirty="0" smtClean="0"/>
              <a:t>de 2012 se logró un total de </a:t>
            </a:r>
            <a:r>
              <a:rPr lang="es-SV" sz="3200" b="1" dirty="0" smtClean="0">
                <a:solidFill>
                  <a:srgbClr val="000000"/>
                </a:solidFill>
              </a:rPr>
              <a:t>4,921</a:t>
            </a:r>
            <a:r>
              <a:rPr lang="es-SV" sz="3200" dirty="0" smtClean="0">
                <a:solidFill>
                  <a:srgbClr val="000000"/>
                </a:solidFill>
              </a:rPr>
              <a:t> </a:t>
            </a:r>
            <a:r>
              <a:rPr lang="es-ES" sz="3200" dirty="0" smtClean="0"/>
              <a:t>atenciones. La mayor parte de estos casos fueron asesorías, sumando </a:t>
            </a:r>
            <a:r>
              <a:rPr lang="es-SV" sz="3200" dirty="0" smtClean="0">
                <a:solidFill>
                  <a:srgbClr val="000000"/>
                </a:solidFill>
              </a:rPr>
              <a:t>3,331.</a:t>
            </a:r>
            <a:endParaRPr lang="es-SV" sz="3200" dirty="0" smtClean="0">
              <a:solidFill>
                <a:srgbClr val="000000"/>
              </a:solidFill>
            </a:endParaRPr>
          </a:p>
          <a:p>
            <a:pPr marL="342900" indent="-342900">
              <a:spcBef>
                <a:spcPts val="1800"/>
              </a:spcBef>
              <a:buFont typeface="Arial" pitchFamily="34" charset="0"/>
              <a:buChar char="•"/>
              <a:defRPr/>
            </a:pPr>
            <a:r>
              <a:rPr lang="es-ES" sz="3200" dirty="0" smtClean="0"/>
              <a:t>Comparando </a:t>
            </a:r>
            <a:r>
              <a:rPr lang="es-ES" sz="3200" dirty="0"/>
              <a:t>este mes con el anterior, se observa </a:t>
            </a:r>
            <a:r>
              <a:rPr lang="es-ES" sz="3200" dirty="0" smtClean="0"/>
              <a:t>una disminución del 8</a:t>
            </a:r>
            <a:r>
              <a:rPr lang="es-ES" sz="3200" b="1" dirty="0" smtClean="0"/>
              <a:t>%</a:t>
            </a:r>
            <a:r>
              <a:rPr lang="es-ES" sz="3200" dirty="0" smtClean="0"/>
              <a:t> </a:t>
            </a:r>
            <a:r>
              <a:rPr lang="es-ES" sz="3200" dirty="0"/>
              <a:t>en el total de atenciones; </a:t>
            </a:r>
            <a:r>
              <a:rPr lang="es-ES" sz="3200" dirty="0" smtClean="0"/>
              <a:t>este resultado se debe a que </a:t>
            </a:r>
            <a:r>
              <a:rPr lang="es-ES" sz="3200" dirty="0" smtClean="0"/>
              <a:t>este mes incluyó una semana de vacaciones para San Salvador.</a:t>
            </a:r>
            <a:endParaRPr lang="es-ES" sz="3200" dirty="0"/>
          </a:p>
          <a:p>
            <a:pPr marL="342900" indent="-342900">
              <a:spcBef>
                <a:spcPts val="1800"/>
              </a:spcBef>
              <a:buFont typeface="Arial" pitchFamily="34" charset="0"/>
              <a:buChar char="•"/>
              <a:defRPr/>
            </a:pPr>
            <a:r>
              <a:rPr lang="es-ES" sz="3200" dirty="0" smtClean="0"/>
              <a:t>El resultado neto en comparación con los primeros siete meses de 2012 con los del año pasado, es un aumento del </a:t>
            </a:r>
            <a:r>
              <a:rPr lang="es-ES" sz="3200" b="1" dirty="0" smtClean="0"/>
              <a:t>0.8%</a:t>
            </a:r>
            <a:r>
              <a:rPr lang="es-ES" sz="3200" dirty="0" smtClean="0"/>
              <a:t> </a:t>
            </a:r>
            <a:r>
              <a:rPr lang="es-ES" sz="3200" dirty="0" smtClean="0"/>
              <a:t>en las atenciones.</a:t>
            </a:r>
          </a:p>
          <a:p>
            <a:pPr marL="342900" indent="-342900">
              <a:spcBef>
                <a:spcPts val="1800"/>
              </a:spcBef>
              <a:buFont typeface="Arial" pitchFamily="34" charset="0"/>
              <a:buChar char="•"/>
              <a:defRPr/>
            </a:pPr>
            <a:r>
              <a:rPr lang="es-ES" sz="3200" dirty="0" smtClean="0"/>
              <a:t>Hay que destacar que el total de denuncias atendidas se incrementó en un </a:t>
            </a:r>
            <a:r>
              <a:rPr lang="es-ES" sz="3200" dirty="0" smtClean="0"/>
              <a:t>7.5% </a:t>
            </a:r>
            <a:r>
              <a:rPr lang="es-ES" sz="3200" dirty="0" smtClean="0"/>
              <a:t>relativo a los primeros </a:t>
            </a:r>
            <a:r>
              <a:rPr lang="es-ES" sz="3200" dirty="0" smtClean="0"/>
              <a:t>ocho meses </a:t>
            </a:r>
            <a:r>
              <a:rPr lang="es-ES" sz="3200" dirty="0" smtClean="0"/>
              <a:t>del año pasado.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Oficinas de atención</a:t>
            </a:r>
            <a:endParaRPr lang="es-SV" dirty="0"/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sz="half" idx="1"/>
          </p:nvPr>
        </p:nvGraphicFramePr>
        <p:xfrm>
          <a:off x="500034" y="1874537"/>
          <a:ext cx="3929090" cy="1876554"/>
        </p:xfrm>
        <a:graphic>
          <a:graphicData uri="http://schemas.openxmlformats.org/drawingml/2006/table">
            <a:tbl>
              <a:tblPr firstRow="1" lastRow="1" bandRow="1">
                <a:tableStyleId>{F2DE63D5-997A-4646-A377-4702673A728D}</a:tableStyleId>
              </a:tblPr>
              <a:tblGrid>
                <a:gridCol w="880160"/>
                <a:gridCol w="618100"/>
                <a:gridCol w="675934"/>
                <a:gridCol w="762684"/>
                <a:gridCol w="567495"/>
                <a:gridCol w="424717"/>
              </a:tblGrid>
              <a:tr h="346619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Oficina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Asesoría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Denuncia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Derivación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Gestión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Call Center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1,766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1,807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Plan de La Laguna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393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San Miguel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462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San Salvador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1,668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Santa Ana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591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3,331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1,305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4,921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5" name="4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686320"/>
          </a:xfrm>
        </p:spPr>
        <p:txBody>
          <a:bodyPr>
            <a:normAutofit fontScale="85000" lnSpcReduction="20000"/>
          </a:bodyPr>
          <a:lstStyle/>
          <a:p>
            <a:pPr>
              <a:spcBef>
                <a:spcPts val="1800"/>
              </a:spcBef>
            </a:pPr>
            <a:r>
              <a:rPr lang="es-ES" dirty="0" smtClean="0"/>
              <a:t>El </a:t>
            </a:r>
            <a:r>
              <a:rPr lang="es-ES" dirty="0" err="1"/>
              <a:t>Call</a:t>
            </a:r>
            <a:r>
              <a:rPr lang="es-ES" dirty="0"/>
              <a:t> Center y </a:t>
            </a:r>
            <a:r>
              <a:rPr lang="es-ES" dirty="0" smtClean="0"/>
              <a:t>el </a:t>
            </a:r>
            <a:r>
              <a:rPr lang="es-ES" dirty="0"/>
              <a:t>Centro de Solución de Controversias de San </a:t>
            </a:r>
            <a:r>
              <a:rPr lang="es-ES" dirty="0" err="1" smtClean="0"/>
              <a:t>Salvador</a:t>
            </a:r>
            <a:r>
              <a:rPr lang="es-ES" dirty="0" err="1" smtClean="0"/>
              <a:t>realizaron</a:t>
            </a:r>
            <a:r>
              <a:rPr lang="es-ES" dirty="0" smtClean="0"/>
              <a:t> </a:t>
            </a:r>
            <a:r>
              <a:rPr lang="es-ES" dirty="0" smtClean="0"/>
              <a:t>la mayor parte de las atenciones, con </a:t>
            </a:r>
            <a:r>
              <a:rPr lang="es-SV" dirty="0" smtClean="0">
                <a:solidFill>
                  <a:srgbClr val="000000"/>
                </a:solidFill>
              </a:rPr>
              <a:t>1,807</a:t>
            </a:r>
            <a:r>
              <a:rPr lang="es-ES" dirty="0" smtClean="0"/>
              <a:t> </a:t>
            </a:r>
            <a:r>
              <a:rPr lang="es-ES" dirty="0" smtClean="0"/>
              <a:t>y </a:t>
            </a:r>
            <a:r>
              <a:rPr lang="es-SV" dirty="0" smtClean="0">
                <a:solidFill>
                  <a:srgbClr val="000000"/>
                </a:solidFill>
              </a:rPr>
              <a:t>1,668</a:t>
            </a:r>
            <a:r>
              <a:rPr lang="es-ES" dirty="0" smtClean="0">
                <a:solidFill>
                  <a:srgbClr val="000000"/>
                </a:solidFill>
              </a:rPr>
              <a:t> </a:t>
            </a:r>
            <a:r>
              <a:rPr lang="es-ES" dirty="0" smtClean="0"/>
              <a:t>respectivamente.</a:t>
            </a:r>
          </a:p>
          <a:p>
            <a:pPr>
              <a:spcBef>
                <a:spcPts val="1800"/>
              </a:spcBef>
            </a:pPr>
            <a:r>
              <a:rPr lang="es-ES" dirty="0" smtClean="0"/>
              <a:t>Respecto al mes anterior, las atenciones </a:t>
            </a:r>
            <a:r>
              <a:rPr lang="es-ES" dirty="0" smtClean="0"/>
              <a:t>disminuyeron un 8%.</a:t>
            </a:r>
            <a:endParaRPr lang="es-ES" dirty="0" smtClean="0"/>
          </a:p>
          <a:p>
            <a:pPr>
              <a:spcBef>
                <a:spcPts val="1800"/>
              </a:spcBef>
            </a:pPr>
            <a:r>
              <a:rPr lang="es-ES" dirty="0" smtClean="0"/>
              <a:t>Todos los centros de atención, excepto el del Santa Ana, mostraron </a:t>
            </a:r>
            <a:r>
              <a:rPr lang="es-ES" dirty="0" smtClean="0"/>
              <a:t>disminuciones respecto al mes pasado.</a:t>
            </a:r>
            <a:endParaRPr lang="es-SV" dirty="0"/>
          </a:p>
        </p:txBody>
      </p:sp>
      <p:sp>
        <p:nvSpPr>
          <p:cNvPr id="8" name="7 CuadroTexto"/>
          <p:cNvSpPr txBox="1"/>
          <p:nvPr/>
        </p:nvSpPr>
        <p:spPr>
          <a:xfrm>
            <a:off x="500034" y="3929066"/>
            <a:ext cx="40719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dirty="0" smtClean="0"/>
              <a:t>Tasa de variación mensual </a:t>
            </a:r>
            <a:r>
              <a:rPr lang="es-SV" sz="1600" dirty="0" smtClean="0"/>
              <a:t>julio-agosto </a:t>
            </a:r>
            <a:r>
              <a:rPr lang="es-SV" sz="1600" dirty="0" smtClean="0"/>
              <a:t>de 2012</a:t>
            </a:r>
            <a:endParaRPr lang="es-SV" sz="1600" dirty="0"/>
          </a:p>
        </p:txBody>
      </p:sp>
      <p:sp>
        <p:nvSpPr>
          <p:cNvPr id="9" name="8 CuadroTexto"/>
          <p:cNvSpPr txBox="1"/>
          <p:nvPr/>
        </p:nvSpPr>
        <p:spPr>
          <a:xfrm>
            <a:off x="500034" y="1285860"/>
            <a:ext cx="40719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dirty="0" smtClean="0"/>
              <a:t>Atenciones mensuales para </a:t>
            </a:r>
            <a:r>
              <a:rPr lang="es-SV" sz="1600" dirty="0" smtClean="0"/>
              <a:t>agosto </a:t>
            </a:r>
            <a:r>
              <a:rPr lang="es-SV" sz="1600" dirty="0" smtClean="0"/>
              <a:t>de 2012</a:t>
            </a:r>
            <a:endParaRPr lang="es-SV" sz="1600" dirty="0"/>
          </a:p>
        </p:txBody>
      </p:sp>
      <p:graphicFrame>
        <p:nvGraphicFramePr>
          <p:cNvPr id="10" name="5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8941944"/>
              </p:ext>
            </p:extLst>
          </p:nvPr>
        </p:nvGraphicFramePr>
        <p:xfrm>
          <a:off x="571472" y="4500570"/>
          <a:ext cx="3929090" cy="1876554"/>
        </p:xfrm>
        <a:graphic>
          <a:graphicData uri="http://schemas.openxmlformats.org/drawingml/2006/table">
            <a:tbl>
              <a:tblPr firstRow="1" lastRow="1" bandRow="1">
                <a:tableStyleId>{F2DE63D5-997A-4646-A377-4702673A728D}</a:tableStyleId>
              </a:tblPr>
              <a:tblGrid>
                <a:gridCol w="880160"/>
                <a:gridCol w="618100"/>
                <a:gridCol w="675934"/>
                <a:gridCol w="762684"/>
                <a:gridCol w="567495"/>
                <a:gridCol w="424717"/>
              </a:tblGrid>
              <a:tr h="346619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Oficina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Asesoría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Denuncia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Derivación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Gestión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Call Center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-8.0%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-6.8%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-7.9%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Plan de La Laguna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-20.9%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-22.5%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-21.1%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-72.7%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-22.8%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San Miguel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-6.0%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-15.4%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-40.0%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-4.0%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San Salvador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-13.1%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-12.7%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22.5%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-2.2%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-11.4%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Santa Ana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-5.8%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45.5%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14.8%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-10.0%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-3.5%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-9.3%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-8.0%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Casos por sector para </a:t>
            </a:r>
            <a:r>
              <a:rPr lang="es-ES" dirty="0" smtClean="0"/>
              <a:t>agosto </a:t>
            </a:r>
            <a:r>
              <a:rPr lang="es-ES" dirty="0" smtClean="0"/>
              <a:t>de 2012</a:t>
            </a:r>
            <a:endParaRPr lang="es-SV" dirty="0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642910" y="4643446"/>
            <a:ext cx="7929618" cy="1857388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/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2800" dirty="0" smtClean="0"/>
              <a:t>Los principales sectores de atención son </a:t>
            </a:r>
            <a:r>
              <a:rPr lang="es-ES" sz="2800" dirty="0"/>
              <a:t>Agua Potable, con </a:t>
            </a:r>
            <a:r>
              <a:rPr lang="es-ES" sz="2800" dirty="0" smtClean="0"/>
              <a:t>22.52%; </a:t>
            </a:r>
            <a:r>
              <a:rPr lang="es-ES" sz="2800" dirty="0"/>
              <a:t>Telecomunicaciones</a:t>
            </a:r>
            <a:r>
              <a:rPr lang="es-ES" sz="2800" dirty="0" smtClean="0"/>
              <a:t>, con </a:t>
            </a:r>
            <a:r>
              <a:rPr lang="es-ES" sz="2800" dirty="0" smtClean="0"/>
              <a:t>19.26</a:t>
            </a:r>
            <a:r>
              <a:rPr lang="es-ES" sz="2800" dirty="0" smtClean="0"/>
              <a:t>%; y Servicios Financieros, con </a:t>
            </a:r>
            <a:r>
              <a:rPr lang="es-ES" sz="2800" dirty="0" smtClean="0"/>
              <a:t>18.53%.</a:t>
            </a:r>
            <a:endParaRPr lang="es-ES" sz="2800" dirty="0" smtClean="0"/>
          </a:p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2800" dirty="0" smtClean="0"/>
              <a:t>Las denuncias continúan caracterizándose por estar compuestas mayormente por casos del sector de agua potable, que este mes ocupó el </a:t>
            </a:r>
            <a:r>
              <a:rPr lang="es-ES" sz="2800" dirty="0" smtClean="0"/>
              <a:t>52.03%.</a:t>
            </a:r>
            <a:endParaRPr lang="es-ES" sz="2800" dirty="0" smtClean="0"/>
          </a:p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2800" dirty="0" smtClean="0"/>
              <a:t>En cuanto al resto de las denuncias, Telecomunicaciones presenta un </a:t>
            </a:r>
            <a:r>
              <a:rPr lang="es-ES" sz="2800" dirty="0" smtClean="0"/>
              <a:t>15.25% </a:t>
            </a:r>
            <a:r>
              <a:rPr lang="es-ES" sz="2800" dirty="0" smtClean="0"/>
              <a:t>y electrodomésticos el </a:t>
            </a:r>
            <a:r>
              <a:rPr lang="es-ES" sz="2800" dirty="0" smtClean="0"/>
              <a:t>9.58</a:t>
            </a:r>
            <a:r>
              <a:rPr lang="es-ES" sz="2800" dirty="0" smtClean="0"/>
              <a:t>%, </a:t>
            </a:r>
            <a:r>
              <a:rPr lang="es-ES" sz="2800" dirty="0" smtClean="0"/>
              <a:t>colocándolos en el segundo y tercer lugar.</a:t>
            </a:r>
            <a:endParaRPr lang="es-SV" sz="2800" dirty="0"/>
          </a:p>
        </p:txBody>
      </p:sp>
      <p:graphicFrame>
        <p:nvGraphicFramePr>
          <p:cNvPr id="9" name="1 Gráfico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115794476"/>
              </p:ext>
            </p:extLst>
          </p:nvPr>
        </p:nvGraphicFramePr>
        <p:xfrm>
          <a:off x="457200" y="1340769"/>
          <a:ext cx="4038600" cy="33026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2 Gráfico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805196058"/>
              </p:ext>
            </p:extLst>
          </p:nvPr>
        </p:nvGraphicFramePr>
        <p:xfrm>
          <a:off x="4648200" y="1340769"/>
          <a:ext cx="4038600" cy="33026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Motivos para </a:t>
            </a:r>
            <a:r>
              <a:rPr lang="es-ES" dirty="0" smtClean="0"/>
              <a:t>agosto </a:t>
            </a:r>
            <a:r>
              <a:rPr lang="es-ES" dirty="0" smtClean="0"/>
              <a:t>de 2012</a:t>
            </a:r>
            <a:endParaRPr lang="es-SV" dirty="0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642910" y="4725144"/>
            <a:ext cx="7929618" cy="1561376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/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2800" dirty="0" smtClean="0"/>
              <a:t>El principal motivo por el que los consumidores se presentan a la Defensoría en busca de atención son los cobros, cargos y comisiones con un 38.49%.</a:t>
            </a:r>
          </a:p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2800" dirty="0" smtClean="0"/>
              <a:t>Problemas </a:t>
            </a:r>
            <a:r>
              <a:rPr lang="es-ES" sz="2800" dirty="0"/>
              <a:t>de contrato u oferta </a:t>
            </a:r>
            <a:r>
              <a:rPr lang="es-ES" sz="2800" dirty="0" smtClean="0"/>
              <a:t>,la </a:t>
            </a:r>
            <a:r>
              <a:rPr lang="es-ES" sz="2800" dirty="0"/>
              <a:t>calidad de los productos, </a:t>
            </a:r>
            <a:r>
              <a:rPr lang="es-ES" sz="2800" dirty="0" smtClean="0"/>
              <a:t>y </a:t>
            </a:r>
            <a:r>
              <a:rPr lang="es-ES" sz="2800" dirty="0"/>
              <a:t>los planes de </a:t>
            </a:r>
            <a:r>
              <a:rPr lang="es-ES" sz="2800" dirty="0" smtClean="0"/>
              <a:t>pago le siguen en relevancia, con </a:t>
            </a:r>
            <a:r>
              <a:rPr lang="es-ES" sz="2800" dirty="0" smtClean="0"/>
              <a:t>10.63 </a:t>
            </a:r>
            <a:r>
              <a:rPr lang="es-ES" sz="2800" dirty="0" smtClean="0"/>
              <a:t>%, </a:t>
            </a:r>
            <a:r>
              <a:rPr lang="es-ES" sz="2800" dirty="0" smtClean="0"/>
              <a:t>10.45% </a:t>
            </a:r>
            <a:r>
              <a:rPr lang="es-ES" sz="2800" dirty="0" smtClean="0"/>
              <a:t>y </a:t>
            </a:r>
            <a:r>
              <a:rPr lang="es-ES" sz="2800" dirty="0" smtClean="0"/>
              <a:t>6.64% </a:t>
            </a:r>
            <a:r>
              <a:rPr lang="es-ES" sz="2800" dirty="0" smtClean="0"/>
              <a:t>respectivamente.</a:t>
            </a:r>
          </a:p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2800" dirty="0" smtClean="0"/>
              <a:t>Las denuncias se concentran también en cobros, cargos y comisiones, con un </a:t>
            </a:r>
            <a:r>
              <a:rPr lang="es-ES" sz="2800" dirty="0" smtClean="0"/>
              <a:t>56.9%, </a:t>
            </a:r>
            <a:r>
              <a:rPr lang="es-ES" sz="2800" dirty="0" smtClean="0"/>
              <a:t>seguidas de problemas de contrato u oferta con </a:t>
            </a:r>
            <a:r>
              <a:rPr lang="es-ES" sz="2800" dirty="0" smtClean="0"/>
              <a:t>15.33% </a:t>
            </a:r>
            <a:r>
              <a:rPr lang="es-ES" sz="2800" dirty="0" smtClean="0"/>
              <a:t>y mala calidad del producto con </a:t>
            </a:r>
            <a:r>
              <a:rPr lang="es-ES" sz="2800" dirty="0" smtClean="0"/>
              <a:t>9.96%.</a:t>
            </a:r>
            <a:endParaRPr lang="es-SV" sz="2800" dirty="0"/>
          </a:p>
        </p:txBody>
      </p:sp>
      <p:graphicFrame>
        <p:nvGraphicFramePr>
          <p:cNvPr id="10" name="3 Gráfico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496323369"/>
              </p:ext>
            </p:extLst>
          </p:nvPr>
        </p:nvGraphicFramePr>
        <p:xfrm>
          <a:off x="457200" y="1135285"/>
          <a:ext cx="4038600" cy="35898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4 Gráfico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172579752"/>
              </p:ext>
            </p:extLst>
          </p:nvPr>
        </p:nvGraphicFramePr>
        <p:xfrm>
          <a:off x="4648200" y="1135285"/>
          <a:ext cx="4038600" cy="35898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Casos cerrados</a:t>
            </a:r>
            <a:endParaRPr lang="es-SV" dirty="0"/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2902075"/>
              </p:ext>
            </p:extLst>
          </p:nvPr>
        </p:nvGraphicFramePr>
        <p:xfrm>
          <a:off x="457200" y="1600200"/>
          <a:ext cx="8186768" cy="1905000"/>
        </p:xfrm>
        <a:graphic>
          <a:graphicData uri="http://schemas.openxmlformats.org/drawingml/2006/table">
            <a:tbl>
              <a:tblPr firstRow="1" lastRow="1" bandRow="1">
                <a:tableStyleId>{69012ECD-51FC-41F1-AA8D-1B2483CD663E}</a:tableStyleId>
              </a:tblPr>
              <a:tblGrid>
                <a:gridCol w="1600852"/>
                <a:gridCol w="1243221"/>
                <a:gridCol w="1243221"/>
                <a:gridCol w="1028895"/>
                <a:gridCol w="1098385"/>
                <a:gridCol w="1098385"/>
                <a:gridCol w="873809"/>
              </a:tblGrid>
              <a:tr h="147637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Tipo de caso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Enero a </a:t>
                      </a:r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agosto </a:t>
                      </a:r>
                      <a:endParaRPr lang="es-SV" sz="1200" b="1" i="0" u="none" strike="noStrike" dirty="0" smtClean="0">
                        <a:solidFill>
                          <a:schemeClr val="bg1"/>
                        </a:solidFill>
                        <a:latin typeface="Calibri"/>
                      </a:endParaRPr>
                    </a:p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de 2011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Enero a </a:t>
                      </a:r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agosto </a:t>
                      </a:r>
                      <a:endParaRPr lang="es-SV" sz="1200" b="1" i="0" u="none" strike="noStrike" dirty="0" smtClean="0">
                        <a:solidFill>
                          <a:schemeClr val="bg1"/>
                        </a:solidFill>
                        <a:latin typeface="Calibri"/>
                      </a:endParaRPr>
                    </a:p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de 2012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Crecimiento 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Julio </a:t>
                      </a:r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de 2012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Agosto </a:t>
                      </a:r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de 2012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Crecimiento </a:t>
                      </a:r>
                    </a:p>
                  </a:txBody>
                  <a:tcPr marL="0" marR="0" marT="0" marB="0" anchor="ctr"/>
                </a:tc>
              </a:tr>
              <a:tr h="147637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Denuncia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11,562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10,948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-5.3%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1,389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1,171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-15.7%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47637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Avenimiento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7,658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7,425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-3.0%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-11.9%</a:t>
                      </a:r>
                    </a:p>
                  </a:txBody>
                  <a:tcPr marL="9525" marR="9525" marT="9525" marB="0" anchor="b"/>
                </a:tc>
              </a:tr>
              <a:tr h="147637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Conciliación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2,029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2,318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14.2%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-18.7%</a:t>
                      </a:r>
                    </a:p>
                  </a:txBody>
                  <a:tcPr marL="9525" marR="9525" marT="9525" marB="0" anchor="b"/>
                </a:tc>
              </a:tr>
              <a:tr h="147637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Desistimiento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-51.1%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-19.0%</a:t>
                      </a:r>
                    </a:p>
                  </a:txBody>
                  <a:tcPr marL="9525" marR="9525" marT="9525" marB="0" anchor="b"/>
                </a:tc>
              </a:tr>
              <a:tr h="147637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Falta de Ratificación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-42.0%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-25.9%</a:t>
                      </a:r>
                    </a:p>
                  </a:txBody>
                  <a:tcPr marL="9525" marR="9525" marT="9525" marB="0" anchor="b"/>
                </a:tc>
              </a:tr>
              <a:tr h="147637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Tribunal Sancionador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-6.7%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-40.0%</a:t>
                      </a:r>
                    </a:p>
                  </a:txBody>
                  <a:tcPr marL="9525" marR="9525" marT="9525" marB="0" anchor="b"/>
                </a:tc>
              </a:tr>
              <a:tr h="147637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Gestión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917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8.5%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109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-20.4%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47637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12,479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11,943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-4.3%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1,526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-16.1%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8" name="2 Marcador de contenido"/>
          <p:cNvSpPr txBox="1">
            <a:spLocks/>
          </p:cNvSpPr>
          <p:nvPr/>
        </p:nvSpPr>
        <p:spPr>
          <a:xfrm>
            <a:off x="428596" y="4000504"/>
            <a:ext cx="8229600" cy="21431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2400" dirty="0" smtClean="0"/>
              <a:t>El cierre de casos presenta una disminución respecto </a:t>
            </a:r>
            <a:r>
              <a:rPr lang="es-ES" sz="2400" dirty="0" smtClean="0"/>
              <a:t> a los primeros 8 meses del </a:t>
            </a:r>
            <a:r>
              <a:rPr lang="es-ES" sz="2400" dirty="0" smtClean="0"/>
              <a:t>año pasado. En total, han caído en un </a:t>
            </a:r>
            <a:r>
              <a:rPr lang="es-ES" sz="2400" dirty="0" smtClean="0"/>
              <a:t>4.3%.</a:t>
            </a:r>
            <a:endParaRPr lang="es-ES" sz="2400" dirty="0" smtClean="0"/>
          </a:p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2400" dirty="0" smtClean="0"/>
              <a:t> La cantidad de cierres de </a:t>
            </a:r>
            <a:r>
              <a:rPr lang="es-ES" sz="2400" dirty="0" smtClean="0"/>
              <a:t>agosto </a:t>
            </a:r>
            <a:r>
              <a:rPr lang="es-ES" sz="2400" dirty="0" smtClean="0"/>
              <a:t>disminuye un </a:t>
            </a:r>
            <a:r>
              <a:rPr lang="es-ES" sz="2400" dirty="0" smtClean="0"/>
              <a:t>16.1% </a:t>
            </a:r>
            <a:r>
              <a:rPr lang="es-ES" sz="2400" dirty="0" smtClean="0"/>
              <a:t>respecto al mes pasado. </a:t>
            </a:r>
            <a:endParaRPr lang="es-SV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Montos recuperados por sector para </a:t>
            </a:r>
            <a:r>
              <a:rPr lang="es-ES" dirty="0" smtClean="0"/>
              <a:t>agosto </a:t>
            </a:r>
            <a:r>
              <a:rPr lang="es-ES" dirty="0" smtClean="0"/>
              <a:t>de 2012</a:t>
            </a:r>
            <a:endParaRPr lang="es-SV" dirty="0"/>
          </a:p>
        </p:txBody>
      </p:sp>
      <p:graphicFrame>
        <p:nvGraphicFramePr>
          <p:cNvPr id="5" name="6 Gráfic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Montos recuperados</a:t>
            </a:r>
            <a:endParaRPr lang="es-SV" dirty="0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500034" y="5214950"/>
            <a:ext cx="8229600" cy="97156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s-ES" sz="3200" dirty="0" smtClean="0"/>
              <a:t>Este mes se recuperó </a:t>
            </a:r>
            <a:r>
              <a:rPr lang="es-SV" sz="3200" dirty="0" smtClean="0"/>
              <a:t>$216,210.07 </a:t>
            </a:r>
            <a:r>
              <a:rPr lang="es-ES" sz="3200" dirty="0" smtClean="0"/>
              <a:t>a favor de los consumidores.</a:t>
            </a:r>
            <a:endParaRPr lang="es-SV" sz="3200" dirty="0" smtClean="0"/>
          </a:p>
        </p:txBody>
      </p:sp>
      <p:graphicFrame>
        <p:nvGraphicFramePr>
          <p:cNvPr id="8" name="7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2504177"/>
              </p:ext>
            </p:extLst>
          </p:nvPr>
        </p:nvGraphicFramePr>
        <p:xfrm>
          <a:off x="457200" y="1600201"/>
          <a:ext cx="8229600" cy="3614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oletín Estadístico Mensual 201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Boletín Estadístico Mensual 2011</Template>
  <TotalTime>971</TotalTime>
  <Words>775</Words>
  <Application>Microsoft Office PowerPoint</Application>
  <PresentationFormat>Presentación en pantalla (4:3)</PresentationFormat>
  <Paragraphs>224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Boletín Estadístico Mensual 2011</vt:lpstr>
      <vt:lpstr>Boletín Estadístico Mensual</vt:lpstr>
      <vt:lpstr>Atenciones</vt:lpstr>
      <vt:lpstr>Oficinas de atención</vt:lpstr>
      <vt:lpstr>Casos por sector para agosto de 2012</vt:lpstr>
      <vt:lpstr>Motivos para agosto de 2012</vt:lpstr>
      <vt:lpstr>Casos cerrados</vt:lpstr>
      <vt:lpstr>Montos recuperados por sector para agosto de 2012</vt:lpstr>
      <vt:lpstr>Montos recuperados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Boletín Estadístico Mensual</dc:title>
  <dc:creator>Julio Siguenza</dc:creator>
  <cp:lastModifiedBy>Julio Siguenza</cp:lastModifiedBy>
  <cp:revision>73</cp:revision>
  <dcterms:created xsi:type="dcterms:W3CDTF">2011-12-21T16:07:31Z</dcterms:created>
  <dcterms:modified xsi:type="dcterms:W3CDTF">2012-09-26T20:06:19Z</dcterms:modified>
</cp:coreProperties>
</file>