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5.699999999999994E-2</c:v>
                </c:pt>
                <c:pt idx="1">
                  <c:v>1.95E-2</c:v>
                </c:pt>
                <c:pt idx="2">
                  <c:v>0.02</c:v>
                </c:pt>
                <c:pt idx="3">
                  <c:v>2.1000000000000001E-2</c:v>
                </c:pt>
                <c:pt idx="4">
                  <c:v>5.4600000000000003E-2</c:v>
                </c:pt>
                <c:pt idx="5">
                  <c:v>5.8599999999999999E-2</c:v>
                </c:pt>
                <c:pt idx="6">
                  <c:v>6.25E-2</c:v>
                </c:pt>
                <c:pt idx="7">
                  <c:v>8.5699999999999998E-2</c:v>
                </c:pt>
                <c:pt idx="8">
                  <c:v>0.19550000000000001</c:v>
                </c:pt>
                <c:pt idx="9">
                  <c:v>0.20680000000000001</c:v>
                </c:pt>
                <c:pt idx="10">
                  <c:v>0.21879999999999999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7204992"/>
        <c:axId val="67208320"/>
        <c:axId val="0"/>
      </c:bar3DChart>
      <c:catAx>
        <c:axId val="67204992"/>
        <c:scaling>
          <c:orientation val="minMax"/>
        </c:scaling>
        <c:delete val="0"/>
        <c:axPos val="l"/>
        <c:majorTickMark val="out"/>
        <c:minorTickMark val="none"/>
        <c:tickLblPos val="nextTo"/>
        <c:crossAx val="67208320"/>
        <c:crosses val="autoZero"/>
        <c:auto val="1"/>
        <c:lblAlgn val="ctr"/>
        <c:lblOffset val="100"/>
        <c:noMultiLvlLbl val="0"/>
      </c:catAx>
      <c:valAx>
        <c:axId val="6720832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6720499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Turismo</c:v>
                </c:pt>
                <c:pt idx="2">
                  <c:v>Inmuebles</c:v>
                </c:pt>
                <c:pt idx="3">
                  <c:v>Vehículos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6.7000000000000393E-3</c:v>
                </c:pt>
                <c:pt idx="1">
                  <c:v>1.34E-2</c:v>
                </c:pt>
                <c:pt idx="2">
                  <c:v>1.4800000000000001E-2</c:v>
                </c:pt>
                <c:pt idx="3">
                  <c:v>1.4800000000000001E-2</c:v>
                </c:pt>
                <c:pt idx="4">
                  <c:v>1.6299999999999999E-2</c:v>
                </c:pt>
                <c:pt idx="5">
                  <c:v>2.23E-2</c:v>
                </c:pt>
                <c:pt idx="6">
                  <c:v>4.5999999999999999E-2</c:v>
                </c:pt>
                <c:pt idx="7">
                  <c:v>8.5400000000000004E-2</c:v>
                </c:pt>
                <c:pt idx="8">
                  <c:v>0.1002</c:v>
                </c:pt>
                <c:pt idx="9">
                  <c:v>0.1641</c:v>
                </c:pt>
                <c:pt idx="10">
                  <c:v>0.51600000000000001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819008"/>
        <c:axId val="23820544"/>
        <c:axId val="0"/>
      </c:bar3DChart>
      <c:catAx>
        <c:axId val="23819008"/>
        <c:scaling>
          <c:orientation val="minMax"/>
        </c:scaling>
        <c:delete val="0"/>
        <c:axPos val="l"/>
        <c:majorTickMark val="out"/>
        <c:minorTickMark val="none"/>
        <c:tickLblPos val="nextTo"/>
        <c:crossAx val="23820544"/>
        <c:crosses val="autoZero"/>
        <c:auto val="1"/>
        <c:lblAlgn val="ctr"/>
        <c:lblOffset val="100"/>
        <c:noMultiLvlLbl val="0"/>
      </c:catAx>
      <c:valAx>
        <c:axId val="2382054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819008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Información crediticia</c:v>
                </c:pt>
                <c:pt idx="2">
                  <c:v>Cobro de Intereses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Práctica abusiva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0.17300000000000004</c:v>
                </c:pt>
                <c:pt idx="1">
                  <c:v>1.14E-2</c:v>
                </c:pt>
                <c:pt idx="2">
                  <c:v>2.0400000000000001E-2</c:v>
                </c:pt>
                <c:pt idx="3">
                  <c:v>2.3800000000000002E-2</c:v>
                </c:pt>
                <c:pt idx="4">
                  <c:v>2.4E-2</c:v>
                </c:pt>
                <c:pt idx="5">
                  <c:v>2.9600000000000001E-2</c:v>
                </c:pt>
                <c:pt idx="6">
                  <c:v>5.5199999999999999E-2</c:v>
                </c:pt>
                <c:pt idx="7">
                  <c:v>7.5399999999999995E-2</c:v>
                </c:pt>
                <c:pt idx="8">
                  <c:v>9.3799999999999994E-2</c:v>
                </c:pt>
                <c:pt idx="9">
                  <c:v>0.1085</c:v>
                </c:pt>
                <c:pt idx="10">
                  <c:v>0.38490000000000002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835776"/>
        <c:axId val="23837312"/>
        <c:axId val="0"/>
      </c:bar3DChart>
      <c:catAx>
        <c:axId val="23835776"/>
        <c:scaling>
          <c:orientation val="minMax"/>
        </c:scaling>
        <c:delete val="0"/>
        <c:axPos val="l"/>
        <c:majorTickMark val="out"/>
        <c:minorTickMark val="none"/>
        <c:tickLblPos val="nextTo"/>
        <c:crossAx val="23837312"/>
        <c:crosses val="autoZero"/>
        <c:auto val="1"/>
        <c:lblAlgn val="ctr"/>
        <c:lblOffset val="100"/>
        <c:noMultiLvlLbl val="0"/>
      </c:catAx>
      <c:valAx>
        <c:axId val="2383731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83577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Información crediticia</c:v>
                </c:pt>
                <c:pt idx="2">
                  <c:v>Desistimiento de compra</c:v>
                </c:pt>
                <c:pt idx="3">
                  <c:v>Documentos de Obligación y Cancelaciones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7.4200000000000044E-2</c:v>
                </c:pt>
                <c:pt idx="1">
                  <c:v>5.1999999999999998E-3</c:v>
                </c:pt>
                <c:pt idx="2">
                  <c:v>5.1999999999999998E-3</c:v>
                </c:pt>
                <c:pt idx="3">
                  <c:v>5.8999999999999999E-3</c:v>
                </c:pt>
                <c:pt idx="4">
                  <c:v>6.7000000000000002E-3</c:v>
                </c:pt>
                <c:pt idx="5">
                  <c:v>8.2000000000000007E-3</c:v>
                </c:pt>
                <c:pt idx="6">
                  <c:v>2.1499999999999998E-2</c:v>
                </c:pt>
                <c:pt idx="7">
                  <c:v>6.5299999999999997E-2</c:v>
                </c:pt>
                <c:pt idx="8">
                  <c:v>0.11509999999999999</c:v>
                </c:pt>
                <c:pt idx="9">
                  <c:v>0.12770000000000001</c:v>
                </c:pt>
                <c:pt idx="10">
                  <c:v>0.56499999999999995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850368"/>
        <c:axId val="23852160"/>
        <c:axId val="0"/>
      </c:bar3DChart>
      <c:catAx>
        <c:axId val="23850368"/>
        <c:scaling>
          <c:orientation val="minMax"/>
        </c:scaling>
        <c:delete val="0"/>
        <c:axPos val="l"/>
        <c:majorTickMark val="out"/>
        <c:minorTickMark val="none"/>
        <c:tickLblPos val="nextTo"/>
        <c:crossAx val="23852160"/>
        <c:crosses val="autoZero"/>
        <c:auto val="1"/>
        <c:lblAlgn val="ctr"/>
        <c:lblOffset val="100"/>
        <c:noMultiLvlLbl val="0"/>
      </c:catAx>
      <c:valAx>
        <c:axId val="238521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85036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Hoja1!$G$205:$G$214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Servicios</c:v>
                </c:pt>
                <c:pt idx="3">
                  <c:v>Inmuebles</c:v>
                </c:pt>
                <c:pt idx="4">
                  <c:v>Comercio</c:v>
                </c:pt>
                <c:pt idx="5">
                  <c:v>Turismo</c:v>
                </c:pt>
                <c:pt idx="6">
                  <c:v>Telecomunicaciones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Hoja1!$H$205:$H$214</c:f>
              <c:numCache>
                <c:formatCode>"$"#,##0.00</c:formatCode>
                <c:ptCount val="10"/>
                <c:pt idx="0">
                  <c:v>1152.7199999999998</c:v>
                </c:pt>
                <c:pt idx="1">
                  <c:v>1686.5099999999998</c:v>
                </c:pt>
                <c:pt idx="2">
                  <c:v>5696.6</c:v>
                </c:pt>
                <c:pt idx="3">
                  <c:v>7467.8600000000006</c:v>
                </c:pt>
                <c:pt idx="4">
                  <c:v>13277.499999999998</c:v>
                </c:pt>
                <c:pt idx="5">
                  <c:v>15008.26</c:v>
                </c:pt>
                <c:pt idx="6">
                  <c:v>22759.68</c:v>
                </c:pt>
                <c:pt idx="7">
                  <c:v>30653.67000000002</c:v>
                </c:pt>
                <c:pt idx="8">
                  <c:v>43323.69</c:v>
                </c:pt>
                <c:pt idx="9">
                  <c:v>75183.579999999973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151296"/>
        <c:axId val="58153984"/>
        <c:axId val="0"/>
      </c:bar3DChart>
      <c:catAx>
        <c:axId val="581512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58153984"/>
        <c:crosses val="autoZero"/>
        <c:auto val="1"/>
        <c:lblAlgn val="ctr"/>
        <c:lblOffset val="100"/>
        <c:noMultiLvlLbl val="0"/>
      </c:catAx>
      <c:valAx>
        <c:axId val="58153984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58151296"/>
        <c:crosses val="autoZero"/>
        <c:crossBetween val="between"/>
        <c:majorUnit val="50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Hoja1!$B$231:$M$231</c:f>
              <c:numCache>
                <c:formatCode>mmm\-yy</c:formatCode>
                <c:ptCount val="12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</c:numCache>
            </c:numRef>
          </c:cat>
          <c:val>
            <c:numRef>
              <c:f>Hoja1!$B$232:$M$232</c:f>
              <c:numCache>
                <c:formatCode>#,##0</c:formatCode>
                <c:ptCount val="12"/>
                <c:pt idx="0">
                  <c:v>1453</c:v>
                </c:pt>
                <c:pt idx="1">
                  <c:v>1376</c:v>
                </c:pt>
                <c:pt idx="2">
                  <c:v>1371</c:v>
                </c:pt>
                <c:pt idx="3">
                  <c:v>1488</c:v>
                </c:pt>
                <c:pt idx="4">
                  <c:v>1139</c:v>
                </c:pt>
                <c:pt idx="5">
                  <c:v>1430</c:v>
                </c:pt>
                <c:pt idx="6">
                  <c:v>1568</c:v>
                </c:pt>
                <c:pt idx="7">
                  <c:v>1660</c:v>
                </c:pt>
                <c:pt idx="8">
                  <c:v>1163</c:v>
                </c:pt>
                <c:pt idx="9">
                  <c:v>1722</c:v>
                </c:pt>
                <c:pt idx="10">
                  <c:v>1591</c:v>
                </c:pt>
                <c:pt idx="11">
                  <c:v>1539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193728"/>
        <c:axId val="71195264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Hoja1!$B$231:$M$231</c:f>
              <c:numCache>
                <c:formatCode>mmm\-yy</c:formatCode>
                <c:ptCount val="12"/>
                <c:pt idx="0">
                  <c:v>40756</c:v>
                </c:pt>
                <c:pt idx="1">
                  <c:v>40787</c:v>
                </c:pt>
                <c:pt idx="2">
                  <c:v>40817</c:v>
                </c:pt>
                <c:pt idx="3">
                  <c:v>40848</c:v>
                </c:pt>
                <c:pt idx="4">
                  <c:v>40878</c:v>
                </c:pt>
                <c:pt idx="5">
                  <c:v>40909</c:v>
                </c:pt>
                <c:pt idx="6">
                  <c:v>40940</c:v>
                </c:pt>
                <c:pt idx="7">
                  <c:v>40969</c:v>
                </c:pt>
                <c:pt idx="8">
                  <c:v>41000</c:v>
                </c:pt>
                <c:pt idx="9">
                  <c:v>41030</c:v>
                </c:pt>
                <c:pt idx="10">
                  <c:v>41061</c:v>
                </c:pt>
                <c:pt idx="11">
                  <c:v>41091</c:v>
                </c:pt>
              </c:numCache>
            </c:numRef>
          </c:cat>
          <c:val>
            <c:numRef>
              <c:f>Hoja1!$B$233:$M$233</c:f>
              <c:numCache>
                <c:formatCode>"$"#,##0.00</c:formatCode>
                <c:ptCount val="12"/>
                <c:pt idx="0">
                  <c:v>167394.75999999966</c:v>
                </c:pt>
                <c:pt idx="1">
                  <c:v>162238.31000000008</c:v>
                </c:pt>
                <c:pt idx="2">
                  <c:v>173526.60000000006</c:v>
                </c:pt>
                <c:pt idx="3">
                  <c:v>187679.81999999986</c:v>
                </c:pt>
                <c:pt idx="4">
                  <c:v>121083.25000000006</c:v>
                </c:pt>
                <c:pt idx="5">
                  <c:v>211764.91000000009</c:v>
                </c:pt>
                <c:pt idx="6">
                  <c:v>288833.23999999958</c:v>
                </c:pt>
                <c:pt idx="7">
                  <c:v>305713.39000000007</c:v>
                </c:pt>
                <c:pt idx="8">
                  <c:v>143238.22</c:v>
                </c:pt>
                <c:pt idx="9">
                  <c:v>254109.87999999986</c:v>
                </c:pt>
                <c:pt idx="10">
                  <c:v>179858.91</c:v>
                </c:pt>
                <c:pt idx="11">
                  <c:v>216210.06999999975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210880"/>
        <c:axId val="71209344"/>
      </c:lineChart>
      <c:dateAx>
        <c:axId val="711937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71195264"/>
        <c:crosses val="autoZero"/>
        <c:auto val="1"/>
        <c:lblOffset val="100"/>
        <c:baseTimeUnit val="months"/>
      </c:dateAx>
      <c:valAx>
        <c:axId val="71195264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1193728"/>
        <c:crosses val="autoZero"/>
        <c:crossBetween val="between"/>
      </c:valAx>
      <c:valAx>
        <c:axId val="71209344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71210880"/>
        <c:crosses val="max"/>
        <c:crossBetween val="between"/>
      </c:valAx>
      <c:dateAx>
        <c:axId val="7121088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1209344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24/08/2012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Julio 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844505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-14.0%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julio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5,344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</a:t>
            </a:r>
            <a:r>
              <a:rPr lang="es-ES" sz="3200" dirty="0" smtClean="0"/>
              <a:t>mayor </a:t>
            </a:r>
            <a:r>
              <a:rPr lang="es-ES" sz="3200" dirty="0" smtClean="0"/>
              <a:t>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3,701.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 aumento del 7.6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</a:t>
            </a:r>
            <a:r>
              <a:rPr lang="es-ES" sz="3200" dirty="0" smtClean="0"/>
              <a:t>este resultado se debe a que el total de atenciones se ha estabilizado, luego de la caída del mes anterior.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</a:t>
            </a:r>
            <a:r>
              <a:rPr lang="es-ES" sz="3200" dirty="0" smtClean="0"/>
              <a:t>siete </a:t>
            </a:r>
            <a:r>
              <a:rPr lang="es-ES" sz="3200" dirty="0" smtClean="0"/>
              <a:t>meses </a:t>
            </a:r>
            <a:r>
              <a:rPr lang="es-ES" sz="3200" dirty="0" smtClean="0"/>
              <a:t>de 2012 con los del </a:t>
            </a:r>
            <a:r>
              <a:rPr lang="es-ES" sz="3200" dirty="0" smtClean="0"/>
              <a:t>año pasado, es un aumento del </a:t>
            </a:r>
            <a:r>
              <a:rPr lang="es-ES" sz="3200" b="1" dirty="0" smtClean="0"/>
              <a:t>2.1%</a:t>
            </a:r>
            <a:r>
              <a:rPr lang="es-ES" sz="3200" dirty="0" smtClean="0"/>
              <a:t> </a:t>
            </a:r>
            <a:r>
              <a:rPr lang="es-ES" sz="3200" dirty="0" smtClean="0"/>
              <a:t>en las </a:t>
            </a:r>
            <a:r>
              <a:rPr lang="es-ES" sz="3200" dirty="0" smtClean="0"/>
              <a:t>atenciones.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Hay que destacar que el total de denuncias atendidas se incrementó en un 7.7% relativo a los primeros siete meses del año pasado.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1,876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5,344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</a:t>
            </a:r>
            <a:r>
              <a:rPr lang="es-ES" dirty="0" smtClean="0"/>
              <a:t>mayor </a:t>
            </a:r>
            <a:r>
              <a:rPr lang="es-ES" dirty="0" smtClean="0"/>
              <a:t>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1,876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SV" dirty="0" smtClean="0">
                <a:solidFill>
                  <a:srgbClr val="000000"/>
                </a:solidFill>
              </a:rPr>
              <a:t>1,963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</a:t>
            </a:r>
            <a:r>
              <a:rPr lang="es-ES" dirty="0" smtClean="0"/>
              <a:t>aumentaron un 7.6%.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Todos los centros de atención, excepto el del </a:t>
            </a:r>
            <a:r>
              <a:rPr lang="es-ES" dirty="0" smtClean="0"/>
              <a:t>Santa Ana, </a:t>
            </a:r>
            <a:r>
              <a:rPr lang="es-ES" dirty="0" smtClean="0"/>
              <a:t>mostraron </a:t>
            </a:r>
            <a:r>
              <a:rPr lang="es-ES" dirty="0" smtClean="0"/>
              <a:t>aumentos respecto </a:t>
            </a:r>
            <a:r>
              <a:rPr lang="es-ES" dirty="0" smtClean="0"/>
              <a:t>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junio-julio 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julio 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Casos por sector para julio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Agua Potable, con </a:t>
            </a:r>
            <a:r>
              <a:rPr lang="es-ES" sz="2800" dirty="0" smtClean="0"/>
              <a:t>21.88%; </a:t>
            </a:r>
            <a:r>
              <a:rPr lang="es-ES" sz="2800" dirty="0"/>
              <a:t>Telecomunicaciones</a:t>
            </a:r>
            <a:r>
              <a:rPr lang="es-ES" sz="2800" dirty="0" smtClean="0"/>
              <a:t>, con </a:t>
            </a:r>
            <a:r>
              <a:rPr lang="es-ES" sz="2800" dirty="0" smtClean="0"/>
              <a:t>20.66%; y </a:t>
            </a:r>
            <a:r>
              <a:rPr lang="es-ES" sz="2800" dirty="0" smtClean="0"/>
              <a:t>Servicios Financieros, con </a:t>
            </a:r>
            <a:r>
              <a:rPr lang="es-ES" sz="2800" dirty="0" smtClean="0"/>
              <a:t>19.55%.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51.6%.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</a:t>
            </a:r>
            <a:r>
              <a:rPr lang="es-ES" sz="2800" dirty="0" smtClean="0"/>
              <a:t>16.41% </a:t>
            </a:r>
            <a:r>
              <a:rPr lang="es-ES" sz="2800" dirty="0" smtClean="0"/>
              <a:t>y </a:t>
            </a:r>
            <a:r>
              <a:rPr lang="es-ES" sz="2800" dirty="0" smtClean="0"/>
              <a:t>electrodomésticos </a:t>
            </a:r>
            <a:r>
              <a:rPr lang="es-ES" sz="2800" dirty="0" smtClean="0"/>
              <a:t>el </a:t>
            </a:r>
            <a:r>
              <a:rPr lang="es-ES" sz="2800" dirty="0" smtClean="0"/>
              <a:t>10.02%,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5482021"/>
              </p:ext>
            </p:extLst>
          </p:nvPr>
        </p:nvGraphicFramePr>
        <p:xfrm>
          <a:off x="457200" y="1124745"/>
          <a:ext cx="4038600" cy="351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5418316"/>
              </p:ext>
            </p:extLst>
          </p:nvPr>
        </p:nvGraphicFramePr>
        <p:xfrm>
          <a:off x="4648200" y="1124745"/>
          <a:ext cx="4038600" cy="351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julio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38.49%.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/>
              <a:t>productos, </a:t>
            </a:r>
            <a:r>
              <a:rPr lang="es-ES" sz="2800" dirty="0" smtClean="0"/>
              <a:t>problemas </a:t>
            </a:r>
            <a:r>
              <a:rPr lang="es-ES" sz="2800" dirty="0"/>
              <a:t>de contrato u oferta </a:t>
            </a:r>
            <a:r>
              <a:rPr lang="es-ES" sz="2800" dirty="0"/>
              <a:t>y 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10.85 </a:t>
            </a:r>
            <a:r>
              <a:rPr lang="es-ES" sz="2800" dirty="0" smtClean="0"/>
              <a:t>%, </a:t>
            </a:r>
            <a:r>
              <a:rPr lang="es-ES" sz="2800" dirty="0" smtClean="0"/>
              <a:t>9.38% </a:t>
            </a:r>
            <a:r>
              <a:rPr lang="es-ES" sz="2800" dirty="0" smtClean="0"/>
              <a:t>y </a:t>
            </a:r>
            <a:r>
              <a:rPr lang="es-ES" sz="2800" dirty="0" smtClean="0"/>
              <a:t>7.54%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56.5%, </a:t>
            </a:r>
            <a:r>
              <a:rPr lang="es-ES" sz="2800" dirty="0" smtClean="0"/>
              <a:t>seguidas de problemas de contrato u oferta con </a:t>
            </a:r>
            <a:r>
              <a:rPr lang="es-ES" sz="2800" dirty="0" smtClean="0"/>
              <a:t>12.77% </a:t>
            </a:r>
            <a:r>
              <a:rPr lang="es-ES" sz="2800" dirty="0" smtClean="0"/>
              <a:t>y mala calidad del producto con </a:t>
            </a:r>
            <a:r>
              <a:rPr lang="es-ES" sz="2800" dirty="0" smtClean="0"/>
              <a:t>11.51%.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9623093"/>
              </p:ext>
            </p:extLst>
          </p:nvPr>
        </p:nvGraphicFramePr>
        <p:xfrm>
          <a:off x="457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8129568"/>
              </p:ext>
            </p:extLst>
          </p:nvPr>
        </p:nvGraphicFramePr>
        <p:xfrm>
          <a:off x="4648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902075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10,228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9,788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1,402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-5.3%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-15.6%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al año pasado. En total, han caído en un </a:t>
            </a:r>
            <a:r>
              <a:rPr lang="es-ES" sz="2400" dirty="0" smtClean="0"/>
              <a:t>3.2%.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 La </a:t>
            </a:r>
            <a:r>
              <a:rPr lang="es-ES" sz="2400" dirty="0" smtClean="0"/>
              <a:t>cantidad de cierres de julio disminuye un </a:t>
            </a:r>
            <a:r>
              <a:rPr lang="es-ES" sz="2400" dirty="0" smtClean="0"/>
              <a:t>3.3</a:t>
            </a:r>
            <a:r>
              <a:rPr lang="es-ES" sz="2400" dirty="0" smtClean="0"/>
              <a:t>% </a:t>
            </a:r>
            <a:r>
              <a:rPr lang="es-ES" sz="2400" dirty="0" smtClean="0"/>
              <a:t>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julio de 2012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$216,210.07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140695"/>
              </p:ext>
            </p:extLst>
          </p:nvPr>
        </p:nvGraphicFramePr>
        <p:xfrm>
          <a:off x="457200" y="1340768"/>
          <a:ext cx="8229600" cy="3874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781</TotalTime>
  <Words>753</Words>
  <Application>Microsoft Office PowerPoint</Application>
  <PresentationFormat>Presentación en pantalla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julio de 2012</vt:lpstr>
      <vt:lpstr>Motivos para julio de 2012</vt:lpstr>
      <vt:lpstr>Casos cerrados</vt:lpstr>
      <vt:lpstr>Montos recuperados por sector para julio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68</cp:revision>
  <dcterms:created xsi:type="dcterms:W3CDTF">2011-12-21T16:07:31Z</dcterms:created>
  <dcterms:modified xsi:type="dcterms:W3CDTF">2012-08-24T20:02:35Z</dcterms:modified>
</cp:coreProperties>
</file>