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Comercio</c:v>
                </c:pt>
                <c:pt idx="5">
                  <c:v>Energía Eléctrica</c:v>
                </c:pt>
                <c:pt idx="6">
                  <c:v>Electrodomésticos</c:v>
                </c:pt>
                <c:pt idx="7">
                  <c:v>Servicios</c:v>
                </c:pt>
                <c:pt idx="8">
                  <c:v>Servicios Financieros</c:v>
                </c:pt>
                <c:pt idx="9">
                  <c:v>Agua Potable</c:v>
                </c:pt>
                <c:pt idx="10">
                  <c:v>Telecomunicaciones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4.4399999999999995E-2</c:v>
                </c:pt>
                <c:pt idx="1">
                  <c:v>1.3100000000000001E-2</c:v>
                </c:pt>
                <c:pt idx="2">
                  <c:v>1.9099999999999999E-2</c:v>
                </c:pt>
                <c:pt idx="3">
                  <c:v>2.5600000000000001E-2</c:v>
                </c:pt>
                <c:pt idx="4">
                  <c:v>5.0900000000000001E-2</c:v>
                </c:pt>
                <c:pt idx="5">
                  <c:v>6.5000000000000002E-2</c:v>
                </c:pt>
                <c:pt idx="6">
                  <c:v>7.7299999999999994E-2</c:v>
                </c:pt>
                <c:pt idx="7">
                  <c:v>8.2900000000000001E-2</c:v>
                </c:pt>
                <c:pt idx="8">
                  <c:v>0.1971</c:v>
                </c:pt>
                <c:pt idx="9">
                  <c:v>0.20230000000000001</c:v>
                </c:pt>
                <c:pt idx="10">
                  <c:v>0.2223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2178304"/>
        <c:axId val="73327360"/>
        <c:axId val="0"/>
      </c:bar3DChart>
      <c:catAx>
        <c:axId val="72178304"/>
        <c:scaling>
          <c:orientation val="minMax"/>
        </c:scaling>
        <c:delete val="0"/>
        <c:axPos val="l"/>
        <c:majorTickMark val="out"/>
        <c:minorTickMark val="none"/>
        <c:tickLblPos val="nextTo"/>
        <c:crossAx val="73327360"/>
        <c:crosses val="autoZero"/>
        <c:auto val="1"/>
        <c:lblAlgn val="ctr"/>
        <c:lblOffset val="100"/>
        <c:noMultiLvlLbl val="0"/>
      </c:catAx>
      <c:valAx>
        <c:axId val="7332736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72178304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Libros</c:v>
                </c:pt>
                <c:pt idx="2">
                  <c:v>Vehículos</c:v>
                </c:pt>
                <c:pt idx="3">
                  <c:v>Turismo</c:v>
                </c:pt>
                <c:pt idx="4">
                  <c:v>Inmuebles</c:v>
                </c:pt>
                <c:pt idx="5">
                  <c:v>Comercio</c:v>
                </c:pt>
                <c:pt idx="6">
                  <c:v>Electrodomésticos</c:v>
                </c:pt>
                <c:pt idx="7">
                  <c:v>Servicios Financieros</c:v>
                </c:pt>
                <c:pt idx="8">
                  <c:v>Servicios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9.6000000000000529E-3</c:v>
                </c:pt>
                <c:pt idx="1">
                  <c:v>4.8999999999999998E-3</c:v>
                </c:pt>
                <c:pt idx="2">
                  <c:v>7.4000000000000003E-3</c:v>
                </c:pt>
                <c:pt idx="3">
                  <c:v>7.4000000000000003E-3</c:v>
                </c:pt>
                <c:pt idx="4">
                  <c:v>1.0699999999999999E-2</c:v>
                </c:pt>
                <c:pt idx="5">
                  <c:v>4.2700000000000002E-2</c:v>
                </c:pt>
                <c:pt idx="6">
                  <c:v>8.2900000000000001E-2</c:v>
                </c:pt>
                <c:pt idx="7">
                  <c:v>8.3699999999999997E-2</c:v>
                </c:pt>
                <c:pt idx="8">
                  <c:v>8.3699999999999997E-2</c:v>
                </c:pt>
                <c:pt idx="9">
                  <c:v>0.17230000000000001</c:v>
                </c:pt>
                <c:pt idx="10">
                  <c:v>0.49469999999999997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950336"/>
        <c:axId val="29951872"/>
        <c:axId val="0"/>
      </c:bar3DChart>
      <c:catAx>
        <c:axId val="29950336"/>
        <c:scaling>
          <c:orientation val="minMax"/>
        </c:scaling>
        <c:delete val="0"/>
        <c:axPos val="l"/>
        <c:majorTickMark val="out"/>
        <c:minorTickMark val="none"/>
        <c:tickLblPos val="nextTo"/>
        <c:crossAx val="29951872"/>
        <c:crosses val="autoZero"/>
        <c:auto val="1"/>
        <c:lblAlgn val="ctr"/>
        <c:lblOffset val="100"/>
        <c:noMultiLvlLbl val="0"/>
      </c:catAx>
      <c:valAx>
        <c:axId val="2995187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9950336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cat>
            <c:strRef>
              <c:f>Hoja1!$G$115:$G$125</c:f>
              <c:strCache>
                <c:ptCount val="11"/>
                <c:pt idx="0">
                  <c:v>Otros motivos</c:v>
                </c:pt>
                <c:pt idx="1">
                  <c:v>Incumplimiento de contrato u oferta</c:v>
                </c:pt>
                <c:pt idx="2">
                  <c:v>Desistimiento de compra</c:v>
                </c:pt>
                <c:pt idx="3">
                  <c:v>Gestiones de Cobro</c:v>
                </c:pt>
                <c:pt idx="4">
                  <c:v>Cobro de Intereses</c:v>
                </c:pt>
                <c:pt idx="5">
                  <c:v>Práctica abusiva</c:v>
                </c:pt>
                <c:pt idx="6">
                  <c:v>Incumplimiento de garantía</c:v>
                </c:pt>
                <c:pt idx="7">
                  <c:v>Plan de Pagos</c:v>
                </c:pt>
                <c:pt idx="8">
                  <c:v>Mala calidad del producto o servicio</c:v>
                </c:pt>
                <c:pt idx="9">
                  <c:v>Problemas de contrato u oferta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Hoja1!$H$115:$H$125</c:f>
              <c:numCache>
                <c:formatCode>0.00%</c:formatCode>
                <c:ptCount val="11"/>
                <c:pt idx="0">
                  <c:v>0.17379999999999995</c:v>
                </c:pt>
                <c:pt idx="1">
                  <c:v>1.3899999999999999E-2</c:v>
                </c:pt>
                <c:pt idx="2">
                  <c:v>2.0500000000000001E-2</c:v>
                </c:pt>
                <c:pt idx="3">
                  <c:v>2.4400000000000002E-2</c:v>
                </c:pt>
                <c:pt idx="4">
                  <c:v>2.6599999999999999E-2</c:v>
                </c:pt>
                <c:pt idx="5">
                  <c:v>2.9000000000000001E-2</c:v>
                </c:pt>
                <c:pt idx="6">
                  <c:v>5.2299999999999999E-2</c:v>
                </c:pt>
                <c:pt idx="7">
                  <c:v>7.3899999999999993E-2</c:v>
                </c:pt>
                <c:pt idx="8">
                  <c:v>0.10249999999999999</c:v>
                </c:pt>
                <c:pt idx="9">
                  <c:v>0.1133</c:v>
                </c:pt>
                <c:pt idx="10">
                  <c:v>0.36980000000000002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965696"/>
        <c:axId val="29975680"/>
        <c:axId val="0"/>
      </c:bar3DChart>
      <c:catAx>
        <c:axId val="29965696"/>
        <c:scaling>
          <c:orientation val="minMax"/>
        </c:scaling>
        <c:delete val="0"/>
        <c:axPos val="l"/>
        <c:majorTickMark val="out"/>
        <c:minorTickMark val="none"/>
        <c:tickLblPos val="nextTo"/>
        <c:crossAx val="29975680"/>
        <c:crosses val="autoZero"/>
        <c:auto val="1"/>
        <c:lblAlgn val="ctr"/>
        <c:lblOffset val="100"/>
        <c:noMultiLvlLbl val="0"/>
      </c:catAx>
      <c:valAx>
        <c:axId val="2997568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9965696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cat>
            <c:strRef>
              <c:f>Hoja1!$G$140:$G$150</c:f>
              <c:strCache>
                <c:ptCount val="11"/>
                <c:pt idx="0">
                  <c:v>Otros motivos</c:v>
                </c:pt>
                <c:pt idx="1">
                  <c:v>Seguros</c:v>
                </c:pt>
                <c:pt idx="2">
                  <c:v>Gestiones de Cobro</c:v>
                </c:pt>
                <c:pt idx="3">
                  <c:v>Robo, Fraude y Extravio</c:v>
                </c:pt>
                <c:pt idx="4">
                  <c:v>Desistimiento de compra</c:v>
                </c:pt>
                <c:pt idx="5">
                  <c:v>Incumplimiento de contrato u oferta</c:v>
                </c:pt>
                <c:pt idx="6">
                  <c:v>Práctica abusiva</c:v>
                </c:pt>
                <c:pt idx="7">
                  <c:v>Incumplimiento de garantía</c:v>
                </c:pt>
                <c:pt idx="8">
                  <c:v>Mala calidad del producto o servicio</c:v>
                </c:pt>
                <c:pt idx="9">
                  <c:v>Problemas de contrato u oferta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Hoja1!$H$140:$H$150</c:f>
              <c:numCache>
                <c:formatCode>0.00%</c:formatCode>
                <c:ptCount val="11"/>
                <c:pt idx="0">
                  <c:v>7.2200000000000042E-2</c:v>
                </c:pt>
                <c:pt idx="1">
                  <c:v>4.1000000000000003E-3</c:v>
                </c:pt>
                <c:pt idx="2">
                  <c:v>5.7000000000000002E-3</c:v>
                </c:pt>
                <c:pt idx="3">
                  <c:v>7.4000000000000003E-3</c:v>
                </c:pt>
                <c:pt idx="4">
                  <c:v>1.0699999999999999E-2</c:v>
                </c:pt>
                <c:pt idx="5">
                  <c:v>1.72E-2</c:v>
                </c:pt>
                <c:pt idx="6">
                  <c:v>2.7900000000000001E-2</c:v>
                </c:pt>
                <c:pt idx="7">
                  <c:v>5.5800000000000002E-2</c:v>
                </c:pt>
                <c:pt idx="8">
                  <c:v>0.10340000000000001</c:v>
                </c:pt>
                <c:pt idx="9">
                  <c:v>0.16320000000000001</c:v>
                </c:pt>
                <c:pt idx="10">
                  <c:v>0.53239999999999998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984640"/>
        <c:axId val="29986176"/>
        <c:axId val="0"/>
      </c:bar3DChart>
      <c:catAx>
        <c:axId val="29984640"/>
        <c:scaling>
          <c:orientation val="minMax"/>
        </c:scaling>
        <c:delete val="0"/>
        <c:axPos val="l"/>
        <c:majorTickMark val="out"/>
        <c:minorTickMark val="none"/>
        <c:tickLblPos val="nextTo"/>
        <c:crossAx val="29986176"/>
        <c:crosses val="autoZero"/>
        <c:auto val="1"/>
        <c:lblAlgn val="ctr"/>
        <c:lblOffset val="100"/>
        <c:noMultiLvlLbl val="0"/>
      </c:catAx>
      <c:valAx>
        <c:axId val="29986176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998464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Hoja1!$H$204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Hoja1!$G$205:$G$214</c:f>
              <c:strCache>
                <c:ptCount val="10"/>
                <c:pt idx="0">
                  <c:v>Otros Sectores</c:v>
                </c:pt>
                <c:pt idx="1">
                  <c:v>Vehículos</c:v>
                </c:pt>
                <c:pt idx="2">
                  <c:v>Inmuebles</c:v>
                </c:pt>
                <c:pt idx="3">
                  <c:v>Turismo</c:v>
                </c:pt>
                <c:pt idx="4">
                  <c:v>Servicios</c:v>
                </c:pt>
                <c:pt idx="5">
                  <c:v>Comercio</c:v>
                </c:pt>
                <c:pt idx="6">
                  <c:v>Servicios Financieros</c:v>
                </c:pt>
                <c:pt idx="7">
                  <c:v>Electrodomésticos</c:v>
                </c:pt>
                <c:pt idx="8">
                  <c:v>Telecomunicaciones</c:v>
                </c:pt>
                <c:pt idx="9">
                  <c:v>Agua Potable</c:v>
                </c:pt>
              </c:strCache>
            </c:strRef>
          </c:cat>
          <c:val>
            <c:numRef>
              <c:f>Hoja1!$H$205:$H$214</c:f>
              <c:numCache>
                <c:formatCode>"$"#,##0.00</c:formatCode>
                <c:ptCount val="10"/>
                <c:pt idx="0">
                  <c:v>2640.61</c:v>
                </c:pt>
                <c:pt idx="1">
                  <c:v>2716.5699999999997</c:v>
                </c:pt>
                <c:pt idx="2">
                  <c:v>5048</c:v>
                </c:pt>
                <c:pt idx="3">
                  <c:v>9263.57</c:v>
                </c:pt>
                <c:pt idx="4">
                  <c:v>9472.91</c:v>
                </c:pt>
                <c:pt idx="5">
                  <c:v>13202.800000000001</c:v>
                </c:pt>
                <c:pt idx="6">
                  <c:v>15375.76</c:v>
                </c:pt>
                <c:pt idx="7">
                  <c:v>19098.38</c:v>
                </c:pt>
                <c:pt idx="8">
                  <c:v>23804.139999999992</c:v>
                </c:pt>
                <c:pt idx="9">
                  <c:v>76536.289999999964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999104"/>
        <c:axId val="30001792"/>
        <c:axId val="0"/>
      </c:bar3DChart>
      <c:catAx>
        <c:axId val="299991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30001792"/>
        <c:crosses val="autoZero"/>
        <c:auto val="1"/>
        <c:lblAlgn val="ctr"/>
        <c:lblOffset val="100"/>
        <c:noMultiLvlLbl val="0"/>
      </c:catAx>
      <c:valAx>
        <c:axId val="30001792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29999104"/>
        <c:crosses val="autoZero"/>
        <c:crossBetween val="between"/>
        <c:majorUnit val="500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Hoja1!$A$232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Hoja1!$B$231:$M$231</c:f>
              <c:numCache>
                <c:formatCode>mmm\-yy</c:formatCode>
                <c:ptCount val="12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</c:numCache>
            </c:numRef>
          </c:cat>
          <c:val>
            <c:numRef>
              <c:f>Hoja1!$B$232:$M$232</c:f>
              <c:numCache>
                <c:formatCode>#,##0</c:formatCode>
                <c:ptCount val="12"/>
                <c:pt idx="0">
                  <c:v>1432</c:v>
                </c:pt>
                <c:pt idx="1">
                  <c:v>1413</c:v>
                </c:pt>
                <c:pt idx="2">
                  <c:v>1360</c:v>
                </c:pt>
                <c:pt idx="3">
                  <c:v>1325</c:v>
                </c:pt>
                <c:pt idx="4">
                  <c:v>1462</c:v>
                </c:pt>
                <c:pt idx="5">
                  <c:v>1094</c:v>
                </c:pt>
                <c:pt idx="6">
                  <c:v>1396</c:v>
                </c:pt>
                <c:pt idx="7">
                  <c:v>1532</c:v>
                </c:pt>
                <c:pt idx="8">
                  <c:v>1632</c:v>
                </c:pt>
                <c:pt idx="9">
                  <c:v>1138</c:v>
                </c:pt>
                <c:pt idx="10">
                  <c:v>1699</c:v>
                </c:pt>
                <c:pt idx="11">
                  <c:v>1547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697792"/>
        <c:axId val="57699328"/>
      </c:barChart>
      <c:lineChart>
        <c:grouping val="standard"/>
        <c:varyColors val="0"/>
        <c:ser>
          <c:idx val="1"/>
          <c:order val="1"/>
          <c:tx>
            <c:strRef>
              <c:f>Hoja1!$A$233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dLbls>
            <c:dLbl>
              <c:idx val="11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Hoja1!$B$231:$M$231</c:f>
              <c:numCache>
                <c:formatCode>mmm\-yy</c:formatCode>
                <c:ptCount val="12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</c:numCache>
            </c:numRef>
          </c:cat>
          <c:val>
            <c:numRef>
              <c:f>Hoja1!$B$233:$M$233</c:f>
              <c:numCache>
                <c:formatCode>"$"#,##0.00</c:formatCode>
                <c:ptCount val="12"/>
                <c:pt idx="0">
                  <c:v>611893.06000000029</c:v>
                </c:pt>
                <c:pt idx="1">
                  <c:v>165223.34000000014</c:v>
                </c:pt>
                <c:pt idx="2">
                  <c:v>162137.16000000003</c:v>
                </c:pt>
                <c:pt idx="3">
                  <c:v>172057.38000000006</c:v>
                </c:pt>
                <c:pt idx="4">
                  <c:v>187199.35999999999</c:v>
                </c:pt>
                <c:pt idx="5">
                  <c:v>118015.79999999997</c:v>
                </c:pt>
                <c:pt idx="6">
                  <c:v>208114.90999999977</c:v>
                </c:pt>
                <c:pt idx="7">
                  <c:v>286778.57999999978</c:v>
                </c:pt>
                <c:pt idx="8">
                  <c:v>305138.98999999982</c:v>
                </c:pt>
                <c:pt idx="9">
                  <c:v>142481.00999999998</c:v>
                </c:pt>
                <c:pt idx="10">
                  <c:v>252544.33999999953</c:v>
                </c:pt>
                <c:pt idx="11">
                  <c:v>177159.0300000002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706752"/>
        <c:axId val="57705216"/>
      </c:lineChart>
      <c:dateAx>
        <c:axId val="5769779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57699328"/>
        <c:crosses val="autoZero"/>
        <c:auto val="1"/>
        <c:lblOffset val="100"/>
        <c:baseTimeUnit val="months"/>
      </c:dateAx>
      <c:valAx>
        <c:axId val="57699328"/>
        <c:scaling>
          <c:orientation val="minMax"/>
          <c:max val="25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57697792"/>
        <c:crosses val="autoZero"/>
        <c:crossBetween val="between"/>
      </c:valAx>
      <c:valAx>
        <c:axId val="57705216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57706752"/>
        <c:crosses val="max"/>
        <c:crossBetween val="between"/>
      </c:valAx>
      <c:dateAx>
        <c:axId val="5770675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57705216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23/07/2012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Junio 2012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755499"/>
              </p:ext>
            </p:extLst>
          </p:nvPr>
        </p:nvGraphicFramePr>
        <p:xfrm>
          <a:off x="673195" y="1306827"/>
          <a:ext cx="7797610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Mayo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Junio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-3.1%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-13.5%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2786058"/>
            <a:ext cx="8229600" cy="3429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junio de 2012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4,967 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3,432.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se observa </a:t>
            </a:r>
            <a:r>
              <a:rPr lang="es-ES" sz="3200" dirty="0" smtClean="0"/>
              <a:t>una disminución del </a:t>
            </a:r>
            <a:r>
              <a:rPr lang="es-ES" sz="3200" b="1" dirty="0" smtClean="0"/>
              <a:t>5.7%</a:t>
            </a:r>
            <a:r>
              <a:rPr lang="es-ES" sz="3200" dirty="0" smtClean="0"/>
              <a:t> </a:t>
            </a:r>
            <a:r>
              <a:rPr lang="es-ES" sz="3200" dirty="0"/>
              <a:t>en el total de atenciones; </a:t>
            </a:r>
            <a:r>
              <a:rPr lang="es-ES" sz="3200" dirty="0" smtClean="0"/>
              <a:t>por experiencia, se conoce que el mes de mayo muestra un total de atenciones especialmente alto debido al regreso de vacaciones de Semana Santa.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El resultado neto en comparación con los primeros seis meses del año pasado, es un aumento del </a:t>
            </a:r>
            <a:r>
              <a:rPr lang="es-ES" sz="3200" b="1" dirty="0" smtClean="0"/>
              <a:t>2.6%</a:t>
            </a:r>
            <a:r>
              <a:rPr lang="es-ES" sz="3200" dirty="0" smtClean="0"/>
              <a:t> en las atenciones; Sin embargo, hay que hacer notar que el mes pasado, </a:t>
            </a:r>
            <a:r>
              <a:rPr lang="es-ES" sz="3200" dirty="0"/>
              <a:t>la Defensoría superaba </a:t>
            </a:r>
            <a:r>
              <a:rPr lang="es-ES" sz="3200" dirty="0" smtClean="0"/>
              <a:t>en </a:t>
            </a:r>
            <a:r>
              <a:rPr lang="es-SV" sz="3200" b="1" dirty="0" smtClean="0">
                <a:solidFill>
                  <a:srgbClr val="000000"/>
                </a:solidFill>
              </a:rPr>
              <a:t>7.1%</a:t>
            </a:r>
            <a:r>
              <a:rPr lang="es-ES" sz="3200" dirty="0" smtClean="0"/>
              <a:t> el total de atenciones del año pasado.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1,756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457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1,765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543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4,967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Centro de Solución de Controversias de San Salvador y el </a:t>
            </a:r>
            <a:r>
              <a:rPr lang="es-ES" dirty="0" err="1" smtClean="0"/>
              <a:t>Call</a:t>
            </a:r>
            <a:r>
              <a:rPr lang="es-ES" dirty="0" smtClean="0"/>
              <a:t> Center realizaron 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1,765</a:t>
            </a:r>
            <a:r>
              <a:rPr lang="es-ES" dirty="0" smtClean="0"/>
              <a:t> y </a:t>
            </a:r>
            <a:r>
              <a:rPr lang="es-SV" dirty="0" smtClean="0">
                <a:solidFill>
                  <a:srgbClr val="000000"/>
                </a:solidFill>
              </a:rPr>
              <a:t>1,756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disminuyeron 5.7%.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Todos los centros de atención, excepto el del Plan de La Laguna, mostraron disminuciones respecto al mes pasado.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mayo-junio de 2012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junio de 2012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-32.9%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-47.1%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-13.1%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-4.9%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-29.2%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-23.1%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junio 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Telecomunicaciones, con </a:t>
            </a:r>
            <a:r>
              <a:rPr lang="es-ES" sz="2800" dirty="0"/>
              <a:t>22.23%; Agua Potable, con </a:t>
            </a:r>
            <a:r>
              <a:rPr lang="es-ES" sz="2800" dirty="0" smtClean="0"/>
              <a:t>20.23%; y Servicios Financieros, con 19.71%.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Por primera vez desde el cambio de tarifa, Agua potable ocupa el segundo lugar en atenciones, sin embargo, aún mantiene resultados negativos con un 49.57% de las denuncias.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Telecomunicaciones presenta un 17.23% y servicios el 8.37%, colocándolos en el segundo y tercer lugar.</a:t>
            </a:r>
            <a:endParaRPr lang="es-SV" sz="2800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9592771"/>
              </p:ext>
            </p:extLst>
          </p:nvPr>
        </p:nvGraphicFramePr>
        <p:xfrm>
          <a:off x="457200" y="1268760"/>
          <a:ext cx="4038600" cy="337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89790324"/>
              </p:ext>
            </p:extLst>
          </p:nvPr>
        </p:nvGraphicFramePr>
        <p:xfrm>
          <a:off x="4648200" y="1268760"/>
          <a:ext cx="4038600" cy="337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junio 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36.98%.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Problemas de contrato u </a:t>
            </a:r>
            <a:r>
              <a:rPr lang="es-ES" sz="2800" dirty="0"/>
              <a:t>oferta, </a:t>
            </a:r>
            <a:r>
              <a:rPr lang="es-ES" sz="2800" dirty="0" smtClean="0"/>
              <a:t>la </a:t>
            </a:r>
            <a:r>
              <a:rPr lang="es-ES" sz="2800" dirty="0"/>
              <a:t>calidad de los productos y los planes de </a:t>
            </a:r>
            <a:r>
              <a:rPr lang="es-ES" sz="2800" dirty="0" smtClean="0"/>
              <a:t>pago le siguen en relevancia, con 11.33 %, 10.25% y 7.39%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53.24%, seguidas de problemas de contrato u oferta con 16.32% y mala calidad del producto con 10.34%.</a:t>
            </a:r>
            <a:endParaRPr lang="es-SV" sz="2800" dirty="0"/>
          </a:p>
        </p:txBody>
      </p:sp>
      <p:graphicFrame>
        <p:nvGraphicFramePr>
          <p:cNvPr id="10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189971"/>
              </p:ext>
            </p:extLst>
          </p:nvPr>
        </p:nvGraphicFramePr>
        <p:xfrm>
          <a:off x="457200" y="1268761"/>
          <a:ext cx="4038600" cy="345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6315353"/>
              </p:ext>
            </p:extLst>
          </p:nvPr>
        </p:nvGraphicFramePr>
        <p:xfrm>
          <a:off x="4648200" y="1268761"/>
          <a:ext cx="4038600" cy="345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902075"/>
              </p:ext>
            </p:extLst>
          </p:nvPr>
        </p:nvGraphicFramePr>
        <p:xfrm>
          <a:off x="457200" y="1600200"/>
          <a:ext cx="8186768" cy="190500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Mayo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Junio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Denuncia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8,385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1,471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Avenimiento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Conciliación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-6.2%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Desistimiento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-4.9%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Ratificación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-41.8%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Tribunal </a:t>
                      </a:r>
                      <a:r>
                        <a:rPr lang="es-SV" sz="1200" dirty="0"/>
                        <a:t>Sancionador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Gestión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-8.4%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Total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-8.9%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presenta una disminución respecto al año pasado. En total, han caído en un 6.8%.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/>
              <a:t>S</a:t>
            </a:r>
            <a:r>
              <a:rPr lang="es-ES" sz="2400" dirty="0" smtClean="0"/>
              <a:t>in embargo, la brecha en la cantidad de casos resueltos se mantiene </a:t>
            </a:r>
            <a:r>
              <a:rPr lang="es-ES" sz="2400" dirty="0" smtClean="0"/>
              <a:t>al </a:t>
            </a:r>
            <a:r>
              <a:rPr lang="es-ES" sz="2400" smtClean="0"/>
              <a:t>mes pasado </a:t>
            </a:r>
            <a:r>
              <a:rPr lang="es-ES" sz="2400" dirty="0" smtClean="0"/>
              <a:t>pesar de que las denuncias y gestiones han aumentado respecto al año pasado.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junio disminuye un 8.9%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junio de 2012</a:t>
            </a:r>
            <a:endParaRPr lang="es-SV" dirty="0"/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 smtClean="0"/>
              <a:t>$177,159.03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7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548284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702</TotalTime>
  <Words>814</Words>
  <Application>Microsoft Office PowerPoint</Application>
  <PresentationFormat>Presentación en pantalla (4:3)</PresentationFormat>
  <Paragraphs>225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Boletín Estadístico Mensual 2011</vt:lpstr>
      <vt:lpstr>Boletín Estadístico Mensual</vt:lpstr>
      <vt:lpstr>Atenciones</vt:lpstr>
      <vt:lpstr>Oficinas de atención</vt:lpstr>
      <vt:lpstr>Casos por sector para junio de 2012</vt:lpstr>
      <vt:lpstr>Motivos para junio de 2012</vt:lpstr>
      <vt:lpstr>Casos cerrados</vt:lpstr>
      <vt:lpstr>Montos recuperados por sector para junio de 2012</vt:lpstr>
      <vt:lpstr>Montos recuperados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64</cp:revision>
  <dcterms:created xsi:type="dcterms:W3CDTF">2011-12-21T16:07:31Z</dcterms:created>
  <dcterms:modified xsi:type="dcterms:W3CDTF">2012-07-23T17:57:04Z</dcterms:modified>
</cp:coreProperties>
</file>