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2" r:id="rId7"/>
    <p:sldId id="264" r:id="rId8"/>
    <p:sldId id="257" r:id="rId9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Hoja1!$H$63</c:f>
              <c:strCache>
                <c:ptCount val="1"/>
                <c:pt idx="0">
                  <c:v>Atenciones por Sector</c:v>
                </c:pt>
              </c:strCache>
            </c:strRef>
          </c:tx>
          <c:invertIfNegative val="0"/>
          <c:cat>
            <c:strRef>
              <c:f>Hoja1!$G$64:$G$74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Vehículos</c:v>
                </c:pt>
                <c:pt idx="3">
                  <c:v>Gobierno y alcaldías</c:v>
                </c:pt>
                <c:pt idx="4">
                  <c:v>Comercio</c:v>
                </c:pt>
                <c:pt idx="5">
                  <c:v>Servicios</c:v>
                </c:pt>
                <c:pt idx="6">
                  <c:v>Energía Eléctrica</c:v>
                </c:pt>
                <c:pt idx="7">
                  <c:v>Electrodomésticos</c:v>
                </c:pt>
                <c:pt idx="8">
                  <c:v>Servicios Financieros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Hoja1!$H$64:$H$74</c:f>
              <c:numCache>
                <c:formatCode>0.00%</c:formatCode>
                <c:ptCount val="11"/>
                <c:pt idx="0">
                  <c:v>4.6999999999999931E-2</c:v>
                </c:pt>
                <c:pt idx="1">
                  <c:v>1.2500000000000001E-2</c:v>
                </c:pt>
                <c:pt idx="2">
                  <c:v>1.4200000000000001E-2</c:v>
                </c:pt>
                <c:pt idx="3">
                  <c:v>2.18E-2</c:v>
                </c:pt>
                <c:pt idx="4">
                  <c:v>4.8800000000000003E-2</c:v>
                </c:pt>
                <c:pt idx="5">
                  <c:v>6.1499999999999999E-2</c:v>
                </c:pt>
                <c:pt idx="6">
                  <c:v>7.5300000000000006E-2</c:v>
                </c:pt>
                <c:pt idx="7">
                  <c:v>7.7499999999999999E-2</c:v>
                </c:pt>
                <c:pt idx="8">
                  <c:v>0.16159999999999999</c:v>
                </c:pt>
                <c:pt idx="9">
                  <c:v>0.22459999999999999</c:v>
                </c:pt>
                <c:pt idx="10">
                  <c:v>0.25519999999999998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6103040"/>
        <c:axId val="77563008"/>
        <c:axId val="0"/>
      </c:bar3DChart>
      <c:catAx>
        <c:axId val="76103040"/>
        <c:scaling>
          <c:orientation val="minMax"/>
        </c:scaling>
        <c:delete val="0"/>
        <c:axPos val="l"/>
        <c:majorTickMark val="out"/>
        <c:minorTickMark val="none"/>
        <c:tickLblPos val="nextTo"/>
        <c:crossAx val="77563008"/>
        <c:crosses val="autoZero"/>
        <c:auto val="1"/>
        <c:lblAlgn val="ctr"/>
        <c:lblOffset val="100"/>
        <c:noMultiLvlLbl val="0"/>
      </c:catAx>
      <c:valAx>
        <c:axId val="77563008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76103040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Hoja1!$H$86</c:f>
              <c:strCache>
                <c:ptCount val="1"/>
                <c:pt idx="0">
                  <c:v>Denuncias por sector</c:v>
                </c:pt>
              </c:strCache>
            </c:strRef>
          </c:tx>
          <c:invertIfNegative val="0"/>
          <c:cat>
            <c:strRef>
              <c:f>Hoja1!$G$87:$G$97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Turismo</c:v>
                </c:pt>
                <c:pt idx="3">
                  <c:v>Vehículos</c:v>
                </c:pt>
                <c:pt idx="4">
                  <c:v>Inmuebles</c:v>
                </c:pt>
                <c:pt idx="5">
                  <c:v>Comercio</c:v>
                </c:pt>
                <c:pt idx="6">
                  <c:v>Servicios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Hoja1!$H$87:$H$97</c:f>
              <c:numCache>
                <c:formatCode>0.00%</c:formatCode>
                <c:ptCount val="11"/>
                <c:pt idx="0">
                  <c:v>2.6999999999999247E-3</c:v>
                </c:pt>
                <c:pt idx="1">
                  <c:v>3.5999999999999999E-3</c:v>
                </c:pt>
                <c:pt idx="2">
                  <c:v>1.0800000000000001E-2</c:v>
                </c:pt>
                <c:pt idx="3">
                  <c:v>1.17E-2</c:v>
                </c:pt>
                <c:pt idx="4">
                  <c:v>1.17E-2</c:v>
                </c:pt>
                <c:pt idx="5">
                  <c:v>2.7E-2</c:v>
                </c:pt>
                <c:pt idx="6">
                  <c:v>3.5999999999999997E-2</c:v>
                </c:pt>
                <c:pt idx="7">
                  <c:v>6.7599999999999993E-2</c:v>
                </c:pt>
                <c:pt idx="8">
                  <c:v>8.5599999999999996E-2</c:v>
                </c:pt>
                <c:pt idx="9">
                  <c:v>0.15770000000000001</c:v>
                </c:pt>
                <c:pt idx="10">
                  <c:v>0.58560000000000001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2874624"/>
        <c:axId val="92876160"/>
        <c:axId val="0"/>
      </c:bar3DChart>
      <c:catAx>
        <c:axId val="92874624"/>
        <c:scaling>
          <c:orientation val="minMax"/>
        </c:scaling>
        <c:delete val="0"/>
        <c:axPos val="l"/>
        <c:majorTickMark val="out"/>
        <c:minorTickMark val="none"/>
        <c:tickLblPos val="nextTo"/>
        <c:crossAx val="92876160"/>
        <c:crosses val="autoZero"/>
        <c:auto val="1"/>
        <c:lblAlgn val="ctr"/>
        <c:lblOffset val="100"/>
        <c:noMultiLvlLbl val="0"/>
      </c:catAx>
      <c:valAx>
        <c:axId val="92876160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92874624"/>
        <c:crosses val="autoZero"/>
        <c:crossBetween val="between"/>
        <c:majorUnit val="0.15000000000000024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Hoja1!$H$114</c:f>
              <c:strCache>
                <c:ptCount val="1"/>
                <c:pt idx="0">
                  <c:v>Motivos de las Atenciones</c:v>
                </c:pt>
              </c:strCache>
            </c:strRef>
          </c:tx>
          <c:invertIfNegative val="0"/>
          <c:cat>
            <c:strRef>
              <c:f>Hoja1!$G$115:$G$125</c:f>
              <c:strCache>
                <c:ptCount val="11"/>
                <c:pt idx="0">
                  <c:v>Otros motivos</c:v>
                </c:pt>
                <c:pt idx="1">
                  <c:v>Incumplimiento de contrato u oferta</c:v>
                </c:pt>
                <c:pt idx="2">
                  <c:v>Cobro de Intereses</c:v>
                </c:pt>
                <c:pt idx="3">
                  <c:v>Gestiones de Cobro</c:v>
                </c:pt>
                <c:pt idx="4">
                  <c:v>Práctica abusiva</c:v>
                </c:pt>
                <c:pt idx="5">
                  <c:v>Desistimiento de compra</c:v>
                </c:pt>
                <c:pt idx="6">
                  <c:v>Incumplimiento de garantía</c:v>
                </c:pt>
                <c:pt idx="7">
                  <c:v>Plan de Pagos</c:v>
                </c:pt>
                <c:pt idx="8">
                  <c:v>Problemas de contrato u oferta</c:v>
                </c:pt>
                <c:pt idx="9">
                  <c:v>Mala calidad del producto o servicio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Hoja1!$H$115:$H$125</c:f>
              <c:numCache>
                <c:formatCode>0.00%</c:formatCode>
                <c:ptCount val="11"/>
                <c:pt idx="0">
                  <c:v>0.14640000000000009</c:v>
                </c:pt>
                <c:pt idx="1">
                  <c:v>7.7999999999999996E-3</c:v>
                </c:pt>
                <c:pt idx="2">
                  <c:v>1.84E-2</c:v>
                </c:pt>
                <c:pt idx="3">
                  <c:v>2.1299999999999999E-2</c:v>
                </c:pt>
                <c:pt idx="4">
                  <c:v>2.3E-2</c:v>
                </c:pt>
                <c:pt idx="5">
                  <c:v>2.4799999999999999E-2</c:v>
                </c:pt>
                <c:pt idx="6">
                  <c:v>4.8500000000000001E-2</c:v>
                </c:pt>
                <c:pt idx="7">
                  <c:v>7.3300000000000004E-2</c:v>
                </c:pt>
                <c:pt idx="8">
                  <c:v>8.6099999999999996E-2</c:v>
                </c:pt>
                <c:pt idx="9">
                  <c:v>9.5600000000000004E-2</c:v>
                </c:pt>
                <c:pt idx="10">
                  <c:v>0.45479999999999998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2898432"/>
        <c:axId val="92899968"/>
        <c:axId val="0"/>
      </c:bar3DChart>
      <c:catAx>
        <c:axId val="92898432"/>
        <c:scaling>
          <c:orientation val="minMax"/>
        </c:scaling>
        <c:delete val="0"/>
        <c:axPos val="l"/>
        <c:majorTickMark val="out"/>
        <c:minorTickMark val="none"/>
        <c:tickLblPos val="nextTo"/>
        <c:crossAx val="92899968"/>
        <c:crosses val="autoZero"/>
        <c:auto val="1"/>
        <c:lblAlgn val="ctr"/>
        <c:lblOffset val="100"/>
        <c:noMultiLvlLbl val="0"/>
      </c:catAx>
      <c:valAx>
        <c:axId val="92899968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92898432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Hoja1!$H$139</c:f>
              <c:strCache>
                <c:ptCount val="1"/>
                <c:pt idx="0">
                  <c:v>Motivos de las Denuncias</c:v>
                </c:pt>
              </c:strCache>
            </c:strRef>
          </c:tx>
          <c:invertIfNegative val="0"/>
          <c:cat>
            <c:strRef>
              <c:f>Hoja1!$G$140:$G$150</c:f>
              <c:strCache>
                <c:ptCount val="11"/>
                <c:pt idx="0">
                  <c:v>Otros motivos</c:v>
                </c:pt>
                <c:pt idx="1">
                  <c:v>Gestiones de Cobro</c:v>
                </c:pt>
                <c:pt idx="2">
                  <c:v>Seguros</c:v>
                </c:pt>
                <c:pt idx="3">
                  <c:v>Robo, Fraude y Extravio</c:v>
                </c:pt>
                <c:pt idx="4">
                  <c:v>Incumplimiento de contrato u oferta</c:v>
                </c:pt>
                <c:pt idx="5">
                  <c:v>Desistimiento de compra</c:v>
                </c:pt>
                <c:pt idx="6">
                  <c:v>Práctica abusiva</c:v>
                </c:pt>
                <c:pt idx="7">
                  <c:v>Incumplimiento de garantía</c:v>
                </c:pt>
                <c:pt idx="8">
                  <c:v>Mala calidad del producto o servicio</c:v>
                </c:pt>
                <c:pt idx="9">
                  <c:v>Problemas de contrato u oferta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Hoja1!$H$140:$H$150</c:f>
              <c:numCache>
                <c:formatCode>0.00%</c:formatCode>
                <c:ptCount val="11"/>
                <c:pt idx="0">
                  <c:v>7.9399999999999915E-2</c:v>
                </c:pt>
                <c:pt idx="1">
                  <c:v>4.4999999999999997E-3</c:v>
                </c:pt>
                <c:pt idx="2">
                  <c:v>5.4000000000000003E-3</c:v>
                </c:pt>
                <c:pt idx="3">
                  <c:v>7.1999999999999998E-3</c:v>
                </c:pt>
                <c:pt idx="4">
                  <c:v>8.0999999999999996E-3</c:v>
                </c:pt>
                <c:pt idx="5">
                  <c:v>1.35E-2</c:v>
                </c:pt>
                <c:pt idx="6">
                  <c:v>2.3400000000000001E-2</c:v>
                </c:pt>
                <c:pt idx="7">
                  <c:v>4.1399999999999999E-2</c:v>
                </c:pt>
                <c:pt idx="8">
                  <c:v>9.4600000000000004E-2</c:v>
                </c:pt>
                <c:pt idx="9">
                  <c:v>9.8199999999999996E-2</c:v>
                </c:pt>
                <c:pt idx="10">
                  <c:v>0.62429999999999997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2917120"/>
        <c:axId val="94180480"/>
        <c:axId val="0"/>
      </c:bar3DChart>
      <c:catAx>
        <c:axId val="92917120"/>
        <c:scaling>
          <c:orientation val="minMax"/>
        </c:scaling>
        <c:delete val="0"/>
        <c:axPos val="l"/>
        <c:majorTickMark val="out"/>
        <c:minorTickMark val="none"/>
        <c:tickLblPos val="nextTo"/>
        <c:crossAx val="94180480"/>
        <c:crosses val="autoZero"/>
        <c:auto val="1"/>
        <c:lblAlgn val="ctr"/>
        <c:lblOffset val="100"/>
        <c:noMultiLvlLbl val="0"/>
      </c:catAx>
      <c:valAx>
        <c:axId val="94180480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92917120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Hoja1!$L$204</c:f>
              <c:strCache>
                <c:ptCount val="1"/>
                <c:pt idx="0">
                  <c:v>Montos Recuperados por Sector</c:v>
                </c:pt>
              </c:strCache>
            </c:strRef>
          </c:tx>
          <c:invertIfNegative val="0"/>
          <c:cat>
            <c:strRef>
              <c:f>Hoja1!$K$205:$K$214</c:f>
              <c:strCache>
                <c:ptCount val="10"/>
                <c:pt idx="0">
                  <c:v>Otros Sectores</c:v>
                </c:pt>
                <c:pt idx="1">
                  <c:v>Vehículos</c:v>
                </c:pt>
                <c:pt idx="2">
                  <c:v>Comercio</c:v>
                </c:pt>
                <c:pt idx="3">
                  <c:v>Inmuebles</c:v>
                </c:pt>
                <c:pt idx="4">
                  <c:v>Servicios</c:v>
                </c:pt>
                <c:pt idx="5">
                  <c:v>Turismo</c:v>
                </c:pt>
                <c:pt idx="6">
                  <c:v>Electrodomésticos</c:v>
                </c:pt>
                <c:pt idx="7">
                  <c:v>Servicios Financieros</c:v>
                </c:pt>
                <c:pt idx="8">
                  <c:v>Telecomunicaciones</c:v>
                </c:pt>
                <c:pt idx="9">
                  <c:v>Agua Potable</c:v>
                </c:pt>
              </c:strCache>
            </c:strRef>
          </c:cat>
          <c:val>
            <c:numRef>
              <c:f>Hoja1!$L$205:$L$214</c:f>
              <c:numCache>
                <c:formatCode>"$"#,##0.00</c:formatCode>
                <c:ptCount val="10"/>
                <c:pt idx="0">
                  <c:v>1733.49</c:v>
                </c:pt>
                <c:pt idx="1">
                  <c:v>2738.7200000000003</c:v>
                </c:pt>
                <c:pt idx="2">
                  <c:v>3846.55</c:v>
                </c:pt>
                <c:pt idx="3">
                  <c:v>4793.67</c:v>
                </c:pt>
                <c:pt idx="4">
                  <c:v>6111.1</c:v>
                </c:pt>
                <c:pt idx="5">
                  <c:v>6432</c:v>
                </c:pt>
                <c:pt idx="6">
                  <c:v>11617.27</c:v>
                </c:pt>
                <c:pt idx="7">
                  <c:v>13014.98</c:v>
                </c:pt>
                <c:pt idx="8">
                  <c:v>18214.099999999999</c:v>
                </c:pt>
                <c:pt idx="9">
                  <c:v>74921.140000000072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4202880"/>
        <c:axId val="94204672"/>
        <c:axId val="0"/>
      </c:bar3DChart>
      <c:catAx>
        <c:axId val="94202880"/>
        <c:scaling>
          <c:orientation val="minMax"/>
        </c:scaling>
        <c:delete val="0"/>
        <c:axPos val="l"/>
        <c:majorTickMark val="out"/>
        <c:minorTickMark val="none"/>
        <c:tickLblPos val="nextTo"/>
        <c:crossAx val="94204672"/>
        <c:crosses val="autoZero"/>
        <c:auto val="1"/>
        <c:lblAlgn val="ctr"/>
        <c:lblOffset val="100"/>
        <c:noMultiLvlLbl val="0"/>
      </c:catAx>
      <c:valAx>
        <c:axId val="94204672"/>
        <c:scaling>
          <c:orientation val="minMax"/>
        </c:scaling>
        <c:delete val="0"/>
        <c:axPos val="b"/>
        <c:majorGridlines/>
        <c:numFmt formatCode="&quot;$&quot;#,##0.00" sourceLinked="1"/>
        <c:majorTickMark val="out"/>
        <c:minorTickMark val="none"/>
        <c:tickLblPos val="nextTo"/>
        <c:crossAx val="94202880"/>
        <c:crosses val="autoZero"/>
        <c:crossBetween val="between"/>
        <c:majorUnit val="5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Hoja1!$A$232</c:f>
              <c:strCache>
                <c:ptCount val="1"/>
                <c:pt idx="0">
                  <c:v>Casos Cerrados</c:v>
                </c:pt>
              </c:strCache>
            </c:strRef>
          </c:tx>
          <c:invertIfNegative val="0"/>
          <c:cat>
            <c:numRef>
              <c:f>Hoja1!$E$231:$P$231</c:f>
              <c:numCache>
                <c:formatCode>mmm\-yy</c:formatCode>
                <c:ptCount val="12"/>
                <c:pt idx="0">
                  <c:v>40634</c:v>
                </c:pt>
                <c:pt idx="1">
                  <c:v>40664</c:v>
                </c:pt>
                <c:pt idx="2">
                  <c:v>40695</c:v>
                </c:pt>
                <c:pt idx="3">
                  <c:v>40725</c:v>
                </c:pt>
                <c:pt idx="4">
                  <c:v>40756</c:v>
                </c:pt>
                <c:pt idx="5">
                  <c:v>40787</c:v>
                </c:pt>
                <c:pt idx="6">
                  <c:v>40817</c:v>
                </c:pt>
                <c:pt idx="7">
                  <c:v>40848</c:v>
                </c:pt>
                <c:pt idx="8">
                  <c:v>40878</c:v>
                </c:pt>
                <c:pt idx="9">
                  <c:v>40909</c:v>
                </c:pt>
                <c:pt idx="10">
                  <c:v>40940</c:v>
                </c:pt>
                <c:pt idx="11">
                  <c:v>40969</c:v>
                </c:pt>
              </c:numCache>
            </c:numRef>
          </c:cat>
          <c:val>
            <c:numRef>
              <c:f>Hoja1!$E$232:$P$232</c:f>
              <c:numCache>
                <c:formatCode>#,##0</c:formatCode>
                <c:ptCount val="12"/>
                <c:pt idx="0">
                  <c:v>1095</c:v>
                </c:pt>
                <c:pt idx="1">
                  <c:v>1698</c:v>
                </c:pt>
                <c:pt idx="2">
                  <c:v>1532</c:v>
                </c:pt>
                <c:pt idx="3">
                  <c:v>1418</c:v>
                </c:pt>
                <c:pt idx="4">
                  <c:v>1470</c:v>
                </c:pt>
                <c:pt idx="5">
                  <c:v>1383</c:v>
                </c:pt>
                <c:pt idx="6">
                  <c:v>1380</c:v>
                </c:pt>
                <c:pt idx="7">
                  <c:v>1483</c:v>
                </c:pt>
                <c:pt idx="8">
                  <c:v>1138</c:v>
                </c:pt>
                <c:pt idx="9">
                  <c:v>1433</c:v>
                </c:pt>
                <c:pt idx="10">
                  <c:v>1564</c:v>
                </c:pt>
                <c:pt idx="11">
                  <c:v>1669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231168"/>
        <c:axId val="97325440"/>
      </c:barChart>
      <c:lineChart>
        <c:grouping val="standard"/>
        <c:varyColors val="0"/>
        <c:ser>
          <c:idx val="1"/>
          <c:order val="1"/>
          <c:tx>
            <c:strRef>
              <c:f>Hoja1!$A$233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Hoja1!$E$231:$P$231</c:f>
              <c:numCache>
                <c:formatCode>mmm\-yy</c:formatCode>
                <c:ptCount val="12"/>
                <c:pt idx="0">
                  <c:v>40634</c:v>
                </c:pt>
                <c:pt idx="1">
                  <c:v>40664</c:v>
                </c:pt>
                <c:pt idx="2">
                  <c:v>40695</c:v>
                </c:pt>
                <c:pt idx="3">
                  <c:v>40725</c:v>
                </c:pt>
                <c:pt idx="4">
                  <c:v>40756</c:v>
                </c:pt>
                <c:pt idx="5">
                  <c:v>40787</c:v>
                </c:pt>
                <c:pt idx="6">
                  <c:v>40817</c:v>
                </c:pt>
                <c:pt idx="7">
                  <c:v>40848</c:v>
                </c:pt>
                <c:pt idx="8">
                  <c:v>40878</c:v>
                </c:pt>
                <c:pt idx="9">
                  <c:v>40909</c:v>
                </c:pt>
                <c:pt idx="10">
                  <c:v>40940</c:v>
                </c:pt>
                <c:pt idx="11">
                  <c:v>40969</c:v>
                </c:pt>
              </c:numCache>
            </c:numRef>
          </c:cat>
          <c:val>
            <c:numRef>
              <c:f>Hoja1!$E$233:$P$233</c:f>
              <c:numCache>
                <c:formatCode>"$"#,##0.00</c:formatCode>
                <c:ptCount val="12"/>
                <c:pt idx="0">
                  <c:v>146547.1099999999</c:v>
                </c:pt>
                <c:pt idx="1">
                  <c:v>321984.01000000013</c:v>
                </c:pt>
                <c:pt idx="2">
                  <c:v>211728.34999999983</c:v>
                </c:pt>
                <c:pt idx="3">
                  <c:v>612411.88000000187</c:v>
                </c:pt>
                <c:pt idx="4">
                  <c:v>167394.75999999998</c:v>
                </c:pt>
                <c:pt idx="5">
                  <c:v>162238.31000000008</c:v>
                </c:pt>
                <c:pt idx="6">
                  <c:v>173526.59999999998</c:v>
                </c:pt>
                <c:pt idx="7">
                  <c:v>189691.71999999959</c:v>
                </c:pt>
                <c:pt idx="8">
                  <c:v>121162.91</c:v>
                </c:pt>
                <c:pt idx="9">
                  <c:v>211764.91000000021</c:v>
                </c:pt>
                <c:pt idx="10">
                  <c:v>289584.83999999944</c:v>
                </c:pt>
                <c:pt idx="11">
                  <c:v>304060.70999999996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328512"/>
        <c:axId val="97326976"/>
      </c:lineChart>
      <c:dateAx>
        <c:axId val="9423116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97325440"/>
        <c:crosses val="autoZero"/>
        <c:auto val="1"/>
        <c:lblOffset val="100"/>
        <c:baseTimeUnit val="months"/>
      </c:dateAx>
      <c:valAx>
        <c:axId val="9732544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94231168"/>
        <c:crosses val="autoZero"/>
        <c:crossBetween val="between"/>
      </c:valAx>
      <c:valAx>
        <c:axId val="97326976"/>
        <c:scaling>
          <c:orientation val="minMax"/>
        </c:scaling>
        <c:delete val="0"/>
        <c:axPos val="r"/>
        <c:numFmt formatCode="&quot;$&quot;#,##0.00" sourceLinked="1"/>
        <c:majorTickMark val="out"/>
        <c:minorTickMark val="none"/>
        <c:tickLblPos val="nextTo"/>
        <c:crossAx val="97328512"/>
        <c:crosses val="max"/>
        <c:crossBetween val="between"/>
      </c:valAx>
      <c:dateAx>
        <c:axId val="97328512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97326976"/>
        <c:crosses val="autoZero"/>
        <c:auto val="1"/>
        <c:lblOffset val="100"/>
        <c:baseTimeUnit val="months"/>
      </c:date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22/05/2012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22/05/2012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22/05/2012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22/05/2012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22/05/2012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22/05/2012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22/05/2012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22/05/2012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22/05/2012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22/05/2012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22/05/2012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22/05/2012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Abril 2012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78291"/>
              </p:ext>
            </p:extLst>
          </p:nvPr>
        </p:nvGraphicFramePr>
        <p:xfrm>
          <a:off x="673195" y="1306827"/>
          <a:ext cx="7797610" cy="132778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86053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Marzo a abril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Marzo a abril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Marzo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Abril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Asesoría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13,058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14,620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-39.6%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Denuncia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-21.6%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Derivación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-21.3%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Gestión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-22.5%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21,702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-34.3%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2786058"/>
            <a:ext cx="8229600" cy="3429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abril de 2012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4,079</a:t>
            </a:r>
            <a:r>
              <a:rPr lang="es-SV" sz="3200" dirty="0" smtClean="0">
                <a:solidFill>
                  <a:srgbClr val="000000"/>
                </a:solidFill>
              </a:rPr>
              <a:t>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2,644; Las asesorías disminuyeron un 39.6% en comparación con el mes pasado.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/>
              <a:t>Comparando este mes con el anterior, se observa </a:t>
            </a:r>
            <a:r>
              <a:rPr lang="es-ES" sz="3200" dirty="0" smtClean="0"/>
              <a:t>una disminución </a:t>
            </a:r>
            <a:r>
              <a:rPr lang="es-ES" sz="3200" dirty="0"/>
              <a:t>del </a:t>
            </a:r>
            <a:r>
              <a:rPr lang="es-ES" sz="3200" b="1" dirty="0" smtClean="0"/>
              <a:t>34.3%</a:t>
            </a:r>
            <a:r>
              <a:rPr lang="es-ES" sz="3200" dirty="0" smtClean="0"/>
              <a:t> </a:t>
            </a:r>
            <a:r>
              <a:rPr lang="es-ES" sz="3200" dirty="0"/>
              <a:t>en el total de atenciones; esto está estrechamente ligado con </a:t>
            </a:r>
            <a:r>
              <a:rPr lang="es-ES" sz="3200" dirty="0" smtClean="0"/>
              <a:t>la disminución </a:t>
            </a:r>
            <a:r>
              <a:rPr lang="es-ES" sz="3200" dirty="0"/>
              <a:t>en las asesorías de servicios </a:t>
            </a:r>
            <a:r>
              <a:rPr lang="es-ES" sz="3200" dirty="0" smtClean="0"/>
              <a:t>financieros que pasaron de 1,379 a solo 561, explicando aproximadamente un tercio de la disminución.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El resultado neto en comparación con los primeros cuatro meses del año pasado es un aumento en las atenciones del </a:t>
            </a:r>
            <a:r>
              <a:rPr lang="es-SV" sz="3200" b="1" dirty="0" smtClean="0">
                <a:solidFill>
                  <a:srgbClr val="000000"/>
                </a:solidFill>
              </a:rPr>
              <a:t>11.8%</a:t>
            </a:r>
            <a:r>
              <a:rPr lang="es-ES" sz="3200" dirty="0" smtClean="0"/>
              <a:t>; los datos indican que este cambio se debe a un aumento en las asesorías de agua potable, y a que se ha tenido un repunte en los casos de este mismo sector a inicios de este año.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00034" y="1874537"/>
          <a:ext cx="3929090" cy="176877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Oficina</a:t>
                      </a:r>
                      <a:endParaRPr lang="es-SV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Asesoría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Denuncia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Derivación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Gestión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err="1"/>
                        <a:t>Call</a:t>
                      </a:r>
                      <a:r>
                        <a:rPr lang="es-SV" sz="1100" dirty="0"/>
                        <a:t>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1,289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476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456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1,419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439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4,079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Centro de Solución de Controversias de San Salvador y el </a:t>
            </a:r>
            <a:r>
              <a:rPr lang="es-ES" dirty="0" err="1" smtClean="0"/>
              <a:t>Call</a:t>
            </a:r>
            <a:r>
              <a:rPr lang="es-ES" dirty="0" smtClean="0"/>
              <a:t> Center realizaron 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1,419</a:t>
            </a:r>
            <a:r>
              <a:rPr lang="es-ES" dirty="0" smtClean="0"/>
              <a:t> y </a:t>
            </a:r>
            <a:r>
              <a:rPr lang="es-SV" dirty="0" smtClean="0">
                <a:solidFill>
                  <a:srgbClr val="000000"/>
                </a:solidFill>
              </a:rPr>
              <a:t>1,289</a:t>
            </a: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Respecto al mes anterior, las atenciones disminuyeron 34.3%.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Las disminuciones  en las asesorías del </a:t>
            </a:r>
            <a:r>
              <a:rPr lang="es-ES" dirty="0" err="1" smtClean="0"/>
              <a:t>Call</a:t>
            </a:r>
            <a:r>
              <a:rPr lang="es-ES" dirty="0" smtClean="0"/>
              <a:t> Center y el CSC de San Salvador son la principal razón por la que se dio esta </a:t>
            </a:r>
            <a:r>
              <a:rPr lang="es-ES" dirty="0" err="1" smtClean="0"/>
              <a:t>disminuci</a:t>
            </a:r>
            <a:r>
              <a:rPr lang="es-ES" dirty="0" smtClean="0"/>
              <a:t>{</a:t>
            </a:r>
            <a:r>
              <a:rPr lang="es-ES" dirty="0" err="1" smtClean="0"/>
              <a:t>on</a:t>
            </a:r>
            <a:r>
              <a:rPr lang="es-ES" dirty="0" smtClean="0"/>
              <a:t>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marzo-abril de 2012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abril de 2012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229548"/>
              </p:ext>
            </p:extLst>
          </p:nvPr>
        </p:nvGraphicFramePr>
        <p:xfrm>
          <a:off x="571472" y="4500570"/>
          <a:ext cx="3929090" cy="176877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Oficina</a:t>
                      </a:r>
                      <a:endParaRPr lang="es-SV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err="1"/>
                        <a:t>Call</a:t>
                      </a:r>
                      <a:r>
                        <a:rPr lang="es-SV" sz="1100" dirty="0"/>
                        <a:t>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-45.5%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-45.0%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-68.0%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-10.9%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-25.2%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-38.2%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-34.0%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-32.7%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-41.1%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-28.2%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-39.6%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-23.6%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-34.3%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Casos por sector para abril de </a:t>
            </a:r>
            <a:r>
              <a:rPr lang="es-ES" dirty="0" smtClean="0"/>
              <a:t>2012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643446"/>
            <a:ext cx="7929618" cy="1857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sectores de atención son Agua Potable, con 25.52</a:t>
            </a:r>
            <a:r>
              <a:rPr lang="es-ES" sz="2800" dirty="0"/>
              <a:t>%; Telecomunicaciones, con </a:t>
            </a:r>
            <a:r>
              <a:rPr lang="es-ES" sz="2800" dirty="0" smtClean="0"/>
              <a:t>22.46%; y Servicios Financieros, con 16.16%.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las denuncias, continua predominando el sector de Agua Potable, que desde el cambio de tarifa, ha abarcado la mayor parte de las denuncias, este mes le corresponde un 58.56% del total, lo cual es un retroceso respecto al 50% que se tuvo a finales del año pasado.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cuanto al resto de las denuncias, Telecomunicaciones presenta un 15.77% y electrodomésticos el 8.56%, colocándolos en el segundo y tercer lugar.</a:t>
            </a:r>
            <a:endParaRPr lang="es-SV" sz="2800" dirty="0"/>
          </a:p>
        </p:txBody>
      </p:sp>
      <p:graphicFrame>
        <p:nvGraphicFramePr>
          <p:cNvPr id="9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7239953"/>
              </p:ext>
            </p:extLst>
          </p:nvPr>
        </p:nvGraphicFramePr>
        <p:xfrm>
          <a:off x="457200" y="1196753"/>
          <a:ext cx="403860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79596080"/>
              </p:ext>
            </p:extLst>
          </p:nvPr>
        </p:nvGraphicFramePr>
        <p:xfrm>
          <a:off x="4648200" y="1196753"/>
          <a:ext cx="403860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abril de 2012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572008"/>
            <a:ext cx="7929618" cy="171451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45.48%.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 calidad de los productos, problemas de contrato u oferta </a:t>
            </a:r>
            <a:r>
              <a:rPr lang="es-ES" sz="2800" dirty="0"/>
              <a:t>y los planes de </a:t>
            </a:r>
            <a:r>
              <a:rPr lang="es-ES" sz="2800" dirty="0" smtClean="0"/>
              <a:t>pago le siguen en relevancia, con 9.56%, 8.61% y 7.33% 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62.43%, seguidas de problemas de contrato u oferta con 9.82% y mala calidad del producto con 9.46%.</a:t>
            </a:r>
            <a:endParaRPr lang="es-SV" sz="2800" dirty="0"/>
          </a:p>
        </p:txBody>
      </p:sp>
      <p:graphicFrame>
        <p:nvGraphicFramePr>
          <p:cNvPr id="10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52839913"/>
              </p:ext>
            </p:extLst>
          </p:nvPr>
        </p:nvGraphicFramePr>
        <p:xfrm>
          <a:off x="457200" y="1340768"/>
          <a:ext cx="4038600" cy="3231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87865265"/>
              </p:ext>
            </p:extLst>
          </p:nvPr>
        </p:nvGraphicFramePr>
        <p:xfrm>
          <a:off x="4648200" y="1340768"/>
          <a:ext cx="4038600" cy="3231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673176"/>
              </p:ext>
            </p:extLst>
          </p:nvPr>
        </p:nvGraphicFramePr>
        <p:xfrm>
          <a:off x="457200" y="1600200"/>
          <a:ext cx="8186768" cy="190500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600852"/>
                <a:gridCol w="1243221"/>
                <a:gridCol w="1243221"/>
                <a:gridCol w="1028895"/>
                <a:gridCol w="1098385"/>
                <a:gridCol w="1098385"/>
                <a:gridCol w="873809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Marzo a abril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Marzo a abril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Marzo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Abril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dirty="0"/>
                        <a:t>Denuncia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5,301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-28.5%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Avenimiento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-25.5%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Conciliación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-41.9%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Desistimiento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-35.5%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-17.8%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Ratificación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-23.4%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Tribunal </a:t>
                      </a:r>
                      <a:r>
                        <a:rPr lang="es-SV" sz="1200" dirty="0"/>
                        <a:t>Sancionador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-47.8%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dirty="0"/>
                        <a:t>Gestión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-38.4%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Total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-29.4%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24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presenta una disminución respecto al año pasado. En total, han caído en un 8.5%.</a:t>
            </a:r>
          </a:p>
          <a:p>
            <a:pPr marL="342900" lvl="0" indent="-342900">
              <a:spcBef>
                <a:spcPts val="24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cantidad de cierres de abril disminuye un 29.4% respecto al mes 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abril de 2012</a:t>
            </a:r>
            <a:endParaRPr lang="es-SV" dirty="0"/>
          </a:p>
        </p:txBody>
      </p:sp>
      <p:graphicFrame>
        <p:nvGraphicFramePr>
          <p:cNvPr id="6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5398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dirty="0"/>
              <a:t>$ </a:t>
            </a:r>
            <a:r>
              <a:rPr lang="es-SV" sz="3200" dirty="0" smtClean="0"/>
              <a:t>143,423.02 </a:t>
            </a:r>
            <a:r>
              <a:rPr lang="es-ES" sz="3200" dirty="0" smtClean="0"/>
              <a:t>a favor de los consumidores.</a:t>
            </a:r>
            <a:endParaRPr lang="es-SV" sz="3200" dirty="0" smtClean="0"/>
          </a:p>
        </p:txBody>
      </p:sp>
      <p:graphicFrame>
        <p:nvGraphicFramePr>
          <p:cNvPr id="8" name="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907465"/>
              </p:ext>
            </p:extLst>
          </p:nvPr>
        </p:nvGraphicFramePr>
        <p:xfrm>
          <a:off x="457200" y="1600201"/>
          <a:ext cx="8229600" cy="3400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505</TotalTime>
  <Words>842</Words>
  <Application>Microsoft Office PowerPoint</Application>
  <PresentationFormat>Presentación en pantalla (4:3)</PresentationFormat>
  <Paragraphs>223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Boletín Estadístico Mensual 2011</vt:lpstr>
      <vt:lpstr>Boletín Estadístico Mensual</vt:lpstr>
      <vt:lpstr>Atenciones</vt:lpstr>
      <vt:lpstr>Oficinas de atención</vt:lpstr>
      <vt:lpstr>Casos por sector para abril de 2012</vt:lpstr>
      <vt:lpstr>Motivos para abril de 2012</vt:lpstr>
      <vt:lpstr>Casos cerrados</vt:lpstr>
      <vt:lpstr>Montos recuperados por sector para abril de 2012</vt:lpstr>
      <vt:lpstr>Montos recuperados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54</cp:revision>
  <dcterms:created xsi:type="dcterms:W3CDTF">2011-12-21T16:07:31Z</dcterms:created>
  <dcterms:modified xsi:type="dcterms:W3CDTF">2012-05-22T21:52:37Z</dcterms:modified>
</cp:coreProperties>
</file>