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2" r:id="rId7"/>
    <p:sldId id="264" r:id="rId8"/>
    <p:sldId id="257" r:id="rId9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5\Documents\procesando\Informes%20mensuales\herramienta%20mensual%20201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5\Documents\procesando\Informes%20mensuales\herramienta%20mensual%20201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5\Documents\procesando\Informes%20mensuales\herramienta%20mensual%20201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5\Documents\procesando\Informes%20mensuales\herramienta%20mensual%20201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5\Documents\procesando\Informes%20mensuales\herramienta%20mensual%20201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5\Documents\procesando\Informes%20mensuales\herramienta%20mensual%2020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SV"/>
  <c:chart>
    <c:title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Hoja1!$H$63</c:f>
              <c:strCache>
                <c:ptCount val="1"/>
                <c:pt idx="0">
                  <c:v>Atenciones por Sector</c:v>
                </c:pt>
              </c:strCache>
            </c:strRef>
          </c:tx>
          <c:dLbls>
            <c:showVal val="1"/>
          </c:dLbls>
          <c:cat>
            <c:strRef>
              <c:f>Hoja1!$G$64:$G$74</c:f>
              <c:strCache>
                <c:ptCount val="11"/>
                <c:pt idx="0">
                  <c:v>Otros sectores</c:v>
                </c:pt>
                <c:pt idx="1">
                  <c:v>Muebles</c:v>
                </c:pt>
                <c:pt idx="2">
                  <c:v>Gobierno y alcaldías</c:v>
                </c:pt>
                <c:pt idx="3">
                  <c:v>Hidrocarburos</c:v>
                </c:pt>
                <c:pt idx="4">
                  <c:v>Comercio</c:v>
                </c:pt>
                <c:pt idx="5">
                  <c:v>Servicios</c:v>
                </c:pt>
                <c:pt idx="6">
                  <c:v>Energía Eléctrica</c:v>
                </c:pt>
                <c:pt idx="7">
                  <c:v>Electrodomésticos</c:v>
                </c:pt>
                <c:pt idx="8">
                  <c:v>Telecomunicaciones</c:v>
                </c:pt>
                <c:pt idx="9">
                  <c:v>Servicios Financieros</c:v>
                </c:pt>
                <c:pt idx="10">
                  <c:v>Agua Potable</c:v>
                </c:pt>
              </c:strCache>
            </c:strRef>
          </c:cat>
          <c:val>
            <c:numRef>
              <c:f>Hoja1!$H$64:$H$74</c:f>
              <c:numCache>
                <c:formatCode>0.00%</c:formatCode>
                <c:ptCount val="11"/>
                <c:pt idx="0">
                  <c:v>4.1099999999999914E-2</c:v>
                </c:pt>
                <c:pt idx="1">
                  <c:v>1.6299999999999999E-2</c:v>
                </c:pt>
                <c:pt idx="2">
                  <c:v>2.1100000000000001E-2</c:v>
                </c:pt>
                <c:pt idx="3">
                  <c:v>2.18E-2</c:v>
                </c:pt>
                <c:pt idx="4">
                  <c:v>5.1200000000000002E-2</c:v>
                </c:pt>
                <c:pt idx="5">
                  <c:v>5.74E-2</c:v>
                </c:pt>
                <c:pt idx="6">
                  <c:v>6.0400000000000002E-2</c:v>
                </c:pt>
                <c:pt idx="7">
                  <c:v>6.0600000000000001E-2</c:v>
                </c:pt>
                <c:pt idx="8">
                  <c:v>0.1636</c:v>
                </c:pt>
                <c:pt idx="9">
                  <c:v>0.2467</c:v>
                </c:pt>
                <c:pt idx="10">
                  <c:v>0.25979999999999998</c:v>
                </c:pt>
              </c:numCache>
            </c:numRef>
          </c:val>
        </c:ser>
        <c:dLbls>
          <c:showVal val="1"/>
        </c:dLbls>
        <c:shape val="box"/>
        <c:axId val="62302848"/>
        <c:axId val="68713088"/>
        <c:axId val="0"/>
      </c:bar3DChart>
      <c:catAx>
        <c:axId val="62302848"/>
        <c:scaling>
          <c:orientation val="minMax"/>
        </c:scaling>
        <c:axPos val="l"/>
        <c:tickLblPos val="nextTo"/>
        <c:crossAx val="68713088"/>
        <c:crosses val="autoZero"/>
        <c:auto val="1"/>
        <c:lblAlgn val="ctr"/>
        <c:lblOffset val="100"/>
      </c:catAx>
      <c:valAx>
        <c:axId val="68713088"/>
        <c:scaling>
          <c:orientation val="minMax"/>
        </c:scaling>
        <c:axPos val="b"/>
        <c:majorGridlines/>
        <c:numFmt formatCode="0.00%" sourceLinked="1"/>
        <c:tickLblPos val="nextTo"/>
        <c:crossAx val="62302848"/>
        <c:crosses val="autoZero"/>
        <c:crossBetween val="between"/>
        <c:majorUnit val="0.1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SV"/>
  <c:style val="5"/>
  <c:chart>
    <c:title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Hoja1!$H$86</c:f>
              <c:strCache>
                <c:ptCount val="1"/>
                <c:pt idx="0">
                  <c:v>Denuncias por sector</c:v>
                </c:pt>
              </c:strCache>
            </c:strRef>
          </c:tx>
          <c:dLbls>
            <c:showVal val="1"/>
          </c:dLbls>
          <c:cat>
            <c:strRef>
              <c:f>Hoja1!$G$87:$G$97</c:f>
              <c:strCache>
                <c:ptCount val="11"/>
                <c:pt idx="0">
                  <c:v>Otros sectores</c:v>
                </c:pt>
                <c:pt idx="1">
                  <c:v>Inmuebles</c:v>
                </c:pt>
                <c:pt idx="2">
                  <c:v>Muebles</c:v>
                </c:pt>
                <c:pt idx="3">
                  <c:v>Vehículos</c:v>
                </c:pt>
                <c:pt idx="4">
                  <c:v>Servicios</c:v>
                </c:pt>
                <c:pt idx="5">
                  <c:v>Turismo</c:v>
                </c:pt>
                <c:pt idx="6">
                  <c:v>Comercio</c:v>
                </c:pt>
                <c:pt idx="7">
                  <c:v>Electrodomésticos</c:v>
                </c:pt>
                <c:pt idx="8">
                  <c:v>Servicios Financieros</c:v>
                </c:pt>
                <c:pt idx="9">
                  <c:v>Telecomunicaciones</c:v>
                </c:pt>
                <c:pt idx="10">
                  <c:v>Agua Potable</c:v>
                </c:pt>
              </c:strCache>
            </c:strRef>
          </c:cat>
          <c:val>
            <c:numRef>
              <c:f>Hoja1!$H$87:$H$97</c:f>
              <c:numCache>
                <c:formatCode>0.00%</c:formatCode>
                <c:ptCount val="11"/>
                <c:pt idx="0">
                  <c:v>9.200000000000097E-3</c:v>
                </c:pt>
                <c:pt idx="1">
                  <c:v>1.06E-2</c:v>
                </c:pt>
                <c:pt idx="2">
                  <c:v>1.06E-2</c:v>
                </c:pt>
                <c:pt idx="3">
                  <c:v>1.1299999999999999E-2</c:v>
                </c:pt>
                <c:pt idx="4">
                  <c:v>1.49E-2</c:v>
                </c:pt>
                <c:pt idx="5">
                  <c:v>2.2599999999999999E-2</c:v>
                </c:pt>
                <c:pt idx="6">
                  <c:v>3.8199999999999998E-2</c:v>
                </c:pt>
                <c:pt idx="7">
                  <c:v>6.0199999999999997E-2</c:v>
                </c:pt>
                <c:pt idx="8">
                  <c:v>8.2100000000000006E-2</c:v>
                </c:pt>
                <c:pt idx="9">
                  <c:v>0.13869999999999999</c:v>
                </c:pt>
                <c:pt idx="10">
                  <c:v>0.60160000000000002</c:v>
                </c:pt>
              </c:numCache>
            </c:numRef>
          </c:val>
        </c:ser>
        <c:dLbls>
          <c:showVal val="1"/>
        </c:dLbls>
        <c:shape val="box"/>
        <c:axId val="107238144"/>
        <c:axId val="107239680"/>
        <c:axId val="0"/>
      </c:bar3DChart>
      <c:catAx>
        <c:axId val="107238144"/>
        <c:scaling>
          <c:orientation val="minMax"/>
        </c:scaling>
        <c:axPos val="l"/>
        <c:tickLblPos val="nextTo"/>
        <c:crossAx val="107239680"/>
        <c:crosses val="autoZero"/>
        <c:auto val="1"/>
        <c:lblAlgn val="ctr"/>
        <c:lblOffset val="100"/>
      </c:catAx>
      <c:valAx>
        <c:axId val="107239680"/>
        <c:scaling>
          <c:orientation val="minMax"/>
        </c:scaling>
        <c:axPos val="b"/>
        <c:majorGridlines/>
        <c:numFmt formatCode="0.00%" sourceLinked="1"/>
        <c:tickLblPos val="nextTo"/>
        <c:crossAx val="107238144"/>
        <c:crosses val="autoZero"/>
        <c:crossBetween val="between"/>
        <c:majorUnit val="0.15000000000000024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SV"/>
  <c:chart>
    <c:title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Hoja1!$H$114</c:f>
              <c:strCache>
                <c:ptCount val="1"/>
                <c:pt idx="0">
                  <c:v>Motivos de las Atenciones</c:v>
                </c:pt>
              </c:strCache>
            </c:strRef>
          </c:tx>
          <c:dLbls>
            <c:showVal val="1"/>
          </c:dLbls>
          <c:cat>
            <c:strRef>
              <c:f>Hoja1!$G$115:$G$125</c:f>
              <c:strCache>
                <c:ptCount val="11"/>
                <c:pt idx="0">
                  <c:v>Otros motivos</c:v>
                </c:pt>
                <c:pt idx="1">
                  <c:v>Incumplimiento de contrato u oferta</c:v>
                </c:pt>
                <c:pt idx="2">
                  <c:v>Desistimiento de compra</c:v>
                </c:pt>
                <c:pt idx="3">
                  <c:v>Gestiones de Cobro</c:v>
                </c:pt>
                <c:pt idx="4">
                  <c:v>Cobro de Intereses</c:v>
                </c:pt>
                <c:pt idx="5">
                  <c:v>Incumplimiento de garantía</c:v>
                </c:pt>
                <c:pt idx="6">
                  <c:v>Práctica abusiva</c:v>
                </c:pt>
                <c:pt idx="7">
                  <c:v>Problemas de contrato u oferta</c:v>
                </c:pt>
                <c:pt idx="8">
                  <c:v>Plan de Pagos</c:v>
                </c:pt>
                <c:pt idx="9">
                  <c:v>Mala calidad del producto o servicio</c:v>
                </c:pt>
                <c:pt idx="10">
                  <c:v>Cobros, Cargos y Comisiones Inndebidas</c:v>
                </c:pt>
              </c:strCache>
            </c:strRef>
          </c:cat>
          <c:val>
            <c:numRef>
              <c:f>Hoja1!$H$115:$H$125</c:f>
              <c:numCache>
                <c:formatCode>0.00%</c:formatCode>
                <c:ptCount val="11"/>
                <c:pt idx="0">
                  <c:v>0.15569999999999995</c:v>
                </c:pt>
                <c:pt idx="1">
                  <c:v>0.01</c:v>
                </c:pt>
                <c:pt idx="2">
                  <c:v>1.9800000000000002E-2</c:v>
                </c:pt>
                <c:pt idx="3">
                  <c:v>2.3400000000000001E-2</c:v>
                </c:pt>
                <c:pt idx="4">
                  <c:v>2.7900000000000001E-2</c:v>
                </c:pt>
                <c:pt idx="5">
                  <c:v>3.9600000000000003E-2</c:v>
                </c:pt>
                <c:pt idx="6">
                  <c:v>7.2700000000000001E-2</c:v>
                </c:pt>
                <c:pt idx="7">
                  <c:v>7.3800000000000004E-2</c:v>
                </c:pt>
                <c:pt idx="8">
                  <c:v>8.48E-2</c:v>
                </c:pt>
                <c:pt idx="9">
                  <c:v>9.4399999999999998E-2</c:v>
                </c:pt>
                <c:pt idx="10">
                  <c:v>0.39789999999999998</c:v>
                </c:pt>
              </c:numCache>
            </c:numRef>
          </c:val>
        </c:ser>
        <c:dLbls>
          <c:showVal val="1"/>
        </c:dLbls>
        <c:shape val="box"/>
        <c:axId val="36173312"/>
        <c:axId val="36319232"/>
        <c:axId val="0"/>
      </c:bar3DChart>
      <c:catAx>
        <c:axId val="36173312"/>
        <c:scaling>
          <c:orientation val="minMax"/>
        </c:scaling>
        <c:axPos val="l"/>
        <c:tickLblPos val="nextTo"/>
        <c:crossAx val="36319232"/>
        <c:crosses val="autoZero"/>
        <c:auto val="1"/>
        <c:lblAlgn val="ctr"/>
        <c:lblOffset val="100"/>
      </c:catAx>
      <c:valAx>
        <c:axId val="36319232"/>
        <c:scaling>
          <c:orientation val="minMax"/>
        </c:scaling>
        <c:axPos val="b"/>
        <c:majorGridlines/>
        <c:numFmt formatCode="0.00%" sourceLinked="1"/>
        <c:tickLblPos val="nextTo"/>
        <c:crossAx val="36173312"/>
        <c:crosses val="autoZero"/>
        <c:crossBetween val="between"/>
        <c:majorUnit val="0.2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SV"/>
  <c:style val="5"/>
  <c:chart>
    <c:title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Hoja1!$H$139</c:f>
              <c:strCache>
                <c:ptCount val="1"/>
                <c:pt idx="0">
                  <c:v>Motivos de las Denuncias</c:v>
                </c:pt>
              </c:strCache>
            </c:strRef>
          </c:tx>
          <c:dLbls>
            <c:showVal val="1"/>
          </c:dLbls>
          <c:cat>
            <c:strRef>
              <c:f>Hoja1!$G$140:$G$150</c:f>
              <c:strCache>
                <c:ptCount val="11"/>
                <c:pt idx="0">
                  <c:v>Otros motivos</c:v>
                </c:pt>
                <c:pt idx="1">
                  <c:v>Incumplimiento de contrato u oferta</c:v>
                </c:pt>
                <c:pt idx="2">
                  <c:v>Seguros</c:v>
                </c:pt>
                <c:pt idx="3">
                  <c:v>Robo, Fraude y Extravio</c:v>
                </c:pt>
                <c:pt idx="4">
                  <c:v>Documentos de Obligación y Cancelaciones</c:v>
                </c:pt>
                <c:pt idx="5">
                  <c:v>Desistimiento de compra</c:v>
                </c:pt>
                <c:pt idx="6">
                  <c:v>Práctica abusiva</c:v>
                </c:pt>
                <c:pt idx="7">
                  <c:v>Incumplimiento de garantía</c:v>
                </c:pt>
                <c:pt idx="8">
                  <c:v>Mala calidad del producto o servicio</c:v>
                </c:pt>
                <c:pt idx="9">
                  <c:v>Problemas de contrato u oferta</c:v>
                </c:pt>
                <c:pt idx="10">
                  <c:v>Cobros, Cargos y Comisiones Inndebidas</c:v>
                </c:pt>
              </c:strCache>
            </c:strRef>
          </c:cat>
          <c:val>
            <c:numRef>
              <c:f>Hoja1!$H$140:$H$150</c:f>
              <c:numCache>
                <c:formatCode>0.00%</c:formatCode>
                <c:ptCount val="11"/>
                <c:pt idx="0">
                  <c:v>8.0500000000000016E-2</c:v>
                </c:pt>
                <c:pt idx="1">
                  <c:v>6.4000000000000003E-3</c:v>
                </c:pt>
                <c:pt idx="2">
                  <c:v>6.4000000000000003E-3</c:v>
                </c:pt>
                <c:pt idx="3">
                  <c:v>7.1000000000000004E-3</c:v>
                </c:pt>
                <c:pt idx="4">
                  <c:v>7.7999999999999996E-3</c:v>
                </c:pt>
                <c:pt idx="5">
                  <c:v>1.5599999999999999E-2</c:v>
                </c:pt>
                <c:pt idx="6">
                  <c:v>2.76E-2</c:v>
                </c:pt>
                <c:pt idx="7">
                  <c:v>3.3300000000000003E-2</c:v>
                </c:pt>
                <c:pt idx="8">
                  <c:v>9.4799999999999995E-2</c:v>
                </c:pt>
                <c:pt idx="9">
                  <c:v>9.7000000000000003E-2</c:v>
                </c:pt>
                <c:pt idx="10">
                  <c:v>0.62350000000000005</c:v>
                </c:pt>
              </c:numCache>
            </c:numRef>
          </c:val>
        </c:ser>
        <c:dLbls>
          <c:showVal val="1"/>
        </c:dLbls>
        <c:shape val="box"/>
        <c:axId val="71965696"/>
        <c:axId val="74006528"/>
        <c:axId val="0"/>
      </c:bar3DChart>
      <c:catAx>
        <c:axId val="71965696"/>
        <c:scaling>
          <c:orientation val="minMax"/>
        </c:scaling>
        <c:axPos val="l"/>
        <c:tickLblPos val="nextTo"/>
        <c:crossAx val="74006528"/>
        <c:crosses val="autoZero"/>
        <c:auto val="1"/>
        <c:lblAlgn val="ctr"/>
        <c:lblOffset val="100"/>
      </c:catAx>
      <c:valAx>
        <c:axId val="74006528"/>
        <c:scaling>
          <c:orientation val="minMax"/>
        </c:scaling>
        <c:axPos val="b"/>
        <c:majorGridlines/>
        <c:numFmt formatCode="0.00%" sourceLinked="1"/>
        <c:tickLblPos val="nextTo"/>
        <c:crossAx val="71965696"/>
        <c:crosses val="autoZero"/>
        <c:crossBetween val="between"/>
        <c:majorUnit val="0.2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SV"/>
  <c:chart>
    <c:autoTitleDeleted val="1"/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Hoja1!$L$204</c:f>
              <c:strCache>
                <c:ptCount val="1"/>
                <c:pt idx="0">
                  <c:v>Montos Recuperados por Sector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es-SV"/>
              </a:p>
            </c:txPr>
            <c:showVal val="1"/>
          </c:dLbls>
          <c:cat>
            <c:strRef>
              <c:f>Hoja1!$K$205:$K$214</c:f>
              <c:strCache>
                <c:ptCount val="10"/>
                <c:pt idx="0">
                  <c:v>Otros Sectores</c:v>
                </c:pt>
                <c:pt idx="1">
                  <c:v>Servicios</c:v>
                </c:pt>
                <c:pt idx="2">
                  <c:v>Turismo</c:v>
                </c:pt>
                <c:pt idx="3">
                  <c:v>Comercio</c:v>
                </c:pt>
                <c:pt idx="4">
                  <c:v>Inmuebles</c:v>
                </c:pt>
                <c:pt idx="5">
                  <c:v>Electrodomésticos</c:v>
                </c:pt>
                <c:pt idx="6">
                  <c:v>Telecomunicaciones</c:v>
                </c:pt>
                <c:pt idx="7">
                  <c:v>Vehículos</c:v>
                </c:pt>
                <c:pt idx="8">
                  <c:v>Servicios Financieros</c:v>
                </c:pt>
                <c:pt idx="9">
                  <c:v>Agua Potable</c:v>
                </c:pt>
              </c:strCache>
            </c:strRef>
          </c:cat>
          <c:val>
            <c:numRef>
              <c:f>Hoja1!$L$205:$L$214</c:f>
              <c:numCache>
                <c:formatCode>"$"#,##0.00</c:formatCode>
                <c:ptCount val="10"/>
                <c:pt idx="0">
                  <c:v>5440.0199999999995</c:v>
                </c:pt>
                <c:pt idx="1">
                  <c:v>6688.0899999999992</c:v>
                </c:pt>
                <c:pt idx="2">
                  <c:v>6691.11</c:v>
                </c:pt>
                <c:pt idx="3">
                  <c:v>9980.07</c:v>
                </c:pt>
                <c:pt idx="4">
                  <c:v>22691.48</c:v>
                </c:pt>
                <c:pt idx="5">
                  <c:v>30561.020000000004</c:v>
                </c:pt>
                <c:pt idx="6">
                  <c:v>31336.010000000002</c:v>
                </c:pt>
                <c:pt idx="7">
                  <c:v>38650.660000000003</c:v>
                </c:pt>
                <c:pt idx="8">
                  <c:v>72765.000000000015</c:v>
                </c:pt>
                <c:pt idx="9">
                  <c:v>79257.249999999985</c:v>
                </c:pt>
              </c:numCache>
            </c:numRef>
          </c:val>
        </c:ser>
        <c:dLbls>
          <c:showVal val="1"/>
        </c:dLbls>
        <c:shape val="box"/>
        <c:axId val="49941504"/>
        <c:axId val="50066176"/>
        <c:axId val="0"/>
      </c:bar3DChart>
      <c:catAx>
        <c:axId val="49941504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/>
            </a:pPr>
            <a:endParaRPr lang="es-SV"/>
          </a:p>
        </c:txPr>
        <c:crossAx val="50066176"/>
        <c:crosses val="autoZero"/>
        <c:auto val="1"/>
        <c:lblAlgn val="ctr"/>
        <c:lblOffset val="100"/>
      </c:catAx>
      <c:valAx>
        <c:axId val="50066176"/>
        <c:scaling>
          <c:orientation val="minMax"/>
        </c:scaling>
        <c:axPos val="b"/>
        <c:majorGridlines/>
        <c:numFmt formatCode="&quot;$&quot;#,##0.00" sourceLinked="1"/>
        <c:tickLblPos val="nextTo"/>
        <c:txPr>
          <a:bodyPr/>
          <a:lstStyle/>
          <a:p>
            <a:pPr>
              <a:defRPr sz="1200"/>
            </a:pPr>
            <a:endParaRPr lang="es-SV"/>
          </a:p>
        </c:txPr>
        <c:crossAx val="49941504"/>
        <c:crosses val="autoZero"/>
        <c:crossBetween val="between"/>
        <c:majorUnit val="50000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SV"/>
  <c:chart>
    <c:plotArea>
      <c:layout/>
      <c:barChart>
        <c:barDir val="col"/>
        <c:grouping val="clustered"/>
        <c:ser>
          <c:idx val="0"/>
          <c:order val="0"/>
          <c:tx>
            <c:strRef>
              <c:f>Hoja1!$A$232</c:f>
              <c:strCache>
                <c:ptCount val="1"/>
                <c:pt idx="0">
                  <c:v>Casos Cerrados</c:v>
                </c:pt>
              </c:strCache>
            </c:strRef>
          </c:tx>
          <c:cat>
            <c:numRef>
              <c:f>Hoja1!$E$231:$P$231</c:f>
              <c:numCache>
                <c:formatCode>mmm\-yy</c:formatCode>
                <c:ptCount val="12"/>
                <c:pt idx="0">
                  <c:v>40634</c:v>
                </c:pt>
                <c:pt idx="1">
                  <c:v>40664</c:v>
                </c:pt>
                <c:pt idx="2">
                  <c:v>40695</c:v>
                </c:pt>
                <c:pt idx="3">
                  <c:v>40725</c:v>
                </c:pt>
                <c:pt idx="4">
                  <c:v>40756</c:v>
                </c:pt>
                <c:pt idx="5">
                  <c:v>40787</c:v>
                </c:pt>
                <c:pt idx="6">
                  <c:v>40817</c:v>
                </c:pt>
                <c:pt idx="7">
                  <c:v>40848</c:v>
                </c:pt>
                <c:pt idx="8">
                  <c:v>40878</c:v>
                </c:pt>
                <c:pt idx="9">
                  <c:v>40909</c:v>
                </c:pt>
                <c:pt idx="10">
                  <c:v>40940</c:v>
                </c:pt>
                <c:pt idx="11">
                  <c:v>40969</c:v>
                </c:pt>
              </c:numCache>
            </c:numRef>
          </c:cat>
          <c:val>
            <c:numRef>
              <c:f>Hoja1!$E$232:$P$232</c:f>
              <c:numCache>
                <c:formatCode>#,##0</c:formatCode>
                <c:ptCount val="12"/>
                <c:pt idx="0">
                  <c:v>1095</c:v>
                </c:pt>
                <c:pt idx="1">
                  <c:v>1698</c:v>
                </c:pt>
                <c:pt idx="2">
                  <c:v>1532</c:v>
                </c:pt>
                <c:pt idx="3">
                  <c:v>1418</c:v>
                </c:pt>
                <c:pt idx="4">
                  <c:v>1470</c:v>
                </c:pt>
                <c:pt idx="5">
                  <c:v>1383</c:v>
                </c:pt>
                <c:pt idx="6">
                  <c:v>1380</c:v>
                </c:pt>
                <c:pt idx="7">
                  <c:v>1483</c:v>
                </c:pt>
                <c:pt idx="8">
                  <c:v>1138</c:v>
                </c:pt>
                <c:pt idx="9">
                  <c:v>1433</c:v>
                </c:pt>
                <c:pt idx="10">
                  <c:v>1564</c:v>
                </c:pt>
                <c:pt idx="11">
                  <c:v>1669</c:v>
                </c:pt>
              </c:numCache>
            </c:numRef>
          </c:val>
        </c:ser>
        <c:axId val="47095808"/>
        <c:axId val="47097728"/>
      </c:barChart>
      <c:lineChart>
        <c:grouping val="standard"/>
        <c:ser>
          <c:idx val="1"/>
          <c:order val="1"/>
          <c:tx>
            <c:strRef>
              <c:f>Hoja1!$A$233</c:f>
              <c:strCache>
                <c:ptCount val="1"/>
                <c:pt idx="0">
                  <c:v>Monto recuperado</c:v>
                </c:pt>
              </c:strCache>
            </c:strRef>
          </c:tx>
          <c:spPr>
            <a:ln w="38100"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Hoja1!$E$231:$P$231</c:f>
              <c:numCache>
                <c:formatCode>mmm\-yy</c:formatCode>
                <c:ptCount val="12"/>
                <c:pt idx="0">
                  <c:v>40634</c:v>
                </c:pt>
                <c:pt idx="1">
                  <c:v>40664</c:v>
                </c:pt>
                <c:pt idx="2">
                  <c:v>40695</c:v>
                </c:pt>
                <c:pt idx="3">
                  <c:v>40725</c:v>
                </c:pt>
                <c:pt idx="4">
                  <c:v>40756</c:v>
                </c:pt>
                <c:pt idx="5">
                  <c:v>40787</c:v>
                </c:pt>
                <c:pt idx="6">
                  <c:v>40817</c:v>
                </c:pt>
                <c:pt idx="7">
                  <c:v>40848</c:v>
                </c:pt>
                <c:pt idx="8">
                  <c:v>40878</c:v>
                </c:pt>
                <c:pt idx="9">
                  <c:v>40909</c:v>
                </c:pt>
                <c:pt idx="10">
                  <c:v>40940</c:v>
                </c:pt>
                <c:pt idx="11">
                  <c:v>40969</c:v>
                </c:pt>
              </c:numCache>
            </c:numRef>
          </c:cat>
          <c:val>
            <c:numRef>
              <c:f>Hoja1!$E$233:$P$233</c:f>
              <c:numCache>
                <c:formatCode>"$"#,##0.00</c:formatCode>
                <c:ptCount val="12"/>
                <c:pt idx="0">
                  <c:v>146547.1099999999</c:v>
                </c:pt>
                <c:pt idx="1">
                  <c:v>321984.01000000013</c:v>
                </c:pt>
                <c:pt idx="2">
                  <c:v>211728.34999999983</c:v>
                </c:pt>
                <c:pt idx="3">
                  <c:v>612411.88000000187</c:v>
                </c:pt>
                <c:pt idx="4">
                  <c:v>167394.75999999998</c:v>
                </c:pt>
                <c:pt idx="5">
                  <c:v>162238.31000000008</c:v>
                </c:pt>
                <c:pt idx="6">
                  <c:v>173526.59999999998</c:v>
                </c:pt>
                <c:pt idx="7">
                  <c:v>189691.71999999959</c:v>
                </c:pt>
                <c:pt idx="8">
                  <c:v>121162.91</c:v>
                </c:pt>
                <c:pt idx="9">
                  <c:v>211764.91000000021</c:v>
                </c:pt>
                <c:pt idx="10">
                  <c:v>289584.83999999944</c:v>
                </c:pt>
                <c:pt idx="11">
                  <c:v>304060.70999999996</c:v>
                </c:pt>
              </c:numCache>
            </c:numRef>
          </c:val>
        </c:ser>
        <c:marker val="1"/>
        <c:axId val="47167360"/>
        <c:axId val="47165824"/>
      </c:lineChart>
      <c:dateAx>
        <c:axId val="47095808"/>
        <c:scaling>
          <c:orientation val="minMax"/>
        </c:scaling>
        <c:axPos val="b"/>
        <c:numFmt formatCode="mmm\-yy" sourceLinked="1"/>
        <c:tickLblPos val="nextTo"/>
        <c:crossAx val="47097728"/>
        <c:crosses val="autoZero"/>
        <c:auto val="1"/>
        <c:lblOffset val="100"/>
      </c:dateAx>
      <c:valAx>
        <c:axId val="47097728"/>
        <c:scaling>
          <c:orientation val="minMax"/>
        </c:scaling>
        <c:axPos val="l"/>
        <c:majorGridlines/>
        <c:numFmt formatCode="#,##0" sourceLinked="1"/>
        <c:tickLblPos val="nextTo"/>
        <c:crossAx val="47095808"/>
        <c:crosses val="autoZero"/>
        <c:crossBetween val="between"/>
      </c:valAx>
      <c:valAx>
        <c:axId val="47165824"/>
        <c:scaling>
          <c:orientation val="minMax"/>
        </c:scaling>
        <c:axPos val="r"/>
        <c:numFmt formatCode="&quot;$&quot;#,##0.00" sourceLinked="1"/>
        <c:tickLblPos val="nextTo"/>
        <c:crossAx val="47167360"/>
        <c:crosses val="max"/>
        <c:crossBetween val="between"/>
      </c:valAx>
      <c:dateAx>
        <c:axId val="47167360"/>
        <c:scaling>
          <c:orientation val="minMax"/>
        </c:scaling>
        <c:delete val="1"/>
        <c:axPos val="b"/>
        <c:numFmt formatCode="mmm\-yy" sourceLinked="1"/>
        <c:tickLblPos val="nextTo"/>
        <c:crossAx val="47165824"/>
        <c:crosses val="autoZero"/>
        <c:auto val="1"/>
        <c:lblOffset val="100"/>
      </c:dateAx>
    </c:plotArea>
    <c:legend>
      <c:legendPos val="b"/>
      <c:layout/>
      <c:txPr>
        <a:bodyPr/>
        <a:lstStyle/>
        <a:p>
          <a:pPr>
            <a:defRPr sz="1050"/>
          </a:pPr>
          <a:endParaRPr lang="es-SV"/>
        </a:p>
      </c:txPr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19/04/12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19/04/12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19/04/12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19/04/12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19/04/12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19/04/12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19/04/12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19/04/12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19/04/12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19/04/12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19/04/12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Imagen" descr="Logos-DC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99200" y="6057900"/>
            <a:ext cx="2844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SV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E40-F769-4A17-A03B-D8D35F28238D}" type="datetimeFigureOut">
              <a:rPr lang="es-SV" smtClean="0"/>
              <a:pPr/>
              <a:t>19/04/12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Boletín Estadístico Mensual</a:t>
            </a:r>
            <a:endParaRPr lang="es-SV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Marzo 2012</a:t>
            </a:r>
            <a:endParaRPr lang="es-SV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73195" y="1306827"/>
          <a:ext cx="7797610" cy="1280160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070674"/>
                <a:gridCol w="1186053"/>
                <a:gridCol w="1186053"/>
                <a:gridCol w="981583"/>
                <a:gridCol w="1195832"/>
                <a:gridCol w="1195832"/>
                <a:gridCol w="981583"/>
              </a:tblGrid>
              <a:tr h="30460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Febrero a marzo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2011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Febrero a marzo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Febrero 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Marzo 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Asesoría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10,085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11,976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18.8%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3,575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4,375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22.4%</a:t>
                      </a:r>
                    </a:p>
                  </a:txBody>
                  <a:tcPr marL="0" marR="0" marT="0" marB="0" anchor="b"/>
                </a:tc>
              </a:tr>
              <a:tr h="119549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Denuncia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4,278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4,524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5.8%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1,542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-8.4%</a:t>
                      </a:r>
                    </a:p>
                  </a:txBody>
                  <a:tcPr marL="0" marR="0" marT="0" marB="0" anchor="b"/>
                </a:tc>
              </a:tr>
              <a:tr h="119549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Derivación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37.3%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45.0%</a:t>
                      </a:r>
                    </a:p>
                  </a:txBody>
                  <a:tcPr marL="0" marR="0" marT="0" marB="0" anchor="b"/>
                </a:tc>
              </a:tr>
              <a:tr h="140634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Gestión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7.1%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4.5%</a:t>
                      </a:r>
                    </a:p>
                  </a:txBody>
                  <a:tcPr marL="0" marR="0" marT="0" marB="0" anchor="b"/>
                </a:tc>
              </a:tr>
              <a:tr h="131444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15,268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17,623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15.4%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5,442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6,205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14.0%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>
          <a:xfrm>
            <a:off x="428596" y="2786058"/>
            <a:ext cx="8229600" cy="342902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marzo de 2012 se logró un total de </a:t>
            </a:r>
            <a:r>
              <a:rPr lang="es-SV" sz="3200" b="1" dirty="0" smtClean="0">
                <a:solidFill>
                  <a:srgbClr val="000000"/>
                </a:solidFill>
              </a:rPr>
              <a:t>6,205</a:t>
            </a:r>
            <a:r>
              <a:rPr lang="es-SV" sz="3200" dirty="0" smtClean="0">
                <a:solidFill>
                  <a:srgbClr val="000000"/>
                </a:solidFill>
              </a:rPr>
              <a:t> </a:t>
            </a:r>
            <a:r>
              <a:rPr lang="es-ES" sz="3200" dirty="0" smtClean="0"/>
              <a:t>atenciones. La mayor parte de estos casos fueron asesorías, sumando </a:t>
            </a:r>
            <a:r>
              <a:rPr lang="es-SV" sz="3200" dirty="0" smtClean="0">
                <a:solidFill>
                  <a:srgbClr val="000000"/>
                </a:solidFill>
              </a:rPr>
              <a:t>4,375; Las asesorías aumentaron un 22.4% en comparación con el mismo mes del año pasado.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El resultado neto en comparación con los primeros tres meses del año pasado es un aumento en las atenciones del </a:t>
            </a:r>
            <a:r>
              <a:rPr lang="es-SV" sz="3200" b="1" dirty="0" smtClean="0">
                <a:solidFill>
                  <a:srgbClr val="000000"/>
                </a:solidFill>
              </a:rPr>
              <a:t>15.4%</a:t>
            </a:r>
            <a:r>
              <a:rPr lang="es-ES" sz="3200" dirty="0" smtClean="0"/>
              <a:t>; los datos indican que este cambio se debe a un aumento en las asesorías de agua potable, y a que se ha tenido un repunte en los casos de este mismo sector a inicios de este año.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Comparando este mes con el anterior, se observa un crecimiento del </a:t>
            </a:r>
            <a:r>
              <a:rPr lang="es-ES" sz="3200" b="1" dirty="0" smtClean="0"/>
              <a:t>14%</a:t>
            </a:r>
            <a:r>
              <a:rPr lang="es-ES" sz="3200" dirty="0" smtClean="0"/>
              <a:t> en el total de atenciones; esto está estrechamente ligado con el aumento en las asesorías de servicios financieros.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Oficinas de atención</a:t>
            </a:r>
            <a:endParaRPr lang="es-SV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500034" y="1874537"/>
          <a:ext cx="3929090" cy="1768775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880160"/>
                <a:gridCol w="618100"/>
                <a:gridCol w="675934"/>
                <a:gridCol w="762684"/>
                <a:gridCol w="567495"/>
                <a:gridCol w="424717"/>
              </a:tblGrid>
              <a:tr h="346619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Oficina</a:t>
                      </a:r>
                      <a:endParaRPr lang="es-SV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Asesoría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Denuncia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Derivación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Gestión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dirty="0" err="1"/>
                        <a:t>Call</a:t>
                      </a:r>
                      <a:r>
                        <a:rPr lang="es-SV" sz="1100" dirty="0"/>
                        <a:t>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2,314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2,342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534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610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1,310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2,108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611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dirty="0" smtClean="0"/>
                        <a:t>Total</a:t>
                      </a:r>
                      <a:endParaRPr lang="es-SV" sz="11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4,375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6,205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8632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800"/>
              </a:spcBef>
            </a:pPr>
            <a:r>
              <a:rPr lang="es-ES" dirty="0" smtClean="0"/>
              <a:t>El Centro de Solución de Controversias de San Salvador y el </a:t>
            </a:r>
            <a:r>
              <a:rPr lang="es-ES" dirty="0" err="1" smtClean="0"/>
              <a:t>Call</a:t>
            </a:r>
            <a:r>
              <a:rPr lang="es-ES" dirty="0" smtClean="0"/>
              <a:t> Center realizaron la mayor parte de las atenciones, con </a:t>
            </a:r>
            <a:r>
              <a:rPr lang="es-SV" dirty="0" smtClean="0">
                <a:solidFill>
                  <a:srgbClr val="000000"/>
                </a:solidFill>
              </a:rPr>
              <a:t>2,108</a:t>
            </a:r>
            <a:r>
              <a:rPr lang="es-ES" dirty="0" smtClean="0"/>
              <a:t> </a:t>
            </a:r>
            <a:r>
              <a:rPr lang="es-ES" dirty="0" smtClean="0"/>
              <a:t>y </a:t>
            </a:r>
            <a:r>
              <a:rPr lang="es-SV" dirty="0" smtClean="0">
                <a:solidFill>
                  <a:srgbClr val="000000"/>
                </a:solidFill>
              </a:rPr>
              <a:t>2,342</a:t>
            </a:r>
            <a:r>
              <a:rPr lang="es-ES" dirty="0" smtClean="0">
                <a:solidFill>
                  <a:srgbClr val="000000"/>
                </a:solidFill>
              </a:rPr>
              <a:t> </a:t>
            </a:r>
            <a:r>
              <a:rPr lang="es-ES" dirty="0" smtClean="0"/>
              <a:t>respectivamente.</a:t>
            </a:r>
          </a:p>
          <a:p>
            <a:pPr>
              <a:spcBef>
                <a:spcPts val="1800"/>
              </a:spcBef>
            </a:pPr>
            <a:r>
              <a:rPr lang="es-ES" dirty="0" smtClean="0"/>
              <a:t>Respecto al mes anterior, las atenciones </a:t>
            </a:r>
            <a:r>
              <a:rPr lang="es-ES" dirty="0" smtClean="0"/>
              <a:t>aumentaron 14%.</a:t>
            </a:r>
            <a:endParaRPr lang="es-ES" dirty="0" smtClean="0"/>
          </a:p>
          <a:p>
            <a:pPr>
              <a:spcBef>
                <a:spcPts val="1800"/>
              </a:spcBef>
            </a:pPr>
            <a:r>
              <a:rPr lang="es-ES" dirty="0" smtClean="0"/>
              <a:t>Los aumentos en las asesorías del </a:t>
            </a:r>
            <a:r>
              <a:rPr lang="es-ES" dirty="0" err="1" smtClean="0"/>
              <a:t>Call</a:t>
            </a:r>
            <a:r>
              <a:rPr lang="es-ES" dirty="0" smtClean="0"/>
              <a:t> Center y el CSC de San Salvador son la principal razón por la que se dio este incremento.</a:t>
            </a:r>
            <a:endParaRPr lang="es-SV" dirty="0"/>
          </a:p>
        </p:txBody>
      </p:sp>
      <p:sp>
        <p:nvSpPr>
          <p:cNvPr id="8" name="7 CuadroTexto"/>
          <p:cNvSpPr txBox="1"/>
          <p:nvPr/>
        </p:nvSpPr>
        <p:spPr>
          <a:xfrm>
            <a:off x="500034" y="3929066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Tasa de variación mensual febrero-marzo de 2012</a:t>
            </a:r>
            <a:endParaRPr lang="es-SV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00034" y="1285860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Atenciones mensuales para marzo de 2012</a:t>
            </a:r>
            <a:endParaRPr lang="es-SV" sz="1600" dirty="0"/>
          </a:p>
        </p:txBody>
      </p:sp>
      <p:graphicFrame>
        <p:nvGraphicFramePr>
          <p:cNvPr id="10" name="5 Marcador de contenido"/>
          <p:cNvGraphicFramePr>
            <a:graphicFrameLocks/>
          </p:cNvGraphicFramePr>
          <p:nvPr/>
        </p:nvGraphicFramePr>
        <p:xfrm>
          <a:off x="571472" y="4500570"/>
          <a:ext cx="3929090" cy="1768775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880160"/>
                <a:gridCol w="618100"/>
                <a:gridCol w="675934"/>
                <a:gridCol w="762684"/>
                <a:gridCol w="567495"/>
                <a:gridCol w="424717"/>
              </a:tblGrid>
              <a:tr h="346619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Oficina</a:t>
                      </a:r>
                      <a:endParaRPr lang="es-SV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dirty="0"/>
                        <a:t>Asesoría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dirty="0"/>
                        <a:t>Denuncia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dirty="0"/>
                        <a:t>Derivación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dirty="0"/>
                        <a:t>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dirty="0" smtClean="0"/>
                        <a:t>Total</a:t>
                      </a:r>
                      <a:endParaRPr lang="es-SV" sz="1100" dirty="0"/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dirty="0" err="1"/>
                        <a:t>Call</a:t>
                      </a:r>
                      <a:r>
                        <a:rPr lang="es-SV" sz="1100" dirty="0"/>
                        <a:t>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27.4%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-24.3%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26.4%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28.6%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56.3%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13.9%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-25.7%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94.3%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3.0%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27.3%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-7.8%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12.6%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-11.8%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-33.3%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53.8%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-6.9%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dirty="0" smtClean="0"/>
                        <a:t>Total</a:t>
                      </a:r>
                      <a:endParaRPr lang="es-SV" sz="11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-8.4%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14.0%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Casos por sector para marzo de 2011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643446"/>
            <a:ext cx="7929618" cy="185738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Los principales sectores de atención son Agua Potable, con 30.74%; </a:t>
            </a:r>
            <a:r>
              <a:rPr lang="es-ES" sz="2800" dirty="0" smtClean="0"/>
              <a:t>Servicios Financieros, con 17.35</a:t>
            </a:r>
            <a:r>
              <a:rPr lang="es-ES" sz="2800" dirty="0" smtClean="0"/>
              <a:t>%; y Telecomunicaciones</a:t>
            </a:r>
            <a:r>
              <a:rPr lang="es-ES" sz="2800" dirty="0" smtClean="0"/>
              <a:t>, con 17.38</a:t>
            </a:r>
            <a:r>
              <a:rPr lang="es-ES" sz="2800" dirty="0" smtClean="0"/>
              <a:t>%.</a:t>
            </a:r>
            <a:endParaRPr lang="es-ES" sz="2800" dirty="0" smtClean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En las denuncias, continua predominando el sector de Agua Potable, que desde el cambio de tarifa, ha abarcado la mayor parte de las denuncias, este mes le corresponde un </a:t>
            </a:r>
            <a:r>
              <a:rPr lang="es-ES" sz="2800" dirty="0" smtClean="0"/>
              <a:t>60.15</a:t>
            </a:r>
            <a:r>
              <a:rPr lang="es-ES" sz="2800" dirty="0" smtClean="0"/>
              <a:t>% del total, lo cual es un retroceso respecto al 50% que se tuvo a finales del año </a:t>
            </a:r>
            <a:r>
              <a:rPr lang="es-ES" sz="2800" dirty="0" smtClean="0"/>
              <a:t>pasado.</a:t>
            </a:r>
            <a:endParaRPr lang="es-ES" sz="2800" dirty="0" smtClean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En cuanto al resto de las denuncias, Telecomunicaciones presenta un </a:t>
            </a:r>
            <a:r>
              <a:rPr lang="es-ES" sz="2800" dirty="0" smtClean="0"/>
              <a:t>13.87% </a:t>
            </a:r>
            <a:r>
              <a:rPr lang="es-ES" sz="2800" dirty="0" smtClean="0"/>
              <a:t>y </a:t>
            </a:r>
            <a:r>
              <a:rPr lang="es-ES" sz="2800" dirty="0" smtClean="0"/>
              <a:t>Servicios Financieros que aumentó respecto al mes pasado, llegando al 8.21%</a:t>
            </a:r>
            <a:endParaRPr lang="es-SV" sz="2800" dirty="0"/>
          </a:p>
        </p:txBody>
      </p:sp>
      <p:graphicFrame>
        <p:nvGraphicFramePr>
          <p:cNvPr id="8" name="1 Gráfico"/>
          <p:cNvGraphicFramePr>
            <a:graphicFrameLocks noGrp="1"/>
          </p:cNvGraphicFramePr>
          <p:nvPr>
            <p:ph sz="half" idx="1"/>
          </p:nvPr>
        </p:nvGraphicFramePr>
        <p:xfrm>
          <a:off x="457200" y="1285860"/>
          <a:ext cx="4038600" cy="3328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2 Gráfico"/>
          <p:cNvGraphicFramePr>
            <a:graphicFrameLocks noGrp="1"/>
          </p:cNvGraphicFramePr>
          <p:nvPr>
            <p:ph sz="half" idx="2"/>
          </p:nvPr>
        </p:nvGraphicFramePr>
        <p:xfrm>
          <a:off x="4648200" y="1285860"/>
          <a:ext cx="4038600" cy="3328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Motivos </a:t>
            </a:r>
            <a:r>
              <a:rPr lang="es-ES" dirty="0" smtClean="0"/>
              <a:t>para </a:t>
            </a:r>
            <a:r>
              <a:rPr lang="es-ES" dirty="0" smtClean="0"/>
              <a:t>marzo de 2012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572008"/>
            <a:ext cx="7929618" cy="171451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El principal motivo por el que los consumidores se presentan a la Defensoría en busca de atención son los cobros, cargos y comisiones con un </a:t>
            </a:r>
            <a:r>
              <a:rPr lang="es-ES" sz="2800" dirty="0" smtClean="0"/>
              <a:t>89.79</a:t>
            </a:r>
            <a:r>
              <a:rPr lang="es-ES" sz="2800" dirty="0" smtClean="0"/>
              <a:t>%.</a:t>
            </a:r>
            <a:endParaRPr lang="es-ES" sz="2800" dirty="0" smtClean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 calidad de los productos, los planes de pago, y problemas de contrato u oferta le siguen en relevancia, con </a:t>
            </a:r>
            <a:r>
              <a:rPr lang="es-ES" sz="2800" dirty="0" smtClean="0"/>
              <a:t>9.44%, 8.48% </a:t>
            </a:r>
            <a:r>
              <a:rPr lang="es-ES" sz="2800" dirty="0" smtClean="0"/>
              <a:t>y </a:t>
            </a:r>
            <a:r>
              <a:rPr lang="es-ES" sz="2800" dirty="0" smtClean="0"/>
              <a:t>7.38% </a:t>
            </a:r>
            <a:r>
              <a:rPr lang="es-ES" sz="2800" dirty="0" smtClean="0"/>
              <a:t>respectivamente.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se concentran también en cobros, cargos y comisiones, con un </a:t>
            </a:r>
            <a:r>
              <a:rPr lang="es-ES" sz="2800" dirty="0" smtClean="0"/>
              <a:t>62.35%, </a:t>
            </a:r>
            <a:r>
              <a:rPr lang="es-ES" sz="2800" dirty="0" smtClean="0"/>
              <a:t>seguidas </a:t>
            </a:r>
            <a:r>
              <a:rPr lang="es-ES" sz="2800" dirty="0" smtClean="0"/>
              <a:t>de p</a:t>
            </a:r>
            <a:r>
              <a:rPr lang="es-ES" sz="2800" dirty="0" smtClean="0"/>
              <a:t>roblemas </a:t>
            </a:r>
            <a:r>
              <a:rPr lang="es-ES" sz="2800" dirty="0" smtClean="0"/>
              <a:t>de contrato u oferta con </a:t>
            </a:r>
            <a:r>
              <a:rPr lang="es-ES" sz="2800" dirty="0" smtClean="0"/>
              <a:t>9.7% y </a:t>
            </a:r>
            <a:r>
              <a:rPr lang="es-ES" sz="2800" dirty="0" smtClean="0"/>
              <a:t>mala </a:t>
            </a:r>
            <a:r>
              <a:rPr lang="es-ES" sz="2800" dirty="0" smtClean="0"/>
              <a:t>calidad del producto con </a:t>
            </a:r>
            <a:r>
              <a:rPr lang="es-ES" sz="2800" dirty="0" smtClean="0"/>
              <a:t>9.48%.</a:t>
            </a:r>
            <a:endParaRPr lang="es-SV" sz="2800" dirty="0"/>
          </a:p>
        </p:txBody>
      </p:sp>
      <p:graphicFrame>
        <p:nvGraphicFramePr>
          <p:cNvPr id="8" name="3 Gráfico"/>
          <p:cNvGraphicFramePr>
            <a:graphicFrameLocks noGrp="1"/>
          </p:cNvGraphicFramePr>
          <p:nvPr>
            <p:ph sz="half" idx="1"/>
          </p:nvPr>
        </p:nvGraphicFramePr>
        <p:xfrm>
          <a:off x="457200" y="1285860"/>
          <a:ext cx="4038600" cy="3257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4 Gráfico"/>
          <p:cNvGraphicFramePr>
            <a:graphicFrameLocks noGrp="1"/>
          </p:cNvGraphicFramePr>
          <p:nvPr>
            <p:ph sz="half" idx="2"/>
          </p:nvPr>
        </p:nvGraphicFramePr>
        <p:xfrm>
          <a:off x="4648200" y="1285860"/>
          <a:ext cx="4038600" cy="3257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Casos cerrados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186768" cy="1828800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600852"/>
                <a:gridCol w="1243221"/>
                <a:gridCol w="1243221"/>
                <a:gridCol w="1028895"/>
                <a:gridCol w="1098385"/>
                <a:gridCol w="1098385"/>
                <a:gridCol w="873809"/>
              </a:tblGrid>
              <a:tr h="14763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Febrero a marzo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2011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Febrero a marzo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Febrero 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Marzo 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dirty="0"/>
                        <a:t>Denuncia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4,893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4,230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-13.5%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1,517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6.2%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dirty="0" smtClean="0"/>
                        <a:t>   Avenimiento</a:t>
                      </a:r>
                      <a:endParaRPr lang="es-SV" sz="1200" dirty="0"/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3,417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2,731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-20.1%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-0.8%</a:t>
                      </a:r>
                    </a:p>
                  </a:txBody>
                  <a:tcPr marL="0" marR="0" marT="0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dirty="0" smtClean="0"/>
                        <a:t>   Conciliación</a:t>
                      </a:r>
                      <a:endParaRPr lang="es-SV" sz="1200" dirty="0"/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31.8%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10.3%</a:t>
                      </a:r>
                    </a:p>
                  </a:txBody>
                  <a:tcPr marL="0" marR="0" marT="0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dirty="0" smtClean="0"/>
                        <a:t>   Desistimiento</a:t>
                      </a:r>
                      <a:endParaRPr lang="es-SV" sz="1200" dirty="0"/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-35.6%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9.8%</a:t>
                      </a:r>
                    </a:p>
                  </a:txBody>
                  <a:tcPr marL="0" marR="0" marT="0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dirty="0" smtClean="0"/>
                        <a:t>   Ratificación</a:t>
                      </a:r>
                      <a:endParaRPr lang="es-SV" sz="1200" dirty="0"/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-34.9%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82.2%</a:t>
                      </a:r>
                    </a:p>
                  </a:txBody>
                  <a:tcPr marL="0" marR="0" marT="0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dirty="0" smtClean="0"/>
                        <a:t>   Tribunal </a:t>
                      </a:r>
                      <a:r>
                        <a:rPr lang="es-SV" sz="1200" dirty="0"/>
                        <a:t>Sancionador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-13.5%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50.0%</a:t>
                      </a:r>
                    </a:p>
                  </a:txBody>
                  <a:tcPr marL="0" marR="0" marT="0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dirty="0"/>
                        <a:t>Gestión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385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436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13.2%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152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11.8%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/>
                        <a:t>Total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5,278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4,666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-11.6%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1,564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1,669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6.7%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8" name="2 Marcador de contenido"/>
          <p:cNvSpPr txBox="1">
            <a:spLocks/>
          </p:cNvSpPr>
          <p:nvPr/>
        </p:nvSpPr>
        <p:spPr>
          <a:xfrm>
            <a:off x="428596" y="4000504"/>
            <a:ext cx="8229600" cy="2143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ts val="24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El cierre de casos presenta una disminución respecto al año pasado. En total, han caído en un </a:t>
            </a:r>
            <a:r>
              <a:rPr lang="es-ES" sz="2400" dirty="0" smtClean="0"/>
              <a:t>11.6%.</a:t>
            </a:r>
            <a:endParaRPr lang="es-ES" sz="2400" dirty="0" smtClean="0"/>
          </a:p>
          <a:p>
            <a:pPr marL="342900" lvl="0" indent="-342900">
              <a:spcBef>
                <a:spcPts val="24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La cantidad de cierres de marzo aumenta un </a:t>
            </a:r>
            <a:r>
              <a:rPr lang="es-ES" sz="2400" dirty="0" smtClean="0"/>
              <a:t>6</a:t>
            </a:r>
            <a:r>
              <a:rPr lang="es-ES" sz="2400" dirty="0" smtClean="0"/>
              <a:t>.7% </a:t>
            </a:r>
            <a:r>
              <a:rPr lang="es-ES" sz="2400" dirty="0" smtClean="0"/>
              <a:t>respecto al mes pasado. </a:t>
            </a:r>
            <a:endParaRPr lang="es-SV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Montos recuperados por </a:t>
            </a:r>
            <a:r>
              <a:rPr lang="es-ES" dirty="0" smtClean="0"/>
              <a:t>sector para marzo de 2012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Montos recuperados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00034" y="5214950"/>
            <a:ext cx="8229600" cy="97156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Este mes se recuperó </a:t>
            </a:r>
            <a:r>
              <a:rPr lang="es-SV" sz="3200" dirty="0" smtClean="0"/>
              <a:t>$304,060.71 </a:t>
            </a:r>
            <a:r>
              <a:rPr lang="es-ES" sz="3200" dirty="0" smtClean="0"/>
              <a:t>a </a:t>
            </a:r>
            <a:r>
              <a:rPr lang="es-ES" sz="3200" dirty="0" smtClean="0"/>
              <a:t>favor de los consumidores.</a:t>
            </a:r>
            <a:endParaRPr lang="es-SV" sz="3200" dirty="0" smtClean="0"/>
          </a:p>
        </p:txBody>
      </p:sp>
      <p:graphicFrame>
        <p:nvGraphicFramePr>
          <p:cNvPr id="8" name="5 Gráfico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3400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oletín Estadístico Mensual 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Boletín Estadístico Mensual 2011</Template>
  <TotalTime>283</TotalTime>
  <Words>808</Words>
  <Application>Microsoft Office PowerPoint</Application>
  <PresentationFormat>Presentación en pantalla (4:3)</PresentationFormat>
  <Paragraphs>223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Boletín Estadístico Mensual 2011</vt:lpstr>
      <vt:lpstr>Boletín Estadístico Mensual</vt:lpstr>
      <vt:lpstr>Atenciones</vt:lpstr>
      <vt:lpstr>Oficinas de atención</vt:lpstr>
      <vt:lpstr>Casos por sector para marzo de 2011</vt:lpstr>
      <vt:lpstr>Motivos para marzo de 2012</vt:lpstr>
      <vt:lpstr>Casos cerrados</vt:lpstr>
      <vt:lpstr>Montos recuperados por sector para marzo de 2012</vt:lpstr>
      <vt:lpstr>Montos recuperados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Boletín Estadístico Mensual</dc:title>
  <dc:creator>Julio Siguenza</dc:creator>
  <cp:lastModifiedBy>Julio Siguenza</cp:lastModifiedBy>
  <cp:revision>45</cp:revision>
  <dcterms:created xsi:type="dcterms:W3CDTF">2011-12-21T16:07:31Z</dcterms:created>
  <dcterms:modified xsi:type="dcterms:W3CDTF">2012-04-19T14:53:46Z</dcterms:modified>
</cp:coreProperties>
</file>