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5\Documents\procesando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dLbls>
            <c:showVal val="1"/>
          </c:dLbls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Inmuebles</c:v>
                </c:pt>
                <c:pt idx="3">
                  <c:v>Servicios</c:v>
                </c:pt>
                <c:pt idx="4">
                  <c:v>Muebles</c:v>
                </c:pt>
                <c:pt idx="5">
                  <c:v>Turismo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6.2999999999999723E-3</c:v>
                </c:pt>
                <c:pt idx="1">
                  <c:v>6.4999999999999997E-3</c:v>
                </c:pt>
                <c:pt idx="2">
                  <c:v>9.1000000000000004E-3</c:v>
                </c:pt>
                <c:pt idx="3">
                  <c:v>1.04E-2</c:v>
                </c:pt>
                <c:pt idx="4">
                  <c:v>1.17E-2</c:v>
                </c:pt>
                <c:pt idx="5">
                  <c:v>1.2999999999999999E-2</c:v>
                </c:pt>
                <c:pt idx="6">
                  <c:v>2.3300000000000001E-2</c:v>
                </c:pt>
                <c:pt idx="7">
                  <c:v>5.1200000000000002E-2</c:v>
                </c:pt>
                <c:pt idx="8">
                  <c:v>7.6499999999999999E-2</c:v>
                </c:pt>
                <c:pt idx="9">
                  <c:v>0.13550000000000001</c:v>
                </c:pt>
                <c:pt idx="10">
                  <c:v>0.65649999999999997</c:v>
                </c:pt>
              </c:numCache>
            </c:numRef>
          </c:val>
        </c:ser>
        <c:dLbls>
          <c:showVal val="1"/>
        </c:dLbls>
        <c:shape val="box"/>
        <c:axId val="112961792"/>
        <c:axId val="113192960"/>
        <c:axId val="0"/>
      </c:bar3DChart>
      <c:catAx>
        <c:axId val="112961792"/>
        <c:scaling>
          <c:orientation val="minMax"/>
        </c:scaling>
        <c:axPos val="l"/>
        <c:tickLblPos val="nextTo"/>
        <c:crossAx val="113192960"/>
        <c:crosses val="autoZero"/>
        <c:auto val="1"/>
        <c:lblAlgn val="ctr"/>
        <c:lblOffset val="100"/>
      </c:catAx>
      <c:valAx>
        <c:axId val="113192960"/>
        <c:scaling>
          <c:orientation val="minMax"/>
        </c:scaling>
        <c:axPos val="b"/>
        <c:majorGridlines/>
        <c:numFmt formatCode="0.00%" sourceLinked="1"/>
        <c:tickLblPos val="nextTo"/>
        <c:crossAx val="112961792"/>
        <c:crosses val="autoZero"/>
        <c:crossBetween val="between"/>
        <c:majorUnit val="0.15000000000000024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dLbls>
            <c:showVal val="1"/>
          </c:dLbls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4.8000000000000043E-2</c:v>
                </c:pt>
                <c:pt idx="1">
                  <c:v>1.9300000000000001E-2</c:v>
                </c:pt>
                <c:pt idx="2">
                  <c:v>2.1700000000000001E-2</c:v>
                </c:pt>
                <c:pt idx="3">
                  <c:v>2.3300000000000001E-2</c:v>
                </c:pt>
                <c:pt idx="4">
                  <c:v>4.7199999999999999E-2</c:v>
                </c:pt>
                <c:pt idx="5">
                  <c:v>4.7600000000000003E-2</c:v>
                </c:pt>
                <c:pt idx="6">
                  <c:v>6.08E-2</c:v>
                </c:pt>
                <c:pt idx="7">
                  <c:v>7.7399999999999997E-2</c:v>
                </c:pt>
                <c:pt idx="8">
                  <c:v>0.17349999999999999</c:v>
                </c:pt>
                <c:pt idx="9">
                  <c:v>0.17380000000000001</c:v>
                </c:pt>
                <c:pt idx="10">
                  <c:v>0.30740000000000001</c:v>
                </c:pt>
              </c:numCache>
            </c:numRef>
          </c:val>
        </c:ser>
        <c:dLbls>
          <c:showVal val="1"/>
        </c:dLbls>
        <c:shape val="box"/>
        <c:axId val="80925440"/>
        <c:axId val="80927360"/>
        <c:axId val="0"/>
      </c:bar3DChart>
      <c:catAx>
        <c:axId val="80925440"/>
        <c:scaling>
          <c:orientation val="minMax"/>
        </c:scaling>
        <c:axPos val="l"/>
        <c:tickLblPos val="nextTo"/>
        <c:crossAx val="80927360"/>
        <c:crosses val="autoZero"/>
        <c:auto val="1"/>
        <c:lblAlgn val="ctr"/>
        <c:lblOffset val="100"/>
      </c:catAx>
      <c:valAx>
        <c:axId val="80927360"/>
        <c:scaling>
          <c:orientation val="minMax"/>
        </c:scaling>
        <c:axPos val="b"/>
        <c:majorGridlines/>
        <c:numFmt formatCode="0.00%" sourceLinked="1"/>
        <c:tickLblPos val="nextTo"/>
        <c:crossAx val="80925440"/>
        <c:crosses val="autoZero"/>
        <c:crossBetween val="between"/>
        <c:majorUnit val="0.1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dLbls>
            <c:showVal val="1"/>
          </c:dLbls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Gestiones de Cobro</c:v>
                </c:pt>
                <c:pt idx="2">
                  <c:v>Información crediticia</c:v>
                </c:pt>
                <c:pt idx="3">
                  <c:v>Cobro de Intereses</c:v>
                </c:pt>
                <c:pt idx="4">
                  <c:v>Robo, Fraude y Extravio</c:v>
                </c:pt>
                <c:pt idx="5">
                  <c:v>Desistimiento de compra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5.9600000000000208E-2</c:v>
                </c:pt>
                <c:pt idx="1">
                  <c:v>3.8999999999999998E-3</c:v>
                </c:pt>
                <c:pt idx="2">
                  <c:v>4.4999999999999997E-3</c:v>
                </c:pt>
                <c:pt idx="3">
                  <c:v>5.1999999999999998E-3</c:v>
                </c:pt>
                <c:pt idx="4">
                  <c:v>6.4999999999999997E-3</c:v>
                </c:pt>
                <c:pt idx="5">
                  <c:v>7.7999999999999996E-3</c:v>
                </c:pt>
                <c:pt idx="6">
                  <c:v>1.49E-2</c:v>
                </c:pt>
                <c:pt idx="7">
                  <c:v>3.8899999999999997E-2</c:v>
                </c:pt>
                <c:pt idx="8">
                  <c:v>7.7100000000000002E-2</c:v>
                </c:pt>
                <c:pt idx="9">
                  <c:v>8.3599999999999994E-2</c:v>
                </c:pt>
                <c:pt idx="10">
                  <c:v>0.69799999999999995</c:v>
                </c:pt>
              </c:numCache>
            </c:numRef>
          </c:val>
        </c:ser>
        <c:dLbls>
          <c:showVal val="1"/>
        </c:dLbls>
        <c:shape val="box"/>
        <c:axId val="79005184"/>
        <c:axId val="79006720"/>
        <c:axId val="0"/>
      </c:bar3DChart>
      <c:catAx>
        <c:axId val="79005184"/>
        <c:scaling>
          <c:orientation val="minMax"/>
        </c:scaling>
        <c:axPos val="l"/>
        <c:tickLblPos val="nextTo"/>
        <c:crossAx val="79006720"/>
        <c:crosses val="autoZero"/>
        <c:auto val="1"/>
        <c:lblAlgn val="ctr"/>
        <c:lblOffset val="100"/>
      </c:catAx>
      <c:valAx>
        <c:axId val="79006720"/>
        <c:scaling>
          <c:orientation val="minMax"/>
        </c:scaling>
        <c:axPos val="b"/>
        <c:majorGridlines/>
        <c:numFmt formatCode="0.00%" sourceLinked="1"/>
        <c:tickLblPos val="nextTo"/>
        <c:crossAx val="79005184"/>
        <c:crosses val="autoZero"/>
        <c:crossBetween val="between"/>
        <c:majorUnit val="0.2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dLbls>
            <c:showVal val="1"/>
          </c:dLbls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Desistimiento de compra</c:v>
                </c:pt>
                <c:pt idx="3">
                  <c:v>Práctica abusiva</c:v>
                </c:pt>
                <c:pt idx="4">
                  <c:v>Cobro de Intereses</c:v>
                </c:pt>
                <c:pt idx="5">
                  <c:v>Gestiones de Cobro</c:v>
                </c:pt>
                <c:pt idx="6">
                  <c:v>Incumplimiento de garantía</c:v>
                </c:pt>
                <c:pt idx="7">
                  <c:v>Problemas de contrato u oferta</c:v>
                </c:pt>
                <c:pt idx="8">
                  <c:v>Plan de Pagos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0.16749999999999998</c:v>
                </c:pt>
                <c:pt idx="1">
                  <c:v>8.3000000000000001E-3</c:v>
                </c:pt>
                <c:pt idx="2">
                  <c:v>2.1299999999999999E-2</c:v>
                </c:pt>
                <c:pt idx="3">
                  <c:v>2.4299999999999999E-2</c:v>
                </c:pt>
                <c:pt idx="4">
                  <c:v>2.4400000000000002E-2</c:v>
                </c:pt>
                <c:pt idx="5">
                  <c:v>2.52E-2</c:v>
                </c:pt>
                <c:pt idx="6">
                  <c:v>4.3400000000000001E-2</c:v>
                </c:pt>
                <c:pt idx="7">
                  <c:v>7.3099999999999998E-2</c:v>
                </c:pt>
                <c:pt idx="8">
                  <c:v>7.9799999999999996E-2</c:v>
                </c:pt>
                <c:pt idx="9">
                  <c:v>9.6500000000000002E-2</c:v>
                </c:pt>
                <c:pt idx="10">
                  <c:v>0.43619999999999998</c:v>
                </c:pt>
              </c:numCache>
            </c:numRef>
          </c:val>
        </c:ser>
        <c:dLbls>
          <c:showVal val="1"/>
        </c:dLbls>
        <c:shape val="box"/>
        <c:axId val="78952704"/>
        <c:axId val="78983552"/>
        <c:axId val="0"/>
      </c:bar3DChart>
      <c:catAx>
        <c:axId val="78952704"/>
        <c:scaling>
          <c:orientation val="minMax"/>
        </c:scaling>
        <c:axPos val="l"/>
        <c:tickLblPos val="nextTo"/>
        <c:crossAx val="78983552"/>
        <c:crosses val="autoZero"/>
        <c:auto val="1"/>
        <c:lblAlgn val="ctr"/>
        <c:lblOffset val="100"/>
      </c:catAx>
      <c:valAx>
        <c:axId val="78983552"/>
        <c:scaling>
          <c:orientation val="minMax"/>
        </c:scaling>
        <c:axPos val="b"/>
        <c:majorGridlines/>
        <c:numFmt formatCode="0.00%" sourceLinked="1"/>
        <c:tickLblPos val="nextTo"/>
        <c:crossAx val="78952704"/>
        <c:crosses val="autoZero"/>
        <c:crossBetween val="between"/>
        <c:majorUnit val="0.2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Hoja1!$L$228</c:f>
              <c:strCache>
                <c:ptCount val="1"/>
                <c:pt idx="0">
                  <c:v>Montos Recuperados por Sector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Val val="1"/>
          </c:dLbls>
          <c:cat>
            <c:strRef>
              <c:f>Hoja1!$K$229:$K$238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Servicios</c:v>
                </c:pt>
                <c:pt idx="3">
                  <c:v>Comercio</c:v>
                </c:pt>
                <c:pt idx="4">
                  <c:v>Inmuebles</c:v>
                </c:pt>
                <c:pt idx="5">
                  <c:v>Telecomunicaciones</c:v>
                </c:pt>
                <c:pt idx="6">
                  <c:v>Turismo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Hoja1!$L$229:$L$238</c:f>
              <c:numCache>
                <c:formatCode>"$"#,##0.00</c:formatCode>
                <c:ptCount val="10"/>
                <c:pt idx="0">
                  <c:v>5022.34</c:v>
                </c:pt>
                <c:pt idx="1">
                  <c:v>6559.4800000000005</c:v>
                </c:pt>
                <c:pt idx="2">
                  <c:v>9042.39</c:v>
                </c:pt>
                <c:pt idx="3">
                  <c:v>11508.66</c:v>
                </c:pt>
                <c:pt idx="4">
                  <c:v>13405.6</c:v>
                </c:pt>
                <c:pt idx="5">
                  <c:v>23266.099999999991</c:v>
                </c:pt>
                <c:pt idx="6">
                  <c:v>25757</c:v>
                </c:pt>
                <c:pt idx="7">
                  <c:v>35732.68</c:v>
                </c:pt>
                <c:pt idx="8">
                  <c:v>56728.630000000012</c:v>
                </c:pt>
                <c:pt idx="9">
                  <c:v>100276.98000000005</c:v>
                </c:pt>
              </c:numCache>
            </c:numRef>
          </c:val>
        </c:ser>
        <c:dLbls>
          <c:showVal val="1"/>
        </c:dLbls>
        <c:shape val="box"/>
        <c:axId val="78324480"/>
        <c:axId val="78336000"/>
        <c:axId val="0"/>
      </c:bar3DChart>
      <c:catAx>
        <c:axId val="7832448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78336000"/>
        <c:crosses val="autoZero"/>
        <c:auto val="1"/>
        <c:lblAlgn val="ctr"/>
        <c:lblOffset val="100"/>
      </c:catAx>
      <c:valAx>
        <c:axId val="78336000"/>
        <c:scaling>
          <c:orientation val="minMax"/>
        </c:scaling>
        <c:axPos val="b"/>
        <c:majorGridlines/>
        <c:numFmt formatCode="&quot;$&quot;#,##0.00" sourceLinked="1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78324480"/>
        <c:crosses val="autoZero"/>
        <c:crossBetween val="between"/>
        <c:majorUnit val="50000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chart>
    <c:plotArea>
      <c:layout/>
      <c:barChart>
        <c:barDir val="col"/>
        <c:grouping val="clustered"/>
        <c:ser>
          <c:idx val="0"/>
          <c:order val="0"/>
          <c:tx>
            <c:strRef>
              <c:f>Hoja1!$A$204</c:f>
              <c:strCache>
                <c:ptCount val="1"/>
                <c:pt idx="0">
                  <c:v>Casos Cerrados</c:v>
                </c:pt>
              </c:strCache>
            </c:strRef>
          </c:tx>
          <c:cat>
            <c:numRef>
              <c:f>Hoja1!$D$203:$O$203</c:f>
              <c:numCache>
                <c:formatCode>mmm\-yy</c:formatCode>
                <c:ptCount val="12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  <c:pt idx="8">
                  <c:v>40848</c:v>
                </c:pt>
                <c:pt idx="9">
                  <c:v>40878</c:v>
                </c:pt>
                <c:pt idx="10">
                  <c:v>40909</c:v>
                </c:pt>
                <c:pt idx="11">
                  <c:v>40940</c:v>
                </c:pt>
              </c:numCache>
            </c:numRef>
          </c:cat>
          <c:val>
            <c:numRef>
              <c:f>Hoja1!$D$204:$O$204</c:f>
              <c:numCache>
                <c:formatCode>#,##0</c:formatCode>
                <c:ptCount val="12"/>
                <c:pt idx="0">
                  <c:v>1970</c:v>
                </c:pt>
                <c:pt idx="1">
                  <c:v>1095</c:v>
                </c:pt>
                <c:pt idx="2">
                  <c:v>1698</c:v>
                </c:pt>
                <c:pt idx="3">
                  <c:v>1532</c:v>
                </c:pt>
                <c:pt idx="4">
                  <c:v>1419</c:v>
                </c:pt>
                <c:pt idx="5">
                  <c:v>1471</c:v>
                </c:pt>
                <c:pt idx="6">
                  <c:v>1383</c:v>
                </c:pt>
                <c:pt idx="7">
                  <c:v>1380</c:v>
                </c:pt>
                <c:pt idx="8">
                  <c:v>1484</c:v>
                </c:pt>
                <c:pt idx="9">
                  <c:v>1138</c:v>
                </c:pt>
                <c:pt idx="10">
                  <c:v>1431</c:v>
                </c:pt>
                <c:pt idx="11">
                  <c:v>1576</c:v>
                </c:pt>
              </c:numCache>
            </c:numRef>
          </c:val>
        </c:ser>
        <c:axId val="77290880"/>
        <c:axId val="77318400"/>
      </c:barChart>
      <c:lineChart>
        <c:grouping val="standard"/>
        <c:ser>
          <c:idx val="1"/>
          <c:order val="1"/>
          <c:tx>
            <c:strRef>
              <c:f>Hoja1!$A$205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Hoja1!$D$203:$O$203</c:f>
              <c:numCache>
                <c:formatCode>mmm\-yy</c:formatCode>
                <c:ptCount val="12"/>
                <c:pt idx="0">
                  <c:v>40603</c:v>
                </c:pt>
                <c:pt idx="1">
                  <c:v>40634</c:v>
                </c:pt>
                <c:pt idx="2">
                  <c:v>40664</c:v>
                </c:pt>
                <c:pt idx="3">
                  <c:v>40695</c:v>
                </c:pt>
                <c:pt idx="4">
                  <c:v>40725</c:v>
                </c:pt>
                <c:pt idx="5">
                  <c:v>40756</c:v>
                </c:pt>
                <c:pt idx="6">
                  <c:v>40787</c:v>
                </c:pt>
                <c:pt idx="7">
                  <c:v>40817</c:v>
                </c:pt>
                <c:pt idx="8">
                  <c:v>40848</c:v>
                </c:pt>
                <c:pt idx="9">
                  <c:v>40878</c:v>
                </c:pt>
                <c:pt idx="10">
                  <c:v>40909</c:v>
                </c:pt>
                <c:pt idx="11">
                  <c:v>40940</c:v>
                </c:pt>
              </c:numCache>
            </c:numRef>
          </c:cat>
          <c:val>
            <c:numRef>
              <c:f>Hoja1!$D$205:$O$205</c:f>
              <c:numCache>
                <c:formatCode>"$"#,##0.00</c:formatCode>
                <c:ptCount val="12"/>
                <c:pt idx="0">
                  <c:v>408802.91999999952</c:v>
                </c:pt>
                <c:pt idx="1">
                  <c:v>146547.1099999999</c:v>
                </c:pt>
                <c:pt idx="2">
                  <c:v>321984.00999999983</c:v>
                </c:pt>
                <c:pt idx="3">
                  <c:v>211728.34999999969</c:v>
                </c:pt>
                <c:pt idx="4">
                  <c:v>613103.31000000169</c:v>
                </c:pt>
                <c:pt idx="5">
                  <c:v>167411.06999999986</c:v>
                </c:pt>
                <c:pt idx="6">
                  <c:v>162238.30999999979</c:v>
                </c:pt>
                <c:pt idx="7">
                  <c:v>173526.59999999983</c:v>
                </c:pt>
                <c:pt idx="8">
                  <c:v>194106.86000000007</c:v>
                </c:pt>
                <c:pt idx="9">
                  <c:v>121162.90999999997</c:v>
                </c:pt>
                <c:pt idx="10">
                  <c:v>211237.32000000009</c:v>
                </c:pt>
                <c:pt idx="11">
                  <c:v>287299.85999999935</c:v>
                </c:pt>
              </c:numCache>
            </c:numRef>
          </c:val>
        </c:ser>
        <c:marker val="1"/>
        <c:axId val="77400704"/>
        <c:axId val="77398400"/>
      </c:lineChart>
      <c:dateAx>
        <c:axId val="77290880"/>
        <c:scaling>
          <c:orientation val="minMax"/>
        </c:scaling>
        <c:axPos val="b"/>
        <c:numFmt formatCode="mmm\-yy" sourceLinked="1"/>
        <c:tickLblPos val="nextTo"/>
        <c:crossAx val="77318400"/>
        <c:crosses val="autoZero"/>
        <c:auto val="1"/>
        <c:lblOffset val="100"/>
      </c:dateAx>
      <c:valAx>
        <c:axId val="77318400"/>
        <c:scaling>
          <c:orientation val="minMax"/>
        </c:scaling>
        <c:axPos val="l"/>
        <c:majorGridlines/>
        <c:numFmt formatCode="#,##0" sourceLinked="1"/>
        <c:tickLblPos val="nextTo"/>
        <c:crossAx val="77290880"/>
        <c:crosses val="autoZero"/>
        <c:crossBetween val="between"/>
      </c:valAx>
      <c:valAx>
        <c:axId val="77398400"/>
        <c:scaling>
          <c:orientation val="minMax"/>
        </c:scaling>
        <c:axPos val="r"/>
        <c:numFmt formatCode="&quot;$&quot;#,##0.00" sourceLinked="1"/>
        <c:tickLblPos val="nextTo"/>
        <c:crossAx val="77400704"/>
        <c:crosses val="max"/>
        <c:crossBetween val="between"/>
      </c:valAx>
      <c:dateAx>
        <c:axId val="77400704"/>
        <c:scaling>
          <c:orientation val="minMax"/>
        </c:scaling>
        <c:delete val="1"/>
        <c:axPos val="b"/>
        <c:numFmt formatCode="mmm\-yy" sourceLinked="1"/>
        <c:tickLblPos val="nextTo"/>
        <c:crossAx val="77398400"/>
        <c:crosses val="autoZero"/>
        <c:auto val="1"/>
        <c:lblOffset val="100"/>
      </c:dateAx>
    </c:plotArea>
    <c:legend>
      <c:legendPos val="b"/>
      <c:layout/>
      <c:txPr>
        <a:bodyPr/>
        <a:lstStyle/>
        <a:p>
          <a:pPr>
            <a:defRPr sz="1050"/>
          </a:pPr>
          <a:endParaRPr lang="es-SV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12/03/12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Febrero 2012</a:t>
            </a:r>
            <a:endParaRPr lang="es-S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73195" y="1306827"/>
          <a:ext cx="7797610" cy="128016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 febrero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 febrero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de </a:t>
                      </a:r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de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6,606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7,601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-11.2%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-1.7%</a:t>
                      </a:r>
                    </a:p>
                  </a:txBody>
                  <a:tcPr marL="0" marR="0" marT="0" marB="0" anchor="b"/>
                </a:tc>
              </a:tr>
              <a:tr h="119549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52.5%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-17.7%</a:t>
                      </a:r>
                    </a:p>
                  </a:txBody>
                  <a:tcPr marL="0" marR="0" marT="0" marB="0" anchor="b"/>
                </a:tc>
              </a:tr>
              <a:tr h="14063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-10.7%</a:t>
                      </a:r>
                    </a:p>
                  </a:txBody>
                  <a:tcPr marL="0" marR="0" marT="0" marB="0" anchor="b"/>
                </a:tc>
              </a:tr>
              <a:tr h="131444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5,442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-8.9%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febrero </a:t>
            </a:r>
            <a:r>
              <a:rPr lang="es-ES" sz="3200" dirty="0" smtClean="0"/>
              <a:t>de </a:t>
            </a:r>
            <a:r>
              <a:rPr lang="es-ES" sz="3200" dirty="0" smtClean="0"/>
              <a:t>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5,442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</a:t>
            </a:r>
            <a:r>
              <a:rPr lang="es-ES" sz="3200" dirty="0" smtClean="0"/>
              <a:t>sumando </a:t>
            </a:r>
            <a:r>
              <a:rPr lang="es-SV" sz="3200" dirty="0" smtClean="0">
                <a:solidFill>
                  <a:srgbClr val="000000"/>
                </a:solidFill>
              </a:rPr>
              <a:t>3,575</a:t>
            </a:r>
            <a:r>
              <a:rPr lang="es-SV" sz="3200" dirty="0" smtClean="0">
                <a:solidFill>
                  <a:srgbClr val="000000"/>
                </a:solidFill>
              </a:rPr>
              <a:t>; </a:t>
            </a:r>
            <a:r>
              <a:rPr lang="es-SV" sz="3200" dirty="0" smtClean="0">
                <a:solidFill>
                  <a:srgbClr val="000000"/>
                </a:solidFill>
              </a:rPr>
              <a:t>Las asesorías </a:t>
            </a:r>
            <a:r>
              <a:rPr lang="es-SV" sz="3200" dirty="0" smtClean="0">
                <a:solidFill>
                  <a:srgbClr val="000000"/>
                </a:solidFill>
              </a:rPr>
              <a:t>aumentaron un 15.1% </a:t>
            </a:r>
            <a:r>
              <a:rPr lang="es-SV" sz="3200" dirty="0" smtClean="0">
                <a:solidFill>
                  <a:srgbClr val="000000"/>
                </a:solidFill>
              </a:rPr>
              <a:t>en comparación con el mismo mes del año pasado.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es un aumento en las atenciones del </a:t>
            </a:r>
            <a:r>
              <a:rPr lang="es-SV" sz="3200" b="1" dirty="0" smtClean="0">
                <a:solidFill>
                  <a:srgbClr val="000000"/>
                </a:solidFill>
              </a:rPr>
              <a:t>14.4%</a:t>
            </a:r>
            <a:r>
              <a:rPr lang="es-ES" sz="3200" dirty="0" smtClean="0"/>
              <a:t> </a:t>
            </a:r>
            <a:r>
              <a:rPr lang="es-ES" sz="3200" dirty="0" smtClean="0"/>
              <a:t>en comparación con el año pasado; los datos indican que este cambio se debe a la paulatina disminución en las denuncias del sector de agua potable, pues a lo largo del año, estas han comenzado a regresar a sus niveles normales previos al cambio de tarifa.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este mes con el anterior, se observa </a:t>
            </a:r>
            <a:r>
              <a:rPr lang="es-ES" sz="3200" dirty="0" smtClean="0"/>
              <a:t>una disminución del </a:t>
            </a:r>
            <a:r>
              <a:rPr lang="es-ES" sz="3200" b="1" dirty="0" smtClean="0"/>
              <a:t>8.9%</a:t>
            </a:r>
            <a:r>
              <a:rPr lang="es-ES" sz="3200" dirty="0" smtClean="0"/>
              <a:t> </a:t>
            </a:r>
            <a:r>
              <a:rPr lang="es-ES" sz="3200" dirty="0" smtClean="0"/>
              <a:t>en el total de atenciones; esto está estrechamente ligado con </a:t>
            </a:r>
            <a:r>
              <a:rPr lang="es-ES" sz="3200" dirty="0" smtClean="0"/>
              <a:t>la disminución en las asesorías de telecomunicaciones.</a:t>
            </a:r>
            <a:endParaRPr lang="es-ES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Asesoría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Denuncia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Derivación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1,853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591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1,873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653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5,442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El Centro de Solución de Controversias de San Salvador y el </a:t>
            </a:r>
            <a:r>
              <a:rPr lang="es-ES" dirty="0" err="1" smtClean="0"/>
              <a:t>Call</a:t>
            </a:r>
            <a:r>
              <a:rPr lang="es-ES" dirty="0" smtClean="0"/>
              <a:t> Center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1,873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SV" dirty="0" smtClean="0">
                <a:solidFill>
                  <a:srgbClr val="000000"/>
                </a:solidFill>
              </a:rPr>
              <a:t>1,853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r>
              <a:rPr lang="es-ES" dirty="0" smtClean="0"/>
              <a:t>Respecto al mes anterior, las atenciones </a:t>
            </a:r>
            <a:r>
              <a:rPr lang="es-ES" dirty="0" smtClean="0"/>
              <a:t>disminuyeron 11.2</a:t>
            </a:r>
            <a:r>
              <a:rPr lang="es-ES" dirty="0" smtClean="0"/>
              <a:t>%.</a:t>
            </a:r>
          </a:p>
          <a:p>
            <a:r>
              <a:rPr lang="es-ES" dirty="0" smtClean="0"/>
              <a:t>La principal causa de </a:t>
            </a:r>
            <a:r>
              <a:rPr lang="es-ES" dirty="0" smtClean="0"/>
              <a:t>esta disminución </a:t>
            </a:r>
            <a:r>
              <a:rPr lang="es-ES" dirty="0" smtClean="0"/>
              <a:t>ha sido la duración del mes, </a:t>
            </a:r>
            <a:r>
              <a:rPr lang="es-ES" dirty="0" smtClean="0"/>
              <a:t>y la disminución en las asesorías de telecomunicaciones.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r>
              <a:rPr lang="es-SV" sz="1600" dirty="0" smtClean="0"/>
              <a:t>enero-febrero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f</a:t>
            </a:r>
            <a:r>
              <a:rPr lang="es-SV" sz="1600" dirty="0" smtClean="0"/>
              <a:t>ebrero de </a:t>
            </a:r>
            <a:r>
              <a:rPr lang="es-SV" sz="1600" dirty="0" smtClean="0"/>
              <a:t>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/>
        </p:nvGraphicFramePr>
        <p:xfrm>
          <a:off x="571472" y="4500570"/>
          <a:ext cx="3929090" cy="176877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smtClean="0"/>
                        <a:t>Oficina</a:t>
                      </a:r>
                      <a:endParaRPr lang="es-SV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/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err="1"/>
                        <a:t>Call</a:t>
                      </a:r>
                      <a:r>
                        <a:rPr lang="es-SV" sz="1100" dirty="0"/>
                        <a:t>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-7.8%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9.8%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-35.2%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-12.3%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-15.4%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0.8%</a:t>
                      </a:r>
                    </a:p>
                  </a:txBody>
                  <a:tcPr marL="0" marR="0" marT="0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 smtClean="0"/>
                        <a:t>Total</a:t>
                      </a:r>
                      <a:endParaRPr lang="es-SV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-8.9%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febrero de </a:t>
            </a:r>
            <a:r>
              <a:rPr lang="es-ES" dirty="0" smtClean="0"/>
              <a:t>2011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5000636"/>
            <a:ext cx="7929618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Agua Potable, con </a:t>
            </a:r>
            <a:r>
              <a:rPr lang="es-ES" sz="2800" dirty="0" smtClean="0"/>
              <a:t>30.74%; </a:t>
            </a:r>
            <a:r>
              <a:rPr lang="es-ES" sz="2800" dirty="0" smtClean="0"/>
              <a:t>Telecomunicaciones, con </a:t>
            </a:r>
            <a:r>
              <a:rPr lang="es-ES" sz="2800" dirty="0" smtClean="0"/>
              <a:t>17.38%; </a:t>
            </a:r>
            <a:r>
              <a:rPr lang="es-ES" sz="2800" dirty="0" smtClean="0"/>
              <a:t>y Servicios Financieros, con </a:t>
            </a:r>
            <a:r>
              <a:rPr lang="es-ES" sz="2800" dirty="0" smtClean="0"/>
              <a:t>17.35%.</a:t>
            </a:r>
            <a:endParaRPr lang="es-ES" sz="28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las denuncias, continua predominando el sector de Agua Potable, que desde el cambio de tarifa, ha abarcado la mayor parte de las denuncias, este mes le corresponde un </a:t>
            </a:r>
            <a:r>
              <a:rPr lang="es-ES" sz="2800" dirty="0" smtClean="0"/>
              <a:t>65.65% </a:t>
            </a:r>
            <a:r>
              <a:rPr lang="es-ES" sz="2800" dirty="0" smtClean="0"/>
              <a:t>del total, lo cual es un retroceso respecto al 50% que se tuvo a finales del año </a:t>
            </a:r>
            <a:r>
              <a:rPr lang="es-ES" sz="2800" dirty="0" smtClean="0"/>
              <a:t>pasado, y al 59.53% del mes pasado.</a:t>
            </a:r>
            <a:endParaRPr lang="es-ES" sz="28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</a:t>
            </a:r>
            <a:r>
              <a:rPr lang="es-ES" sz="2800" dirty="0" smtClean="0"/>
              <a:t>13.55% </a:t>
            </a:r>
            <a:r>
              <a:rPr lang="es-ES" sz="2800" dirty="0" smtClean="0"/>
              <a:t>y Electrodomésticos, un </a:t>
            </a:r>
            <a:r>
              <a:rPr lang="es-ES" sz="2800" dirty="0" smtClean="0"/>
              <a:t>7.65%</a:t>
            </a:r>
            <a:endParaRPr lang="es-SV" sz="2800" dirty="0"/>
          </a:p>
        </p:txBody>
      </p:sp>
      <p:graphicFrame>
        <p:nvGraphicFramePr>
          <p:cNvPr id="9" name="2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1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328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Motivos de las atenciones para </a:t>
            </a:r>
            <a:r>
              <a:rPr lang="es-ES" dirty="0" smtClean="0"/>
              <a:t>febrero de </a:t>
            </a:r>
            <a:r>
              <a:rPr lang="es-ES" dirty="0" smtClean="0"/>
              <a:t>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929198"/>
            <a:ext cx="7929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</a:t>
            </a:r>
            <a:r>
              <a:rPr lang="es-ES" sz="2800" dirty="0" smtClean="0"/>
              <a:t>atención </a:t>
            </a:r>
            <a:r>
              <a:rPr lang="es-ES" sz="2800" dirty="0" smtClean="0"/>
              <a:t>son los cobros, cargos y comisiones con un </a:t>
            </a:r>
            <a:r>
              <a:rPr lang="es-ES" sz="2800" dirty="0" smtClean="0"/>
              <a:t>43.62%.</a:t>
            </a:r>
            <a:endParaRPr lang="es-ES" sz="28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calidad de los productos, los planes de pago, y problemas de contrato u oferta le siguen en relevancia, con </a:t>
            </a:r>
            <a:r>
              <a:rPr lang="es-ES" sz="2800" dirty="0" smtClean="0"/>
              <a:t>9.65</a:t>
            </a:r>
            <a:r>
              <a:rPr lang="es-ES" sz="2800" dirty="0" smtClean="0"/>
              <a:t>%, 7.98% </a:t>
            </a:r>
            <a:r>
              <a:rPr lang="es-ES" sz="2800" dirty="0" smtClean="0"/>
              <a:t>y </a:t>
            </a:r>
            <a:r>
              <a:rPr lang="es-ES" sz="2800" dirty="0" smtClean="0"/>
              <a:t>7.31</a:t>
            </a:r>
            <a:r>
              <a:rPr lang="es-ES" sz="2800" dirty="0" smtClean="0"/>
              <a:t>% respectivamente.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69.8%, </a:t>
            </a:r>
            <a:r>
              <a:rPr lang="es-ES" sz="2800" dirty="0" smtClean="0"/>
              <a:t>seguidas de mala calidad del producto con </a:t>
            </a:r>
            <a:r>
              <a:rPr lang="es-ES" sz="2800" dirty="0" smtClean="0"/>
              <a:t>8.36</a:t>
            </a:r>
            <a:r>
              <a:rPr lang="es-ES" sz="2800" dirty="0" smtClean="0"/>
              <a:t>% </a:t>
            </a:r>
            <a:r>
              <a:rPr lang="es-ES" sz="2800" dirty="0" smtClean="0"/>
              <a:t>y problemas de contrato u oferta con </a:t>
            </a:r>
            <a:r>
              <a:rPr lang="es-ES" sz="2800" dirty="0" smtClean="0"/>
              <a:t>7.71</a:t>
            </a:r>
            <a:r>
              <a:rPr lang="es-ES" sz="2800" dirty="0" smtClean="0"/>
              <a:t>%.</a:t>
            </a:r>
            <a:endParaRPr lang="es-SV" sz="2800" dirty="0"/>
          </a:p>
        </p:txBody>
      </p:sp>
      <p:graphicFrame>
        <p:nvGraphicFramePr>
          <p:cNvPr id="10" name="4 Gráfico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186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3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1"/>
          <a:ext cx="4038600" cy="3186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86768" cy="18288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 febrero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 febrero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de </a:t>
                      </a:r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Denuncia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3,045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2,723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-10.6%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1,440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Avenimiento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-14.2%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19.3%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Conciliación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33.8%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Desistimiento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-30.6%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-46.8%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Ratificación</a:t>
                      </a:r>
                      <a:endParaRPr lang="es-SV" sz="1200" dirty="0"/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-41.1%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32.0%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dirty="0" smtClean="0"/>
                        <a:t>   Tribunal </a:t>
                      </a:r>
                      <a:r>
                        <a:rPr lang="es-SV" sz="1200" dirty="0"/>
                        <a:t>Sancionador</a:t>
                      </a: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-31.3%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-37.1%</a:t>
                      </a:r>
                    </a:p>
                  </a:txBody>
                  <a:tcPr marL="0" marR="0" marT="0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dirty="0"/>
                        <a:t>Gestión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263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284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8.0%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-8.1%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-9.1%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3714752"/>
            <a:ext cx="8229600" cy="2428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cierre de casos presenta </a:t>
            </a:r>
            <a:r>
              <a:rPr lang="es-ES" sz="3200" dirty="0" smtClean="0"/>
              <a:t>una disminución respecto </a:t>
            </a:r>
            <a:r>
              <a:rPr lang="es-ES" sz="3200" dirty="0" smtClean="0"/>
              <a:t>al año pasado. En total, han caído en un </a:t>
            </a:r>
            <a:r>
              <a:rPr lang="es-ES" sz="3200" dirty="0" smtClean="0"/>
              <a:t>9.1%.</a:t>
            </a:r>
            <a:endParaRPr lang="es-ES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La </a:t>
            </a:r>
            <a:r>
              <a:rPr lang="es-ES" sz="3200" dirty="0" smtClean="0"/>
              <a:t>cantidad de cierres de </a:t>
            </a:r>
            <a:r>
              <a:rPr lang="es-ES" sz="3200" dirty="0" smtClean="0"/>
              <a:t>febrero aumenta un 10.1% respecto </a:t>
            </a:r>
            <a:r>
              <a:rPr lang="es-ES" sz="3200" dirty="0" smtClean="0"/>
              <a:t>al mes </a:t>
            </a:r>
            <a:r>
              <a:rPr lang="es-ES" sz="3200" dirty="0" smtClean="0"/>
              <a:t>pasado. </a:t>
            </a:r>
            <a:endParaRPr lang="es-SV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 por sector</a:t>
            </a:r>
            <a:endParaRPr lang="es-SV" dirty="0"/>
          </a:p>
        </p:txBody>
      </p:sp>
      <p:graphicFrame>
        <p:nvGraphicFramePr>
          <p:cNvPr id="4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</a:t>
            </a:r>
            <a:r>
              <a:rPr lang="es-SV" sz="3200" dirty="0" smtClean="0"/>
              <a:t>287,299.86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47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164</TotalTime>
  <Words>816</Words>
  <Application>Microsoft Office PowerPoint</Application>
  <PresentationFormat>Presentación en pantalla (4:3)</PresentationFormat>
  <Paragraphs>223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febrero de 2011</vt:lpstr>
      <vt:lpstr>Motivos de las atenciones para febrero de 2012</vt:lpstr>
      <vt:lpstr>Casos cerrados</vt:lpstr>
      <vt:lpstr>Montos recuperados por sector</vt:lpstr>
      <vt:lpstr>Montos recuperados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32</cp:revision>
  <dcterms:created xsi:type="dcterms:W3CDTF">2011-12-21T16:07:31Z</dcterms:created>
  <dcterms:modified xsi:type="dcterms:W3CDTF">2012-03-12T15:19:35Z</dcterms:modified>
</cp:coreProperties>
</file>