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57" r:id="rId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5"/>
  <c:chart>
    <c:title>
      <c:tx>
        <c:rich>
          <a:bodyPr/>
          <a:lstStyle/>
          <a:p>
            <a:pPr>
              <a:defRPr/>
            </a:pPr>
            <a:r>
              <a:rPr lang="es-SV" dirty="0"/>
              <a:t>Denuncias por </a:t>
            </a:r>
            <a:r>
              <a:rPr lang="es-SV" dirty="0" smtClean="0"/>
              <a:t>Sector</a:t>
            </a:r>
            <a:endParaRPr lang="es-SV" dirty="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dLbls>
            <c:showVal val="1"/>
          </c:dLbls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Turismo</c:v>
                </c:pt>
                <c:pt idx="3">
                  <c:v>Inmuebles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8.199999999999992E-3</c:v>
                </c:pt>
                <c:pt idx="1">
                  <c:v>6.4000000000000029E-3</c:v>
                </c:pt>
                <c:pt idx="2">
                  <c:v>7.6000000000000026E-3</c:v>
                </c:pt>
                <c:pt idx="3">
                  <c:v>1.0200000000000002E-2</c:v>
                </c:pt>
                <c:pt idx="4">
                  <c:v>1.5299999999999999E-2</c:v>
                </c:pt>
                <c:pt idx="5">
                  <c:v>1.6600000000000011E-2</c:v>
                </c:pt>
                <c:pt idx="6">
                  <c:v>3.3800000000000004E-2</c:v>
                </c:pt>
                <c:pt idx="7">
                  <c:v>5.9300000000000026E-2</c:v>
                </c:pt>
                <c:pt idx="8">
                  <c:v>0.1013</c:v>
                </c:pt>
                <c:pt idx="9">
                  <c:v>0.14600000000000005</c:v>
                </c:pt>
                <c:pt idx="10">
                  <c:v>0.59529999999999994</c:v>
                </c:pt>
              </c:numCache>
            </c:numRef>
          </c:val>
        </c:ser>
        <c:dLbls>
          <c:showVal val="1"/>
        </c:dLbls>
        <c:shape val="box"/>
        <c:axId val="59438208"/>
        <c:axId val="59439744"/>
        <c:axId val="0"/>
      </c:bar3DChart>
      <c:catAx>
        <c:axId val="59438208"/>
        <c:scaling>
          <c:orientation val="minMax"/>
        </c:scaling>
        <c:axPos val="l"/>
        <c:tickLblPos val="nextTo"/>
        <c:crossAx val="59439744"/>
        <c:crosses val="autoZero"/>
        <c:auto val="1"/>
        <c:lblAlgn val="ctr"/>
        <c:lblOffset val="100"/>
      </c:catAx>
      <c:valAx>
        <c:axId val="59439744"/>
        <c:scaling>
          <c:orientation val="minMax"/>
        </c:scaling>
        <c:axPos val="b"/>
        <c:majorGridlines/>
        <c:numFmt formatCode="0.00%" sourceLinked="1"/>
        <c:tickLblPos val="nextTo"/>
        <c:crossAx val="59438208"/>
        <c:crosses val="autoZero"/>
        <c:crossBetween val="between"/>
        <c:majorUnit val="0.15000000000000024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dLbls>
            <c:showVal val="1"/>
          </c:dLbls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Hidrocarburos</c:v>
                </c:pt>
                <c:pt idx="2">
                  <c:v>Muebles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4.2700000000000092E-2</c:v>
                </c:pt>
                <c:pt idx="1">
                  <c:v>1.1500000000000005E-2</c:v>
                </c:pt>
                <c:pt idx="2">
                  <c:v>2.4299999999999999E-2</c:v>
                </c:pt>
                <c:pt idx="3">
                  <c:v>2.6100000000000002E-2</c:v>
                </c:pt>
                <c:pt idx="4">
                  <c:v>5.3000000000000012E-2</c:v>
                </c:pt>
                <c:pt idx="5">
                  <c:v>5.62E-2</c:v>
                </c:pt>
                <c:pt idx="6">
                  <c:v>6.6299999999999998E-2</c:v>
                </c:pt>
                <c:pt idx="7">
                  <c:v>8.8700000000000043E-2</c:v>
                </c:pt>
                <c:pt idx="8">
                  <c:v>0.17319999999999999</c:v>
                </c:pt>
                <c:pt idx="9">
                  <c:v>0.20180000000000001</c:v>
                </c:pt>
                <c:pt idx="10">
                  <c:v>0.25619999999999998</c:v>
                </c:pt>
              </c:numCache>
            </c:numRef>
          </c:val>
        </c:ser>
        <c:dLbls>
          <c:showVal val="1"/>
        </c:dLbls>
        <c:shape val="box"/>
        <c:axId val="59484800"/>
        <c:axId val="59511168"/>
        <c:axId val="0"/>
      </c:bar3DChart>
      <c:catAx>
        <c:axId val="59484800"/>
        <c:scaling>
          <c:orientation val="minMax"/>
        </c:scaling>
        <c:axPos val="l"/>
        <c:tickLblPos val="nextTo"/>
        <c:crossAx val="59511168"/>
        <c:crosses val="autoZero"/>
        <c:auto val="1"/>
        <c:lblAlgn val="ctr"/>
        <c:lblOffset val="100"/>
      </c:catAx>
      <c:valAx>
        <c:axId val="59511168"/>
        <c:scaling>
          <c:orientation val="minMax"/>
        </c:scaling>
        <c:axPos val="b"/>
        <c:majorGridlines/>
        <c:numFmt formatCode="0.00%" sourceLinked="1"/>
        <c:tickLblPos val="nextTo"/>
        <c:crossAx val="59484800"/>
        <c:crosses val="autoZero"/>
        <c:crossBetween val="between"/>
        <c:majorUnit val="0.1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dLbls>
            <c:showVal val="1"/>
          </c:dLbls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Gestiones de Cobro</c:v>
                </c:pt>
                <c:pt idx="2">
                  <c:v>Robo, Fraude y Extravio</c:v>
                </c:pt>
                <c:pt idx="3">
                  <c:v>Cobro de Intereses</c:v>
                </c:pt>
                <c:pt idx="4">
                  <c:v>Incumplimiento de contrato u oferta</c:v>
                </c:pt>
                <c:pt idx="5">
                  <c:v>Desistimiento de compra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5.6100000000000039E-2</c:v>
                </c:pt>
                <c:pt idx="1">
                  <c:v>3.200000000000001E-3</c:v>
                </c:pt>
                <c:pt idx="2">
                  <c:v>4.5000000000000014E-3</c:v>
                </c:pt>
                <c:pt idx="3">
                  <c:v>5.1000000000000004E-3</c:v>
                </c:pt>
                <c:pt idx="4">
                  <c:v>1.0800000000000004E-2</c:v>
                </c:pt>
                <c:pt idx="5">
                  <c:v>1.2100000000000001E-2</c:v>
                </c:pt>
                <c:pt idx="6">
                  <c:v>1.3400000000000004E-2</c:v>
                </c:pt>
                <c:pt idx="7">
                  <c:v>4.9700000000000029E-2</c:v>
                </c:pt>
                <c:pt idx="8">
                  <c:v>9.1800000000000007E-2</c:v>
                </c:pt>
                <c:pt idx="9">
                  <c:v>0.10829999999999999</c:v>
                </c:pt>
                <c:pt idx="10">
                  <c:v>0.64500000000000024</c:v>
                </c:pt>
              </c:numCache>
            </c:numRef>
          </c:val>
        </c:ser>
        <c:dLbls>
          <c:showVal val="1"/>
        </c:dLbls>
        <c:shape val="box"/>
        <c:axId val="59536896"/>
        <c:axId val="59538432"/>
        <c:axId val="0"/>
      </c:bar3DChart>
      <c:catAx>
        <c:axId val="59536896"/>
        <c:scaling>
          <c:orientation val="minMax"/>
        </c:scaling>
        <c:axPos val="l"/>
        <c:tickLblPos val="nextTo"/>
        <c:crossAx val="59538432"/>
        <c:crosses val="autoZero"/>
        <c:auto val="1"/>
        <c:lblAlgn val="ctr"/>
        <c:lblOffset val="100"/>
      </c:catAx>
      <c:valAx>
        <c:axId val="59538432"/>
        <c:scaling>
          <c:orientation val="minMax"/>
        </c:scaling>
        <c:axPos val="b"/>
        <c:majorGridlines/>
        <c:numFmt formatCode="0.00%" sourceLinked="1"/>
        <c:tickLblPos val="nextTo"/>
        <c:crossAx val="59536896"/>
        <c:crosses val="autoZero"/>
        <c:crossBetween val="between"/>
        <c:majorUnit val="0.2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dLbls>
            <c:showVal val="1"/>
          </c:dLbls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Cobro de Intereses</c:v>
                </c:pt>
                <c:pt idx="6">
                  <c:v>Incumplimiento de garantía</c:v>
                </c:pt>
                <c:pt idx="7">
                  <c:v>Problemas de contrato u oferta</c:v>
                </c:pt>
                <c:pt idx="8">
                  <c:v>Plan de Pagos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0.17799999999999999</c:v>
                </c:pt>
                <c:pt idx="1">
                  <c:v>8.5000000000000006E-3</c:v>
                </c:pt>
                <c:pt idx="2">
                  <c:v>2.1600000000000008E-2</c:v>
                </c:pt>
                <c:pt idx="3">
                  <c:v>2.3299999999999998E-2</c:v>
                </c:pt>
                <c:pt idx="4">
                  <c:v>2.6900000000000007E-2</c:v>
                </c:pt>
                <c:pt idx="5">
                  <c:v>2.9100000000000001E-2</c:v>
                </c:pt>
                <c:pt idx="6">
                  <c:v>4.940000000000002E-2</c:v>
                </c:pt>
                <c:pt idx="7">
                  <c:v>7.2100000000000011E-2</c:v>
                </c:pt>
                <c:pt idx="8">
                  <c:v>7.2500000000000023E-2</c:v>
                </c:pt>
                <c:pt idx="9">
                  <c:v>0.10210000000000002</c:v>
                </c:pt>
                <c:pt idx="10">
                  <c:v>0.41650000000000009</c:v>
                </c:pt>
              </c:numCache>
            </c:numRef>
          </c:val>
        </c:ser>
        <c:dLbls>
          <c:showVal val="1"/>
        </c:dLbls>
        <c:shape val="box"/>
        <c:axId val="59571200"/>
        <c:axId val="66532096"/>
        <c:axId val="0"/>
      </c:bar3DChart>
      <c:catAx>
        <c:axId val="59571200"/>
        <c:scaling>
          <c:orientation val="minMax"/>
        </c:scaling>
        <c:axPos val="l"/>
        <c:tickLblPos val="nextTo"/>
        <c:crossAx val="66532096"/>
        <c:crosses val="autoZero"/>
        <c:auto val="1"/>
        <c:lblAlgn val="ctr"/>
        <c:lblOffset val="100"/>
      </c:catAx>
      <c:valAx>
        <c:axId val="66532096"/>
        <c:scaling>
          <c:orientation val="minMax"/>
        </c:scaling>
        <c:axPos val="b"/>
        <c:majorGridlines/>
        <c:numFmt formatCode="0.00%" sourceLinked="1"/>
        <c:tickLblPos val="nextTo"/>
        <c:crossAx val="59571200"/>
        <c:crosses val="autoZero"/>
        <c:crossBetween val="between"/>
        <c:majorUnit val="0.15000000000000013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plotArea>
      <c:layout/>
      <c:barChart>
        <c:barDir val="col"/>
        <c:grouping val="clustered"/>
        <c:ser>
          <c:idx val="0"/>
          <c:order val="0"/>
          <c:tx>
            <c:strRef>
              <c:f>Hoja1!$A$204</c:f>
              <c:strCache>
                <c:ptCount val="1"/>
                <c:pt idx="0">
                  <c:v>Casos Cerrados</c:v>
                </c:pt>
              </c:strCache>
            </c:strRef>
          </c:tx>
          <c:cat>
            <c:numRef>
              <c:f>Hoja1!$C$203:$N$203</c:f>
              <c:numCache>
                <c:formatCode>mmm\-yy</c:formatCode>
                <c:ptCount val="12"/>
                <c:pt idx="0">
                  <c:v>40575</c:v>
                </c:pt>
                <c:pt idx="1">
                  <c:v>40603</c:v>
                </c:pt>
                <c:pt idx="2">
                  <c:v>40634</c:v>
                </c:pt>
                <c:pt idx="3">
                  <c:v>40664</c:v>
                </c:pt>
                <c:pt idx="4">
                  <c:v>40695</c:v>
                </c:pt>
                <c:pt idx="5">
                  <c:v>40725</c:v>
                </c:pt>
                <c:pt idx="6">
                  <c:v>40756</c:v>
                </c:pt>
                <c:pt idx="7">
                  <c:v>40787</c:v>
                </c:pt>
                <c:pt idx="8">
                  <c:v>40817</c:v>
                </c:pt>
                <c:pt idx="9">
                  <c:v>40848</c:v>
                </c:pt>
                <c:pt idx="10">
                  <c:v>40878</c:v>
                </c:pt>
                <c:pt idx="11">
                  <c:v>40909</c:v>
                </c:pt>
              </c:numCache>
            </c:numRef>
          </c:cat>
          <c:val>
            <c:numRef>
              <c:f>Hoja1!$C$204:$N$204</c:f>
              <c:numCache>
                <c:formatCode>#,##0</c:formatCode>
                <c:ptCount val="12"/>
                <c:pt idx="0">
                  <c:v>1678</c:v>
                </c:pt>
                <c:pt idx="1">
                  <c:v>1970</c:v>
                </c:pt>
                <c:pt idx="2">
                  <c:v>1095</c:v>
                </c:pt>
                <c:pt idx="3">
                  <c:v>1698</c:v>
                </c:pt>
                <c:pt idx="4">
                  <c:v>1532</c:v>
                </c:pt>
                <c:pt idx="5">
                  <c:v>1420</c:v>
                </c:pt>
                <c:pt idx="6">
                  <c:v>1471</c:v>
                </c:pt>
                <c:pt idx="7">
                  <c:v>1383</c:v>
                </c:pt>
                <c:pt idx="8">
                  <c:v>1381</c:v>
                </c:pt>
                <c:pt idx="9">
                  <c:v>1484</c:v>
                </c:pt>
                <c:pt idx="10">
                  <c:v>1138</c:v>
                </c:pt>
                <c:pt idx="11">
                  <c:v>1428</c:v>
                </c:pt>
              </c:numCache>
            </c:numRef>
          </c:val>
        </c:ser>
        <c:axId val="66554496"/>
        <c:axId val="66556288"/>
      </c:barChart>
      <c:lineChart>
        <c:grouping val="standard"/>
        <c:ser>
          <c:idx val="1"/>
          <c:order val="1"/>
          <c:tx>
            <c:strRef>
              <c:f>Hoja1!$A$205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Hoja1!$C$203:$N$203</c:f>
              <c:numCache>
                <c:formatCode>mmm\-yy</c:formatCode>
                <c:ptCount val="12"/>
                <c:pt idx="0">
                  <c:v>40575</c:v>
                </c:pt>
                <c:pt idx="1">
                  <c:v>40603</c:v>
                </c:pt>
                <c:pt idx="2">
                  <c:v>40634</c:v>
                </c:pt>
                <c:pt idx="3">
                  <c:v>40664</c:v>
                </c:pt>
                <c:pt idx="4">
                  <c:v>40695</c:v>
                </c:pt>
                <c:pt idx="5">
                  <c:v>40725</c:v>
                </c:pt>
                <c:pt idx="6">
                  <c:v>40756</c:v>
                </c:pt>
                <c:pt idx="7">
                  <c:v>40787</c:v>
                </c:pt>
                <c:pt idx="8">
                  <c:v>40817</c:v>
                </c:pt>
                <c:pt idx="9">
                  <c:v>40848</c:v>
                </c:pt>
                <c:pt idx="10">
                  <c:v>40878</c:v>
                </c:pt>
                <c:pt idx="11">
                  <c:v>40909</c:v>
                </c:pt>
              </c:numCache>
            </c:numRef>
          </c:cat>
          <c:val>
            <c:numRef>
              <c:f>Hoja1!$C$205:$N$205</c:f>
              <c:numCache>
                <c:formatCode>"$"#,##0.00</c:formatCode>
                <c:ptCount val="12"/>
                <c:pt idx="0">
                  <c:v>319644.42000000016</c:v>
                </c:pt>
                <c:pt idx="1">
                  <c:v>408802.91999999969</c:v>
                </c:pt>
                <c:pt idx="2">
                  <c:v>146547.10999999993</c:v>
                </c:pt>
                <c:pt idx="3">
                  <c:v>321984.01</c:v>
                </c:pt>
                <c:pt idx="4">
                  <c:v>211728.34999999971</c:v>
                </c:pt>
                <c:pt idx="5">
                  <c:v>613398.51</c:v>
                </c:pt>
                <c:pt idx="6">
                  <c:v>167411.07</c:v>
                </c:pt>
                <c:pt idx="7">
                  <c:v>162238.31000000003</c:v>
                </c:pt>
                <c:pt idx="8">
                  <c:v>173571.09999999971</c:v>
                </c:pt>
                <c:pt idx="9">
                  <c:v>194106.86000000025</c:v>
                </c:pt>
                <c:pt idx="10">
                  <c:v>121162.90999999997</c:v>
                </c:pt>
                <c:pt idx="11">
                  <c:v>210382.87999999998</c:v>
                </c:pt>
              </c:numCache>
            </c:numRef>
          </c:val>
        </c:ser>
        <c:marker val="1"/>
        <c:axId val="66559360"/>
        <c:axId val="66557824"/>
      </c:lineChart>
      <c:dateAx>
        <c:axId val="66554496"/>
        <c:scaling>
          <c:orientation val="minMax"/>
        </c:scaling>
        <c:axPos val="b"/>
        <c:numFmt formatCode="mmm\-yy" sourceLinked="1"/>
        <c:tickLblPos val="nextTo"/>
        <c:crossAx val="66556288"/>
        <c:crosses val="autoZero"/>
        <c:auto val="1"/>
        <c:lblOffset val="100"/>
      </c:dateAx>
      <c:valAx>
        <c:axId val="66556288"/>
        <c:scaling>
          <c:orientation val="minMax"/>
        </c:scaling>
        <c:axPos val="l"/>
        <c:majorGridlines/>
        <c:numFmt formatCode="#,##0" sourceLinked="1"/>
        <c:tickLblPos val="nextTo"/>
        <c:crossAx val="66554496"/>
        <c:crosses val="autoZero"/>
        <c:crossBetween val="between"/>
      </c:valAx>
      <c:valAx>
        <c:axId val="66557824"/>
        <c:scaling>
          <c:orientation val="minMax"/>
        </c:scaling>
        <c:axPos val="r"/>
        <c:numFmt formatCode="&quot;$&quot;#,##0.00" sourceLinked="1"/>
        <c:tickLblPos val="nextTo"/>
        <c:crossAx val="66559360"/>
        <c:crosses val="max"/>
        <c:crossBetween val="between"/>
      </c:valAx>
      <c:dateAx>
        <c:axId val="66559360"/>
        <c:scaling>
          <c:orientation val="minMax"/>
        </c:scaling>
        <c:delete val="1"/>
        <c:axPos val="b"/>
        <c:numFmt formatCode="mmm\-yy" sourceLinked="1"/>
        <c:tickLblPos val="nextTo"/>
        <c:crossAx val="66557824"/>
        <c:crosses val="autoZero"/>
        <c:auto val="1"/>
        <c:lblOffset val="100"/>
      </c:dateAx>
    </c:plotArea>
    <c:legend>
      <c:legendPos val="b"/>
      <c:layout/>
      <c:txPr>
        <a:bodyPr/>
        <a:lstStyle/>
        <a:p>
          <a:pPr>
            <a:defRPr sz="1050"/>
          </a:pPr>
          <a:endParaRPr lang="es-SV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01/03/12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Enero </a:t>
            </a:r>
            <a:r>
              <a:rPr lang="es-ES" dirty="0" smtClean="0"/>
              <a:t>2012</a:t>
            </a:r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73195" y="1306827"/>
          <a:ext cx="7797610" cy="1219004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</a:t>
                      </a:r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14.9%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6.7%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31.0%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111.9%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24.9%</a:t>
                      </a:r>
                    </a:p>
                  </a:txBody>
                  <a:tcPr marL="0" marR="0" marT="0" marB="0" anchor="b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4.9%</a:t>
                      </a:r>
                    </a:p>
                  </a:txBody>
                  <a:tcPr marL="0" marR="0" marT="0" marB="0" anchor="b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5,976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14.3%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32.2%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enero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5,976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con </a:t>
            </a:r>
            <a:r>
              <a:rPr lang="es-SV" sz="3200" dirty="0" smtClean="0">
                <a:solidFill>
                  <a:srgbClr val="000000"/>
                </a:solidFill>
              </a:rPr>
              <a:t>4,026; Las asesorías aumentaron un 14.9% en comparación con el mismo mes del año pasado.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es un aumento en las atenciones del </a:t>
            </a:r>
            <a:r>
              <a:rPr lang="es-SV" sz="3200" b="1" dirty="0" smtClean="0">
                <a:solidFill>
                  <a:srgbClr val="000000"/>
                </a:solidFill>
              </a:rPr>
              <a:t>14.3%</a:t>
            </a:r>
            <a:r>
              <a:rPr lang="es-ES" sz="3200" dirty="0" smtClean="0"/>
              <a:t> en comparación con el año pasado; los datos indican que este cambio se debe a la paulatina disminución en las denuncias del sector de agua potable, pues a lo largo del año, estas han comenzado a regresar a sus niveles normales previos al cambio de tarifa.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este mes con el anterior, se observa un aumento del </a:t>
            </a:r>
            <a:r>
              <a:rPr lang="es-ES" sz="3200" b="1" dirty="0" smtClean="0"/>
              <a:t>32.2%</a:t>
            </a:r>
            <a:r>
              <a:rPr lang="es-ES" sz="3200" dirty="0" smtClean="0"/>
              <a:t> en el total de atenciones; esto está estrechamente ligado con el periodo de vacaciones del mes anterior.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</a:t>
            </a:r>
            <a:r>
              <a:rPr lang="es-ES" dirty="0" smtClean="0"/>
              <a:t>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2,010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674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2,214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648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5,976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2,010</a:t>
            </a:r>
            <a:r>
              <a:rPr lang="es-ES" dirty="0" smtClean="0"/>
              <a:t> y </a:t>
            </a:r>
            <a:r>
              <a:rPr lang="es-SV" dirty="0" smtClean="0">
                <a:solidFill>
                  <a:srgbClr val="000000"/>
                </a:solidFill>
              </a:rPr>
              <a:t>2,214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r>
              <a:rPr lang="es-ES" dirty="0" smtClean="0"/>
              <a:t>Respecto al mes anterior, las atenciones aumentaron 32.2%.</a:t>
            </a:r>
          </a:p>
          <a:p>
            <a:r>
              <a:rPr lang="es-ES" dirty="0" smtClean="0"/>
              <a:t>La principal causa de este aumento ha sido la duración del mes, pues en Enero, se laboró una semana más que el mes anterior.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Diciembre-Enero de </a:t>
            </a:r>
            <a:r>
              <a:rPr lang="es-SV" sz="1600" dirty="0" smtClean="0"/>
              <a:t>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Enero de </a:t>
            </a:r>
            <a:r>
              <a:rPr lang="es-SV" sz="1600" dirty="0" smtClean="0"/>
              <a:t>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/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24.8%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49.1%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37.0%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51.4%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</a:t>
            </a:r>
            <a:r>
              <a:rPr lang="es-ES" dirty="0" smtClean="0"/>
              <a:t>sector </a:t>
            </a:r>
            <a:r>
              <a:rPr lang="es-ES" dirty="0" smtClean="0"/>
              <a:t>para </a:t>
            </a:r>
            <a:r>
              <a:rPr lang="es-ES" dirty="0" smtClean="0"/>
              <a:t>enero </a:t>
            </a:r>
            <a:r>
              <a:rPr lang="es-ES" dirty="0" smtClean="0"/>
              <a:t>de 2011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5000636"/>
            <a:ext cx="7929618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Agua Potable, con 25.62%; Telecomunicaciones, con 20.18%; y Servicios Financieros, con 17.32%.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las denuncias, continua predominando el sector de Agua Potable, que desde el cambio de tarifa, ha abarcado la mayor parte de las denuncias, este mes le corresponde un 59.53% del total, lo cual es un retroceso respecto al 50% que se tuvo a finales del año pasado.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14.6% y Electrodomésticos, un 10.13%</a:t>
            </a:r>
            <a:endParaRPr lang="es-SV" sz="2800" dirty="0"/>
          </a:p>
        </p:txBody>
      </p:sp>
      <p:graphicFrame>
        <p:nvGraphicFramePr>
          <p:cNvPr id="10" name="2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1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Motivos de las </a:t>
            </a:r>
            <a:r>
              <a:rPr lang="es-ES" dirty="0" smtClean="0"/>
              <a:t>atenciones </a:t>
            </a:r>
            <a:r>
              <a:rPr lang="es-ES" dirty="0" smtClean="0"/>
              <a:t>para </a:t>
            </a:r>
            <a:r>
              <a:rPr lang="es-ES" dirty="0" smtClean="0"/>
              <a:t>enero </a:t>
            </a:r>
            <a:r>
              <a:rPr lang="es-ES" dirty="0" smtClean="0"/>
              <a:t>de </a:t>
            </a:r>
            <a:r>
              <a:rPr lang="es-ES" dirty="0" smtClean="0"/>
              <a:t>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929198"/>
            <a:ext cx="7929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</a:t>
            </a:r>
            <a:r>
              <a:rPr lang="es-ES" sz="2800" dirty="0" err="1" smtClean="0"/>
              <a:t>tanción</a:t>
            </a:r>
            <a:r>
              <a:rPr lang="es-ES" sz="2800" dirty="0" smtClean="0"/>
              <a:t> son los cobros, cargos y comisiones con un 41.65%.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calidad de los productos, los planes de pago, y problemas de contrato u oferta le siguen en relevancia, con 10.21%, 7.25% y 7.21% respectivamente.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64.50%, seguidas de mala calidad del producto con 10.83% y problemas de contrato u oferta con 9.8%.</a:t>
            </a:r>
            <a:endParaRPr lang="es-SV" sz="2800" dirty="0"/>
          </a:p>
        </p:txBody>
      </p:sp>
      <p:graphicFrame>
        <p:nvGraphicFramePr>
          <p:cNvPr id="9" name="4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3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</a:t>
            </a:r>
            <a:r>
              <a:rPr lang="es-ES" dirty="0" smtClean="0"/>
              <a:t>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8" cy="18288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</a:t>
                      </a:r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1,490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1,281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-14.0%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1,281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26.7%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43.6%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21.5%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-34.2%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-57.1%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112.5%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-35.2%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-12.5%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-12.4%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25.5%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3714752"/>
            <a:ext cx="8229600" cy="2428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cierre de casos presenta una disminución respecto al año pasado. En total, han caído en un 12.4%.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La causa de la disminución de las denuncias es la caída relativa del sector del agua potable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La cantidad de cierres de Enero aumenta respecto al mes pasado, el total fue de un 25.5%. </a:t>
            </a:r>
            <a:endParaRPr lang="es-SV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</a:t>
            </a:r>
            <a:r>
              <a:rPr lang="es-ES" dirty="0" smtClean="0"/>
              <a:t>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smtClean="0"/>
              <a:t>$210,382.88 </a:t>
            </a:r>
            <a:r>
              <a:rPr lang="es-ES" sz="3200" smtClean="0"/>
              <a:t>a </a:t>
            </a:r>
            <a:r>
              <a:rPr lang="es-ES" sz="3200" dirty="0" smtClean="0"/>
              <a:t>favor de los consumidores.</a:t>
            </a:r>
            <a:endParaRPr lang="es-SV" sz="3200" dirty="0" smtClean="0"/>
          </a:p>
        </p:txBody>
      </p:sp>
      <p:graphicFrame>
        <p:nvGraphicFramePr>
          <p:cNvPr id="8" name="5 Gráfico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109</TotalTime>
  <Words>804</Words>
  <Application>Microsoft Office PowerPoint</Application>
  <PresentationFormat>Presentación en pantalla (4:3)</PresentationFormat>
  <Paragraphs>217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Boletín Estadístico Mensual 2011</vt:lpstr>
      <vt:lpstr>Boletín Estadístico Mensual</vt:lpstr>
      <vt:lpstr>Atenciones</vt:lpstr>
      <vt:lpstr>Oficinas de atención</vt:lpstr>
      <vt:lpstr>Casos por sector para enero de 2011</vt:lpstr>
      <vt:lpstr>Motivos de las atenciones para enero de 2012</vt:lpstr>
      <vt:lpstr>Casos cerrados</vt:lpstr>
      <vt:lpstr>Montos recuperados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24</cp:revision>
  <dcterms:created xsi:type="dcterms:W3CDTF">2011-12-21T16:07:31Z</dcterms:created>
  <dcterms:modified xsi:type="dcterms:W3CDTF">2012-03-01T21:43:42Z</dcterms:modified>
</cp:coreProperties>
</file>