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showGuides="1">
      <p:cViewPr varScale="1">
        <p:scale>
          <a:sx n="74" d="100"/>
          <a:sy n="74" d="100"/>
        </p:scale>
        <p:origin x="600" y="7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31/01/2020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31/01/2020</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smtClean="0"/>
              <a:t>DICIEMBRE 2019</a:t>
            </a:r>
            <a:endParaRPr lang="es-SV" dirty="0"/>
          </a:p>
        </p:txBody>
      </p:sp>
    </p:spTree>
    <p:extLst>
      <p:ext uri="{BB962C8B-B14F-4D97-AF65-F5344CB8AC3E}">
        <p14:creationId xmlns:p14="http://schemas.microsoft.com/office/powerpoint/2010/main" val="308217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Acceso a la Información Pública y Transparencia  </a:t>
            </a:r>
            <a:endParaRPr lang="es-SV" sz="2800" b="1" dirty="0">
              <a:solidFill>
                <a:srgbClr val="0070C0"/>
              </a:solidFill>
            </a:endParaRP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r>
              <a:rPr lang="es-SV" dirty="0" smtClean="0">
                <a:latin typeface="+mj-lt"/>
                <a:ea typeface="Calibri" panose="020F0502020204030204" pitchFamily="34" charset="0"/>
                <a:cs typeface="Times New Roman" panose="02020603050405020304" pitchFamily="18" charset="0"/>
              </a:rPr>
              <a:t>.</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Financiera Institucional </a:t>
            </a:r>
            <a:endParaRPr lang="es-SV" sz="2800" b="1" dirty="0">
              <a:solidFill>
                <a:srgbClr val="0070C0"/>
              </a:solidFill>
            </a:endParaRP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5.</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a:t>
            </a:r>
            <a:r>
              <a:rPr lang="es-US" dirty="0" smtClean="0">
                <a:latin typeface="+mj-lt"/>
                <a:ea typeface="Calibri" panose="020F0502020204030204" pitchFamily="34" charset="0"/>
                <a:cs typeface="Times New Roman" panose="02020603050405020304" pitchFamily="18" charset="0"/>
              </a:rPr>
              <a:t>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Planificación y Calidad</a:t>
            </a:r>
            <a:endParaRPr lang="es-SV" sz="2800" b="1" dirty="0">
              <a:solidFill>
                <a:srgbClr val="0070C0"/>
              </a:solidFill>
            </a:endParaRP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Comunicaciones</a:t>
            </a:r>
            <a:endParaRPr lang="es-SV" sz="2800" b="1" dirty="0">
              <a:solidFill>
                <a:srgbClr val="0070C0"/>
              </a:solidFill>
            </a:endParaRP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Unidad de Cooperación y Relaciones Institucionales.</a:t>
            </a:r>
            <a:endParaRPr lang="es-SV" sz="2800" b="1" dirty="0">
              <a:solidFill>
                <a:srgbClr val="0070C0"/>
              </a:solidFill>
            </a:endParaRP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a:t>
            </a:r>
            <a:r>
              <a:rPr lang="es-SV" sz="1600" b="1" dirty="0" smtClean="0">
                <a:latin typeface="+mj-lt"/>
                <a:ea typeface="Calibri" panose="020F0502020204030204" pitchFamily="34" charset="0"/>
                <a:cs typeface="Times New Roman" panose="02020603050405020304" pitchFamily="18" charset="0"/>
              </a:rPr>
              <a:t>Reyes</a:t>
            </a: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Número </a:t>
            </a:r>
            <a:r>
              <a:rPr lang="es-SV" sz="1600" dirty="0">
                <a:latin typeface="+mj-lt"/>
                <a:ea typeface="Calibri" panose="020F0502020204030204" pitchFamily="34" charset="0"/>
                <a:cs typeface="Times New Roman" panose="02020603050405020304" pitchFamily="18" charset="0"/>
              </a:rPr>
              <a:t>de personas que la </a:t>
            </a:r>
            <a:r>
              <a:rPr lang="es-SV" sz="1600" dirty="0" smtClean="0">
                <a:latin typeface="+mj-lt"/>
                <a:ea typeface="Calibri" panose="020F0502020204030204" pitchFamily="34" charset="0"/>
                <a:cs typeface="Times New Roman" panose="02020603050405020304" pitchFamily="18" charset="0"/>
              </a:rPr>
              <a:t>integran: 1.</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Hombres</a:t>
            </a:r>
            <a:r>
              <a:rPr lang="es-SV" sz="1600" dirty="0">
                <a:latin typeface="+mj-lt"/>
                <a:ea typeface="Calibri" panose="020F0502020204030204" pitchFamily="34" charset="0"/>
                <a:cs typeface="Times New Roman" panose="02020603050405020304" pitchFamily="18" charset="0"/>
              </a:rPr>
              <a:t>: </a:t>
            </a:r>
            <a:r>
              <a:rPr lang="es-SV" sz="1600" dirty="0" smtClean="0">
                <a:latin typeface="+mj-lt"/>
                <a:ea typeface="Calibri" panose="020F0502020204030204" pitchFamily="34" charset="0"/>
                <a:cs typeface="Times New Roman" panose="02020603050405020304" pitchFamily="18" charset="0"/>
              </a:rPr>
              <a:t>1.</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Dirección de Vigilancia de Mercados</a:t>
            </a:r>
            <a:endParaRPr lang="es-SV" sz="2800" b="1" dirty="0">
              <a:solidFill>
                <a:srgbClr val="0070C0"/>
              </a:solidFill>
            </a:endParaRPr>
          </a:p>
        </p:txBody>
      </p:sp>
      <p:sp>
        <p:nvSpPr>
          <p:cNvPr id="13" name="Rectángulo 12"/>
          <p:cNvSpPr/>
          <p:nvPr/>
        </p:nvSpPr>
        <p:spPr>
          <a:xfrm>
            <a:off x="2415793"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22.</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24.</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Unidad </a:t>
            </a:r>
            <a:r>
              <a:rPr lang="es-SV" sz="1600" dirty="0">
                <a:latin typeface="+mj-lt"/>
                <a:ea typeface="Calibri" panose="020F0502020204030204" pitchFamily="34" charset="0"/>
                <a:cs typeface="Times New Roman" panose="02020603050405020304" pitchFamily="18" charset="0"/>
              </a:rPr>
              <a:t>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smtClean="0">
                <a:latin typeface="+mj-lt"/>
                <a:ea typeface="Calibri" panose="020F0502020204030204" pitchFamily="34" charset="0"/>
                <a:cs typeface="Times New Roman" panose="02020603050405020304" pitchFamily="18" charset="0"/>
              </a:rPr>
              <a:t>Unidad </a:t>
            </a:r>
            <a:r>
              <a:rPr lang="es-SV" sz="1600" dirty="0">
                <a:latin typeface="+mj-lt"/>
                <a:ea typeface="Calibri" panose="020F0502020204030204" pitchFamily="34" charset="0"/>
                <a:cs typeface="Times New Roman" panose="02020603050405020304" pitchFamily="18" charset="0"/>
              </a:rPr>
              <a:t>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smtClean="0">
                <a:latin typeface="+mj-lt"/>
                <a:cs typeface="Times New Roman" panose="02020603050405020304" pitchFamily="18" charset="0"/>
              </a:rPr>
              <a:t>Auditoría </a:t>
            </a:r>
            <a:r>
              <a:rPr lang="es-SV" sz="1600" dirty="0">
                <a:latin typeface="+mj-lt"/>
                <a:cs typeface="Times New Roman" panose="02020603050405020304" pitchFamily="18" charset="0"/>
              </a:rPr>
              <a:t>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de Ciudadanía y Consumo</a:t>
            </a:r>
            <a:endParaRPr lang="es-SV" sz="2800" b="1" dirty="0">
              <a:solidFill>
                <a:srgbClr val="0070C0"/>
              </a:solidFill>
            </a:endParaRPr>
          </a:p>
        </p:txBody>
      </p:sp>
      <p:sp>
        <p:nvSpPr>
          <p:cNvPr id="8" name="Rectángulo 7"/>
          <p:cNvSpPr/>
          <p:nvPr/>
        </p:nvSpPr>
        <p:spPr>
          <a:xfrm>
            <a:off x="1374656" y="1705613"/>
            <a:ext cx="9070109" cy="4241995"/>
          </a:xfrm>
          <a:prstGeom prst="rect">
            <a:avLst/>
          </a:prstGeom>
        </p:spPr>
        <p:txBody>
          <a:bodyPr wrap="square">
            <a:spAutoFit/>
          </a:bodyPr>
          <a:lstStyle/>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a:t>
            </a:r>
            <a:r>
              <a:rPr lang="es-SV" sz="1600" b="1" dirty="0" smtClean="0">
                <a:latin typeface="+mj-lt"/>
                <a:ea typeface="Calibri" panose="020F0502020204030204" pitchFamily="34" charset="0"/>
                <a:cs typeface="Times New Roman" panose="02020603050405020304" pitchFamily="18" charset="0"/>
              </a:rPr>
              <a:t>: Josué Nathan Ramos.</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14.</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6.</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Defensoría Móvil: </a:t>
            </a:r>
            <a:r>
              <a:rPr lang="es-SV" sz="1600" b="1" dirty="0">
                <a:latin typeface="+mj-lt"/>
                <a:ea typeface="Calibri" panose="020F0502020204030204" pitchFamily="34" charset="0"/>
                <a:cs typeface="Times New Roman" panose="02020603050405020304" pitchFamily="18" charset="0"/>
              </a:rPr>
              <a:t>Carlos José Hurtado.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Educación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Participación Ciudadana: </a:t>
            </a:r>
            <a:r>
              <a:rPr lang="es-SV" sz="1600" b="1" dirty="0">
                <a:latin typeface="+mj-lt"/>
                <a:ea typeface="Calibri" panose="020F0502020204030204" pitchFamily="34" charset="0"/>
                <a:cs typeface="Times New Roman" panose="02020603050405020304" pitchFamily="18" charset="0"/>
              </a:rPr>
              <a:t>Raúl  Antonio Guevara</a:t>
            </a:r>
            <a:r>
              <a:rPr lang="es-SV" sz="1600" b="1" dirty="0" smtClean="0">
                <a:latin typeface="+mj-lt"/>
                <a:ea typeface="Calibri" panose="020F0502020204030204" pitchFamily="34" charset="0"/>
                <a:cs typeface="Times New Roman" panose="02020603050405020304" pitchFamily="18" charset="0"/>
              </a:rPr>
              <a:t>.</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Nota: estructura vigente a diciembre 2019</a:t>
            </a: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Jurídica</a:t>
            </a:r>
            <a:endParaRPr lang="es-SV" sz="2800" b="1" dirty="0">
              <a:solidFill>
                <a:srgbClr val="0070C0"/>
              </a:solidFill>
            </a:endParaRP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Gerencia de </a:t>
            </a:r>
            <a:r>
              <a:rPr lang="es-SV" sz="1600" dirty="0">
                <a:latin typeface="+mj-lt"/>
                <a:ea typeface="Calibri" panose="020F0502020204030204" pitchFamily="34" charset="0"/>
                <a:cs typeface="Times New Roman" panose="02020603050405020304" pitchFamily="18" charset="0"/>
              </a:rPr>
              <a:t>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de Administración</a:t>
            </a:r>
            <a:endParaRPr lang="es-SV" sz="2800" b="1" dirty="0">
              <a:solidFill>
                <a:srgbClr val="0070C0"/>
              </a:solidFill>
            </a:endParaRP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40.</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25.</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smtClean="0">
                <a:latin typeface="+mj-lt"/>
                <a:ea typeface="Calibri" panose="020F0502020204030204" pitchFamily="34" charset="0"/>
                <a:cs typeface="Times New Roman" panose="02020603050405020304" pitchFamily="18" charset="0"/>
              </a:rPr>
              <a:t>Unidad </a:t>
            </a:r>
            <a:r>
              <a:rPr lang="es-SV" sz="1500" dirty="0">
                <a:latin typeface="+mj-lt"/>
                <a:ea typeface="Calibri" panose="020F0502020204030204" pitchFamily="34" charset="0"/>
                <a:cs typeface="Times New Roman" panose="02020603050405020304" pitchFamily="18" charset="0"/>
              </a:rPr>
              <a:t>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smtClean="0">
                <a:latin typeface="+mj-lt"/>
                <a:ea typeface="Calibri" panose="020F0502020204030204" pitchFamily="34" charset="0"/>
                <a:cs typeface="Times New Roman" panose="02020603050405020304" pitchFamily="18" charset="0"/>
              </a:rPr>
              <a:t>Gerencia de </a:t>
            </a:r>
            <a:r>
              <a:rPr lang="es-SV" sz="1500" dirty="0">
                <a:latin typeface="+mj-lt"/>
                <a:ea typeface="Calibri" panose="020F0502020204030204" pitchFamily="34" charset="0"/>
                <a:cs typeface="Times New Roman" panose="02020603050405020304" pitchFamily="18" charset="0"/>
              </a:rPr>
              <a:t>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smtClean="0">
                <a:latin typeface="+mj-lt"/>
                <a:ea typeface="Calibri" panose="020F0502020204030204" pitchFamily="34" charset="0"/>
                <a:cs typeface="Times New Roman" panose="02020603050405020304" pitchFamily="18" charset="0"/>
              </a:rPr>
              <a:t>Unidad </a:t>
            </a:r>
            <a:r>
              <a:rPr lang="es-SV" sz="1500" dirty="0">
                <a:latin typeface="+mj-lt"/>
                <a:ea typeface="Calibri" panose="020F0502020204030204" pitchFamily="34" charset="0"/>
                <a:cs typeface="Times New Roman" panose="02020603050405020304" pitchFamily="18" charset="0"/>
              </a:rPr>
              <a:t>de Adquisiciones y Contrataciones Institucionales: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smtClean="0">
                <a:latin typeface="+mj-lt"/>
                <a:ea typeface="Calibri" panose="020F0502020204030204" pitchFamily="34" charset="0"/>
                <a:cs typeface="Times New Roman" panose="02020603050405020304" pitchFamily="18" charset="0"/>
              </a:rPr>
              <a:t>Unidad </a:t>
            </a:r>
            <a:r>
              <a:rPr lang="es-SV" sz="1500" dirty="0">
                <a:latin typeface="+mj-lt"/>
                <a:ea typeface="Calibri" panose="020F0502020204030204" pitchFamily="34" charset="0"/>
                <a:cs typeface="Times New Roman" panose="02020603050405020304" pitchFamily="18" charset="0"/>
              </a:rPr>
              <a:t>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smtClean="0">
                <a:latin typeface="+mj-lt"/>
                <a:ea typeface="Calibri" panose="020F0502020204030204" pitchFamily="34" charset="0"/>
                <a:cs typeface="Times New Roman" panose="02020603050405020304" pitchFamily="18" charset="0"/>
              </a:rPr>
              <a:t>Unidad </a:t>
            </a:r>
            <a:r>
              <a:rPr lang="es-US" sz="1500" dirty="0">
                <a:latin typeface="+mj-lt"/>
                <a:ea typeface="Calibri" panose="020F0502020204030204" pitchFamily="34" charset="0"/>
                <a:cs typeface="Times New Roman" panose="02020603050405020304" pitchFamily="18" charset="0"/>
              </a:rPr>
              <a:t>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smtClean="0">
                <a:latin typeface="+mj-lt"/>
                <a:ea typeface="Calibri" panose="020F0502020204030204" pitchFamily="34" charset="0"/>
                <a:cs typeface="Times New Roman" panose="02020603050405020304" pitchFamily="18" charset="0"/>
              </a:rPr>
              <a:t>Unidad </a:t>
            </a:r>
            <a:r>
              <a:rPr lang="es-US" sz="1500" dirty="0">
                <a:latin typeface="+mj-lt"/>
                <a:ea typeface="Calibri" panose="020F0502020204030204" pitchFamily="34" charset="0"/>
                <a:cs typeface="Times New Roman" panose="02020603050405020304" pitchFamily="18" charset="0"/>
              </a:rPr>
              <a:t>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smtClean="0">
                <a:ea typeface="Calibri" panose="020F0502020204030204" pitchFamily="34" charset="0"/>
                <a:cs typeface="Times New Roman" panose="02020603050405020304" pitchFamily="18" charset="0"/>
              </a:rPr>
              <a:t>Unidad de  </a:t>
            </a:r>
            <a:r>
              <a:rPr lang="es-US" sz="1500" dirty="0">
                <a:ea typeface="Calibri" panose="020F0502020204030204" pitchFamily="34" charset="0"/>
                <a:cs typeface="Times New Roman" panose="02020603050405020304" pitchFamily="18" charset="0"/>
              </a:rPr>
              <a:t>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Centro de Solución de Controversias</a:t>
            </a:r>
            <a:endParaRPr lang="es-SV" sz="2800" b="1" dirty="0">
              <a:solidFill>
                <a:srgbClr val="0070C0"/>
              </a:solidFill>
            </a:endParaRP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32.</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22.</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10.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smtClean="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smtClean="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Dirección de Descentralización</a:t>
            </a:r>
            <a:endParaRPr lang="es-SV" sz="2800" b="1" dirty="0">
              <a:solidFill>
                <a:srgbClr val="0070C0"/>
              </a:solidFill>
            </a:endParaRP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a:t>
            </a:r>
            <a:r>
              <a:rPr lang="es-SV" sz="1600" b="1" dirty="0" smtClean="0">
                <a:latin typeface="+mj-lt"/>
                <a:ea typeface="Calibri" panose="020F0502020204030204" pitchFamily="34" charset="0"/>
                <a:cs typeface="Times New Roman" panose="02020603050405020304" pitchFamily="18" charset="0"/>
              </a:rPr>
              <a:t>Lucrecia Georgina Fuentes de Chafoya.</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62.</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33.</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29.</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smtClean="0">
                <a:latin typeface="+mj-lt"/>
                <a:ea typeface="Calibri" panose="020F0502020204030204" pitchFamily="34" charset="0"/>
                <a:cs typeface="Times New Roman" panose="02020603050405020304" pitchFamily="18" charset="0"/>
              </a:rPr>
              <a:t>Gerencia  de </a:t>
            </a:r>
            <a:r>
              <a:rPr lang="es-SV" sz="1500" dirty="0">
                <a:latin typeface="+mj-lt"/>
                <a:ea typeface="Calibri" panose="020F0502020204030204" pitchFamily="34" charset="0"/>
                <a:cs typeface="Times New Roman" panose="02020603050405020304" pitchFamily="18" charset="0"/>
              </a:rPr>
              <a:t>Defensoria Regional de Occidente: </a:t>
            </a:r>
            <a:r>
              <a:rPr lang="es-SV" sz="1400" b="1" dirty="0">
                <a:ea typeface="Calibri" panose="020F0502020204030204" pitchFamily="34" charset="0"/>
                <a:cs typeface="Times New Roman" panose="02020603050405020304" pitchFamily="18" charset="0"/>
              </a:rPr>
              <a:t>Lucrecia Georgina Fuentes de </a:t>
            </a:r>
            <a:r>
              <a:rPr lang="es-SV" sz="1400" b="1" dirty="0" smtClean="0">
                <a:ea typeface="Calibri" panose="020F0502020204030204" pitchFamily="34" charset="0"/>
                <a:cs typeface="Times New Roman" panose="02020603050405020304" pitchFamily="18" charset="0"/>
              </a:rPr>
              <a:t>Chafoya (interina ad-honorem)</a:t>
            </a:r>
            <a:endParaRPr lang="es-SV" sz="1400" b="1" dirty="0">
              <a:ea typeface="Calibri" panose="020F0502020204030204" pitchFamily="34" charset="0"/>
              <a:cs typeface="Times New Roman" panose="02020603050405020304" pitchFamily="18" charset="0"/>
            </a:endParaRPr>
          </a:p>
          <a:p>
            <a:pPr algn="just">
              <a:lnSpc>
                <a:spcPct val="107000"/>
              </a:lnSpc>
              <a:spcAft>
                <a:spcPts val="0"/>
              </a:spcAft>
            </a:pPr>
            <a:r>
              <a:rPr lang="es-SV" sz="1500" dirty="0" smtClean="0">
                <a:latin typeface="+mj-lt"/>
                <a:ea typeface="Calibri" panose="020F0502020204030204" pitchFamily="34" charset="0"/>
                <a:cs typeface="Times New Roman" panose="02020603050405020304" pitchFamily="18" charset="0"/>
              </a:rPr>
              <a:t>Gerencia de </a:t>
            </a:r>
            <a:r>
              <a:rPr lang="es-SV" sz="1500" dirty="0">
                <a:latin typeface="+mj-lt"/>
                <a:ea typeface="Calibri" panose="020F0502020204030204" pitchFamily="34" charset="0"/>
                <a:cs typeface="Times New Roman" panose="02020603050405020304" pitchFamily="18" charset="0"/>
              </a:rPr>
              <a:t>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smtClean="0">
                <a:latin typeface="+mj-lt"/>
                <a:ea typeface="Calibri" panose="020F0502020204030204" pitchFamily="34" charset="0"/>
                <a:cs typeface="Times New Roman" panose="02020603050405020304" pitchFamily="18" charset="0"/>
              </a:rPr>
              <a:t>Gerencia de </a:t>
            </a:r>
            <a:r>
              <a:rPr lang="es-SV" sz="1500" dirty="0">
                <a:latin typeface="+mj-lt"/>
                <a:ea typeface="Calibri" panose="020F0502020204030204" pitchFamily="34" charset="0"/>
                <a:cs typeface="Times New Roman" panose="02020603050405020304" pitchFamily="18" charset="0"/>
              </a:rPr>
              <a:t>Atención Descentralizada : </a:t>
            </a:r>
            <a:r>
              <a:rPr lang="es-SV" sz="1500" b="1" dirty="0">
                <a:latin typeface="+mj-lt"/>
                <a:ea typeface="Calibri" panose="020F0502020204030204" pitchFamily="34" charset="0"/>
                <a:cs typeface="Times New Roman" panose="02020603050405020304" pitchFamily="18" charset="0"/>
              </a:rPr>
              <a:t>Julio Humberto Aquino </a:t>
            </a:r>
            <a:r>
              <a:rPr lang="es-SV" sz="1500" b="1" dirty="0" smtClean="0">
                <a:latin typeface="+mj-lt"/>
                <a:ea typeface="Calibri" panose="020F0502020204030204" pitchFamily="34" charset="0"/>
                <a:cs typeface="Times New Roman" panose="02020603050405020304" pitchFamily="18" charset="0"/>
              </a:rPr>
              <a:t>Castillo</a:t>
            </a:r>
            <a:endParaRPr lang="es-SV" sz="1500" b="1"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smtClean="0">
                <a:solidFill>
                  <a:srgbClr val="0070C0"/>
                </a:solidFill>
              </a:rPr>
              <a:t>DE LA ESTRUCTURA DE DIRECCIÓN Y ADMINISTRACIÓN</a:t>
            </a:r>
            <a:endParaRPr lang="es-SV" sz="2400" b="1" dirty="0">
              <a:solidFill>
                <a:srgbClr val="0070C0"/>
              </a:solidFill>
            </a:endParaRP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a:t>
            </a:r>
            <a:r>
              <a:rPr lang="es-SV" sz="1200" dirty="0" smtClean="0">
                <a:latin typeface="+mj-lt"/>
              </a:rPr>
              <a:t>.</a:t>
            </a:r>
          </a:p>
          <a:p>
            <a:r>
              <a:rPr lang="es-SV" sz="1200" dirty="0" smtClean="0">
                <a:latin typeface="+mj-lt"/>
              </a:rPr>
              <a:t>i) Unidad de Cooperación y Relaciones Institucionales</a:t>
            </a:r>
            <a:endParaRPr lang="es-SV" sz="1200" dirty="0">
              <a:latin typeface="+mj-lt"/>
            </a:endParaRP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Presidencia de la Defensoría del Consumidor</a:t>
            </a:r>
            <a:endParaRPr lang="es-SV" sz="2800" b="1" dirty="0">
              <a:solidFill>
                <a:srgbClr val="0070C0"/>
              </a:solidFill>
            </a:endParaRP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smtClean="0">
                <a:latin typeface="Calibri Light" panose="020F0302020204030204" pitchFamily="34" charset="0"/>
                <a:ea typeface="Calibri" panose="020F0502020204030204" pitchFamily="34" charset="0"/>
                <a:cs typeface="Times New Roman" panose="02020603050405020304" pitchFamily="18" charset="0"/>
              </a:rPr>
              <a:t>Presidencia de la Defensoría:  </a:t>
            </a:r>
            <a:r>
              <a:rPr lang="es-SV" b="1" dirty="0">
                <a:latin typeface="Calibri Light" panose="020F0302020204030204" pitchFamily="34" charset="0"/>
                <a:ea typeface="Calibri" panose="020F0502020204030204" pitchFamily="34" charset="0"/>
                <a:cs typeface="Times New Roman" panose="02020603050405020304" pitchFamily="18" charset="0"/>
              </a:rPr>
              <a:t>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a:t>
            </a:r>
            <a:r>
              <a:rPr lang="es-SV" dirty="0" smtClean="0">
                <a:latin typeface="Calibri Light" panose="020F0302020204030204" pitchFamily="34" charset="0"/>
                <a:ea typeface="Calibri" panose="020F0502020204030204" pitchFamily="34" charset="0"/>
                <a:cs typeface="Times New Roman" panose="02020603050405020304" pitchFamily="18" charset="0"/>
              </a:rPr>
              <a:t>5</a:t>
            </a: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a:t>
            </a:r>
            <a:r>
              <a:rPr lang="es-SV" dirty="0" smtClean="0">
                <a:latin typeface="Calibri Light" panose="020F0302020204030204" pitchFamily="34" charset="0"/>
                <a:ea typeface="Calibri" panose="020F0502020204030204" pitchFamily="34" charset="0"/>
                <a:cs typeface="Times New Roman" panose="02020603050405020304" pitchFamily="18" charset="0"/>
              </a:rPr>
              <a:t>3.</a:t>
            </a:r>
            <a:endParaRPr lang="es-SV" dirty="0">
              <a:latin typeface="Calibri Light" panose="020F0302020204030204" pitchFamily="34" charset="0"/>
              <a:ea typeface="Calibri" panose="020F0502020204030204" pitchFamily="34" charset="0"/>
              <a:cs typeface="Times New Roman" panose="02020603050405020304" pitchFamily="18" charset="0"/>
            </a:endParaRP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smtClean="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5695342"/>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smtClean="0">
                <a:latin typeface="+mj-lt"/>
                <a:ea typeface="Calibri" panose="020F0502020204030204" pitchFamily="34" charset="0"/>
                <a:cs typeface="Times New Roman" panose="02020603050405020304" pitchFamily="18" charset="0"/>
              </a:rPr>
              <a:t>Presidente del Consejo Consultivo: César Augusto Calderón.</a:t>
            </a:r>
          </a:p>
          <a:p>
            <a:pPr algn="just">
              <a:lnSpc>
                <a:spcPct val="107000"/>
              </a:lnSpc>
              <a:spcAft>
                <a:spcPts val="0"/>
              </a:spcAft>
            </a:pPr>
            <a:r>
              <a:rPr lang="es-SV" dirty="0" smtClean="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smtClean="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smtClean="0">
                <a:latin typeface="+mj-lt"/>
                <a:ea typeface="Calibri" panose="020F0502020204030204" pitchFamily="34" charset="0"/>
                <a:cs typeface="Times New Roman" panose="02020603050405020304" pitchFamily="18" charset="0"/>
              </a:rPr>
              <a:t>Mujeres</a:t>
            </a:r>
            <a:r>
              <a:rPr lang="es-SV" sz="1700" dirty="0">
                <a:latin typeface="+mj-lt"/>
                <a:ea typeface="Calibri" panose="020F0502020204030204" pitchFamily="34" charset="0"/>
                <a:cs typeface="Times New Roman" panose="02020603050405020304" pitchFamily="18" charset="0"/>
              </a:rPr>
              <a:t>: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Tribunal Sancionador</a:t>
            </a:r>
            <a:endParaRPr lang="es-SV" sz="2800" b="1" dirty="0">
              <a:solidFill>
                <a:srgbClr val="0070C0"/>
              </a:solidFill>
            </a:endParaRP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smtClean="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smtClean="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smtClean="0">
                <a:latin typeface="+mj-lt"/>
                <a:ea typeface="Calibri" panose="020F0502020204030204" pitchFamily="34" charset="0"/>
                <a:cs typeface="Times New Roman" panose="02020603050405020304" pitchFamily="18" charset="0"/>
              </a:rPr>
              <a:t>Presidencia Tribunal Sancionador: José Leoisick Castro.</a:t>
            </a:r>
            <a:endParaRPr lang="es-SV"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a:t>
            </a:r>
            <a:r>
              <a:rPr lang="es-SV" sz="1600" dirty="0" smtClean="0">
                <a:latin typeface="+mj-lt"/>
                <a:ea typeface="Calibri" panose="020F0502020204030204" pitchFamily="34" charset="0"/>
                <a:cs typeface="Times New Roman" panose="02020603050405020304" pitchFamily="18" charset="0"/>
              </a:rPr>
              <a:t>27.</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a:t>
            </a:r>
            <a:r>
              <a:rPr lang="es-SV" sz="1600" dirty="0" smtClean="0">
                <a:latin typeface="+mj-lt"/>
                <a:ea typeface="Calibri" panose="020F0502020204030204" pitchFamily="34" charset="0"/>
                <a:cs typeface="Times New Roman" panose="02020603050405020304" pitchFamily="18" charset="0"/>
              </a:rPr>
              <a:t>14.</a:t>
            </a: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a:t>
            </a:r>
            <a:r>
              <a:rPr lang="es-SV" sz="1600" dirty="0" smtClean="0">
                <a:latin typeface="+mj-lt"/>
                <a:ea typeface="Calibri" panose="020F0502020204030204" pitchFamily="34" charset="0"/>
                <a:cs typeface="Times New Roman" panose="02020603050405020304" pitchFamily="18" charset="0"/>
              </a:rPr>
              <a:t>13.</a:t>
            </a:r>
          </a:p>
          <a:p>
            <a:pPr marL="285750" indent="-285750" algn="just">
              <a:lnSpc>
                <a:spcPct val="107000"/>
              </a:lnSpc>
              <a:spcAft>
                <a:spcPts val="0"/>
              </a:spcAft>
              <a:buFont typeface="Arial" panose="020B0604020202020204" pitchFamily="34" charset="0"/>
              <a:buChar char="•"/>
            </a:pPr>
            <a:r>
              <a:rPr lang="es-SV" sz="1600" dirty="0" smtClean="0">
                <a:latin typeface="+mj-lt"/>
                <a:ea typeface="Calibri" panose="020F0502020204030204" pitchFamily="34" charset="0"/>
                <a:cs typeface="Times New Roman" panose="02020603050405020304" pitchFamily="18" charset="0"/>
              </a:rPr>
              <a:t>Secretaría del Tribunal Sancionador: </a:t>
            </a:r>
            <a:r>
              <a:rPr lang="pt-BR" sz="1600" b="1" dirty="0" smtClean="0">
                <a:latin typeface="+mj-lt"/>
                <a:ea typeface="Calibri" panose="020F0502020204030204" pitchFamily="34" charset="0"/>
                <a:cs typeface="Times New Roman" panose="02020603050405020304" pitchFamily="18" charset="0"/>
              </a:rPr>
              <a:t>Luis </a:t>
            </a:r>
            <a:r>
              <a:rPr lang="pt-BR" sz="1600" b="1" dirty="0">
                <a:latin typeface="+mj-lt"/>
                <a:ea typeface="Calibri" panose="020F0502020204030204" pitchFamily="34" charset="0"/>
                <a:cs typeface="Times New Roman" panose="02020603050405020304" pitchFamily="18" charset="0"/>
              </a:rPr>
              <a:t>Roberto Fernández Meléndez </a:t>
            </a:r>
            <a:endParaRPr lang="es-SV" sz="1600" b="1" dirty="0" smtClean="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smtClean="0">
                <a:latin typeface="+mj-lt"/>
                <a:ea typeface="Calibri" panose="020F0502020204030204" pitchFamily="34" charset="0"/>
                <a:cs typeface="Times New Roman" panose="02020603050405020304" pitchFamily="18" charset="0"/>
              </a:rPr>
              <a:t>Unidad de </a:t>
            </a:r>
            <a:r>
              <a:rPr lang="es-SV" sz="1600" dirty="0">
                <a:latin typeface="+mj-lt"/>
                <a:ea typeface="Calibri" panose="020F0502020204030204" pitchFamily="34" charset="0"/>
                <a:cs typeface="Times New Roman" panose="02020603050405020304" pitchFamily="18" charset="0"/>
              </a:rPr>
              <a:t>estudios jurídicos, calidad y mejora regulatoria: </a:t>
            </a:r>
            <a:r>
              <a:rPr lang="es-SV" sz="1600" b="1" dirty="0" smtClean="0">
                <a:latin typeface="+mj-lt"/>
                <a:ea typeface="Calibri" panose="020F0502020204030204" pitchFamily="34" charset="0"/>
                <a:cs typeface="Times New Roman" panose="02020603050405020304" pitchFamily="18" charset="0"/>
              </a:rPr>
              <a:t>Susana </a:t>
            </a:r>
            <a:r>
              <a:rPr lang="es-SV" sz="1600" b="1" dirty="0">
                <a:latin typeface="+mj-lt"/>
                <a:ea typeface="Calibri" panose="020F0502020204030204" pitchFamily="34" charset="0"/>
                <a:cs typeface="Times New Roman" panose="02020603050405020304" pitchFamily="18" charset="0"/>
              </a:rPr>
              <a:t>Carolina Hernández Melgar</a:t>
            </a:r>
          </a:p>
          <a:p>
            <a:pPr marL="285750" indent="-285750" algn="just">
              <a:lnSpc>
                <a:spcPct val="107000"/>
              </a:lnSpc>
              <a:buFont typeface="Arial" panose="020B0604020202020204" pitchFamily="34" charset="0"/>
              <a:buChar char="•"/>
            </a:pPr>
            <a:r>
              <a:rPr lang="es-SV" sz="1600" dirty="0" smtClean="0">
                <a:latin typeface="+mj-lt"/>
                <a:ea typeface="Calibri" panose="020F0502020204030204" pitchFamily="34" charset="0"/>
                <a:cs typeface="Times New Roman" panose="02020603050405020304" pitchFamily="18" charset="0"/>
              </a:rPr>
              <a:t>Unidad de Procuración del Tribunal Sancionador: </a:t>
            </a:r>
            <a:r>
              <a:rPr lang="es-SV" sz="1600" b="1" dirty="0" smtClean="0">
                <a:latin typeface="+mj-lt"/>
                <a:ea typeface="Calibri" panose="020F0502020204030204" pitchFamily="34" charset="0"/>
                <a:cs typeface="Times New Roman" panose="02020603050405020304" pitchFamily="18" charset="0"/>
              </a:rPr>
              <a:t>Elsy </a:t>
            </a:r>
            <a:r>
              <a:rPr lang="es-SV" sz="1600" b="1" dirty="0">
                <a:latin typeface="+mj-lt"/>
                <a:ea typeface="Calibri" panose="020F0502020204030204" pitchFamily="34" charset="0"/>
                <a:cs typeface="Times New Roman" panose="02020603050405020304" pitchFamily="18" charset="0"/>
              </a:rPr>
              <a:t>Ramirez Zelaya</a:t>
            </a:r>
          </a:p>
          <a:p>
            <a:pPr marL="285750" indent="-285750" algn="just">
              <a:lnSpc>
                <a:spcPct val="107000"/>
              </a:lnSpc>
              <a:buFont typeface="Arial" panose="020B0604020202020204" pitchFamily="34" charset="0"/>
              <a:buChar char="•"/>
            </a:pPr>
            <a:r>
              <a:rPr lang="es-SV" sz="1600" dirty="0" smtClean="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a:t>
            </a:r>
            <a:r>
              <a:rPr lang="es-SV" sz="1600" b="1" dirty="0" smtClean="0">
                <a:latin typeface="+mj-lt"/>
                <a:ea typeface="Calibri" panose="020F0502020204030204" pitchFamily="34" charset="0"/>
                <a:cs typeface="Times New Roman" panose="02020603050405020304" pitchFamily="18" charset="0"/>
              </a:rPr>
              <a:t>			Yoselin  </a:t>
            </a:r>
            <a:r>
              <a:rPr lang="es-SV" sz="1600" b="1" dirty="0">
                <a:latin typeface="+mj-lt"/>
                <a:ea typeface="Calibri" panose="020F0502020204030204" pitchFamily="34" charset="0"/>
                <a:cs typeface="Times New Roman" panose="02020603050405020304" pitchFamily="18" charset="0"/>
              </a:rPr>
              <a:t>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a:t>
            </a:r>
            <a:r>
              <a:rPr lang="es-SV" sz="1600" b="1" dirty="0" smtClean="0">
                <a:latin typeface="+mj-lt"/>
                <a:ea typeface="Calibri" panose="020F0502020204030204" pitchFamily="34" charset="0"/>
                <a:cs typeface="Times New Roman" panose="02020603050405020304" pitchFamily="18" charset="0"/>
              </a:rPr>
              <a:t>			Mirna </a:t>
            </a:r>
            <a:r>
              <a:rPr lang="es-SV" sz="1600" b="1" dirty="0">
                <a:latin typeface="+mj-lt"/>
                <a:ea typeface="Calibri" panose="020F0502020204030204" pitchFamily="34" charset="0"/>
                <a:cs typeface="Times New Roman" panose="02020603050405020304" pitchFamily="18" charset="0"/>
              </a:rPr>
              <a:t>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Asesoría</a:t>
            </a:r>
            <a:endParaRPr lang="es-SV" sz="2800" b="1" dirty="0">
              <a:solidFill>
                <a:srgbClr val="0070C0"/>
              </a:solidFill>
            </a:endParaRP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smtClean="0">
                <a:solidFill>
                  <a:srgbClr val="0070C0"/>
                </a:solidFill>
              </a:rPr>
              <a:t>Unidad de Auditoría Interna</a:t>
            </a:r>
            <a:endParaRPr lang="es-SV" sz="2800" b="1" dirty="0">
              <a:solidFill>
                <a:srgbClr val="0070C0"/>
              </a:solidFill>
            </a:endParaRP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smtClean="0">
                <a:solidFill>
                  <a:srgbClr val="0070C0"/>
                </a:solidFill>
              </a:rPr>
              <a:t>Unidad de Análisis de Consumo y Mercados</a:t>
            </a:r>
            <a:endParaRPr lang="es-SV" sz="2800" b="1" dirty="0">
              <a:solidFill>
                <a:srgbClr val="0070C0"/>
              </a:solidFill>
            </a:endParaRPr>
          </a:p>
        </p:txBody>
      </p:sp>
      <p:sp>
        <p:nvSpPr>
          <p:cNvPr id="10" name="Rectángulo 9"/>
          <p:cNvSpPr/>
          <p:nvPr/>
        </p:nvSpPr>
        <p:spPr>
          <a:xfrm>
            <a:off x="2518824" y="1369178"/>
            <a:ext cx="7955280" cy="536172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2883</Words>
  <Application>Microsoft Office PowerPoint</Application>
  <PresentationFormat>Panorámica</PresentationFormat>
  <Paragraphs>219</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Times New Roman</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lastModifiedBy>Ariela Linette García Mélendez</cp:lastModifiedBy>
  <cp:revision>36</cp:revision>
  <dcterms:created xsi:type="dcterms:W3CDTF">2019-07-25T14:59:52Z</dcterms:created>
  <dcterms:modified xsi:type="dcterms:W3CDTF">2020-01-31T16:05:57Z</dcterms:modified>
</cp:coreProperties>
</file>