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65" r:id="rId2"/>
    <p:sldId id="267" r:id="rId3"/>
    <p:sldId id="261" r:id="rId4"/>
    <p:sldId id="266" r:id="rId5"/>
    <p:sldId id="258" r:id="rId6"/>
    <p:sldId id="269" r:id="rId7"/>
    <p:sldId id="270" r:id="rId8"/>
    <p:sldId id="268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7430"/>
    <a:srgbClr val="313A43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lio\Desktop\Defensoria\atenciones%20mensuales\herramienta%20mensual%202019_07_0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Hoja1!$C$45</c:f>
              <c:strCache>
                <c:ptCount val="1"/>
                <c:pt idx="0">
                  <c:v>Valor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93-4FD9-81F1-5E6CA0404E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Hoja1!$B$46:$B$47</c:f>
              <c:strCache>
                <c:ptCount val="2"/>
                <c:pt idx="0">
                  <c:v>Enero-junio 2019</c:v>
                </c:pt>
                <c:pt idx="1">
                  <c:v>Enero-junio 2020</c:v>
                </c:pt>
              </c:strCache>
            </c:strRef>
          </c:cat>
          <c:val>
            <c:numRef>
              <c:f>Hoja1!$C$46:$C$47</c:f>
              <c:numCache>
                <c:formatCode>#,##0</c:formatCode>
                <c:ptCount val="2"/>
                <c:pt idx="0">
                  <c:v>37402</c:v>
                </c:pt>
                <c:pt idx="1">
                  <c:v>53402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93-4FD9-81F1-5E6CA0404E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333182600"/>
        <c:axId val="333181424"/>
      </c:barChart>
      <c:catAx>
        <c:axId val="333182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81424"/>
        <c:crosses val="autoZero"/>
        <c:auto val="1"/>
        <c:lblAlgn val="ctr"/>
        <c:lblOffset val="100"/>
        <c:noMultiLvlLbl val="0"/>
      </c:catAx>
      <c:valAx>
        <c:axId val="3331814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82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s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Hoja1!$D$55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6A-4965-B51B-5EB1487BA2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6A-4965-B51B-5EB1487BA2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6A-4965-B51B-5EB1487BA2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6A-4965-B51B-5EB1487BA216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Hoja1!$A$56:$A$59</c:f>
              <c:strCache>
                <c:ptCount val="4"/>
                <c:pt idx="0">
                  <c:v>Centro</c:v>
                </c:pt>
                <c:pt idx="1">
                  <c:v>Occidente</c:v>
                </c:pt>
                <c:pt idx="2">
                  <c:v>Oriente</c:v>
                </c:pt>
                <c:pt idx="3">
                  <c:v>N/A</c:v>
                </c:pt>
              </c:strCache>
            </c:strRef>
          </c:cat>
          <c:val>
            <c:numRef>
              <c:f>Hoja1!$D$56:$D$59</c:f>
              <c:numCache>
                <c:formatCode>#,##0</c:formatCode>
                <c:ptCount val="4"/>
                <c:pt idx="0">
                  <c:v>4511</c:v>
                </c:pt>
                <c:pt idx="1">
                  <c:v>339</c:v>
                </c:pt>
                <c:pt idx="2">
                  <c:v>241</c:v>
                </c:pt>
                <c:pt idx="3">
                  <c:v>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B6A-4965-B51B-5EB1487BA21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Hoja1!$D$63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BB1-419E-965B-1C1C12B8C7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BB1-419E-965B-1C1C12B8C7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BB1-419E-965B-1C1C12B8C7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BB1-419E-965B-1C1C12B8C78B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Hoja1!$A$64:$A$67</c:f>
              <c:strCache>
                <c:ptCount val="4"/>
                <c:pt idx="0">
                  <c:v>Centro</c:v>
                </c:pt>
                <c:pt idx="1">
                  <c:v>Occidente</c:v>
                </c:pt>
                <c:pt idx="2">
                  <c:v>Oriente</c:v>
                </c:pt>
                <c:pt idx="3">
                  <c:v>N/A</c:v>
                </c:pt>
              </c:strCache>
            </c:strRef>
          </c:cat>
          <c:val>
            <c:numRef>
              <c:f>Hoja1!$D$64:$D$67</c:f>
              <c:numCache>
                <c:formatCode>#,##0</c:formatCode>
                <c:ptCount val="4"/>
                <c:pt idx="0">
                  <c:v>42135</c:v>
                </c:pt>
                <c:pt idx="1">
                  <c:v>5053</c:v>
                </c:pt>
                <c:pt idx="2">
                  <c:v>4618</c:v>
                </c:pt>
                <c:pt idx="3">
                  <c:v>1596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BB1-419E-965B-1C1C12B8C78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Hoja1!$D$76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E2F-4E64-A500-1A2CF0F8FB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2F-4E64-A500-1A2CF0F8FB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E2F-4E64-A500-1A2CF0F8FB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E2F-4E64-A500-1A2CF0F8FB6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E2F-4E64-A500-1A2CF0F8FB68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Hoja1!$A$77:$A$81</c:f>
              <c:strCache>
                <c:ptCount val="5"/>
                <c:pt idx="0">
                  <c:v>Call Center</c:v>
                </c:pt>
                <c:pt idx="1">
                  <c:v>Plan de La Laguna</c:v>
                </c:pt>
                <c:pt idx="2">
                  <c:v>San Miguel</c:v>
                </c:pt>
                <c:pt idx="3">
                  <c:v>San Salvador</c:v>
                </c:pt>
                <c:pt idx="4">
                  <c:v>Santa Ana</c:v>
                </c:pt>
              </c:strCache>
            </c:strRef>
          </c:cat>
          <c:val>
            <c:numRef>
              <c:f>Hoja1!$D$77:$D$81</c:f>
              <c:numCache>
                <c:formatCode>#,##0</c:formatCode>
                <c:ptCount val="5"/>
                <c:pt idx="0">
                  <c:v>4106</c:v>
                </c:pt>
                <c:pt idx="1">
                  <c:v>482</c:v>
                </c:pt>
                <c:pt idx="2">
                  <c:v>132</c:v>
                </c:pt>
                <c:pt idx="3">
                  <c:v>612</c:v>
                </c:pt>
                <c:pt idx="4">
                  <c:v>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E2F-4E64-A500-1A2CF0F8FB6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Hoja1!$D$85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42-476F-AE59-D464DF68DD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42-476F-AE59-D464DF68DD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42-476F-AE59-D464DF68DD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342-476F-AE59-D464DF68DD0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342-476F-AE59-D464DF68DD02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Hoja1!$A$86:$A$90</c:f>
              <c:strCache>
                <c:ptCount val="5"/>
                <c:pt idx="0">
                  <c:v>Call Center</c:v>
                </c:pt>
                <c:pt idx="1">
                  <c:v>Plan de La Laguna</c:v>
                </c:pt>
                <c:pt idx="2">
                  <c:v>San Miguel</c:v>
                </c:pt>
                <c:pt idx="3">
                  <c:v>San Salvador</c:v>
                </c:pt>
                <c:pt idx="4">
                  <c:v>Santa Ana</c:v>
                </c:pt>
              </c:strCache>
            </c:strRef>
          </c:cat>
          <c:val>
            <c:numRef>
              <c:f>Hoja1!$D$86:$D$90</c:f>
              <c:numCache>
                <c:formatCode>#,##0</c:formatCode>
                <c:ptCount val="5"/>
                <c:pt idx="0">
                  <c:v>37216</c:v>
                </c:pt>
                <c:pt idx="1">
                  <c:v>3444</c:v>
                </c:pt>
                <c:pt idx="2">
                  <c:v>3110</c:v>
                </c:pt>
                <c:pt idx="3">
                  <c:v>6089</c:v>
                </c:pt>
                <c:pt idx="4">
                  <c:v>3543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342-476F-AE59-D464DF68DD0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Hoja1!$H$107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Hoja1!$G$108:$G$118</c:f>
              <c:strCache>
                <c:ptCount val="11"/>
                <c:pt idx="0">
                  <c:v>Otros sectores (582)</c:v>
                </c:pt>
                <c:pt idx="1">
                  <c:v>Equipo informático (70)</c:v>
                </c:pt>
                <c:pt idx="2">
                  <c:v>Ahorros (93)</c:v>
                </c:pt>
                <c:pt idx="3">
                  <c:v>Alimentos (97)</c:v>
                </c:pt>
                <c:pt idx="4">
                  <c:v>Electrodomésticos (104)</c:v>
                </c:pt>
                <c:pt idx="5">
                  <c:v>Agua potable (193)</c:v>
                </c:pt>
                <c:pt idx="6">
                  <c:v>Energía eléctrica (364)</c:v>
                </c:pt>
                <c:pt idx="7">
                  <c:v>Artículos del hogar (501)</c:v>
                </c:pt>
                <c:pt idx="8">
                  <c:v>Servicios (943)</c:v>
                </c:pt>
                <c:pt idx="9">
                  <c:v>Telecomunicaciones (1,283)</c:v>
                </c:pt>
                <c:pt idx="10">
                  <c:v>Créditos (1,306)</c:v>
                </c:pt>
              </c:strCache>
            </c:strRef>
          </c:cat>
          <c:val>
            <c:numRef>
              <c:f>Hoja1!$H$108:$H$118</c:f>
              <c:numCache>
                <c:formatCode>0.00%</c:formatCode>
                <c:ptCount val="11"/>
                <c:pt idx="0">
                  <c:v>0.10513005780346821</c:v>
                </c:pt>
                <c:pt idx="1">
                  <c:v>1.2644508670520232E-2</c:v>
                </c:pt>
                <c:pt idx="2">
                  <c:v>1.6799132947976879E-2</c:v>
                </c:pt>
                <c:pt idx="3">
                  <c:v>1.7521676300578035E-2</c:v>
                </c:pt>
                <c:pt idx="4">
                  <c:v>1.8786127167630059E-2</c:v>
                </c:pt>
                <c:pt idx="5">
                  <c:v>3.4862716763005779E-2</c:v>
                </c:pt>
                <c:pt idx="6">
                  <c:v>6.5751445086705204E-2</c:v>
                </c:pt>
                <c:pt idx="7">
                  <c:v>9.0498554913294796E-2</c:v>
                </c:pt>
                <c:pt idx="8">
                  <c:v>0.17033959537572255</c:v>
                </c:pt>
                <c:pt idx="9">
                  <c:v>0.23175578034682082</c:v>
                </c:pt>
                <c:pt idx="10">
                  <c:v>0.23591040462427745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5E-4017-B1E2-5FAA6D401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33178680"/>
        <c:axId val="333179856"/>
      </c:barChart>
      <c:catAx>
        <c:axId val="333178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79856"/>
        <c:crosses val="autoZero"/>
        <c:auto val="1"/>
        <c:lblAlgn val="ctr"/>
        <c:lblOffset val="100"/>
        <c:noMultiLvlLbl val="0"/>
      </c:catAx>
      <c:valAx>
        <c:axId val="333179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7868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Hoja1!$H$150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Hoja1!$G$151:$G$161</c:f>
              <c:strCache>
                <c:ptCount val="11"/>
                <c:pt idx="0">
                  <c:v>Otros sectores (7,540)</c:v>
                </c:pt>
                <c:pt idx="1">
                  <c:v>Alimentos (969)</c:v>
                </c:pt>
                <c:pt idx="2">
                  <c:v>Ahorros (994)</c:v>
                </c:pt>
                <c:pt idx="3">
                  <c:v>Salud (1,241)</c:v>
                </c:pt>
                <c:pt idx="4">
                  <c:v>Electrodomésticos (1,320)</c:v>
                </c:pt>
                <c:pt idx="5">
                  <c:v>Agua potable (2,922)</c:v>
                </c:pt>
                <c:pt idx="6">
                  <c:v>Energía eléctrica (3,155)</c:v>
                </c:pt>
                <c:pt idx="7">
                  <c:v>Artículos del hogar (3,429)</c:v>
                </c:pt>
                <c:pt idx="8">
                  <c:v>Créditos (10,453)</c:v>
                </c:pt>
                <c:pt idx="9">
                  <c:v>Telecomunicaciones (10,591)</c:v>
                </c:pt>
                <c:pt idx="10">
                  <c:v>Servicios (10,788)</c:v>
                </c:pt>
              </c:strCache>
            </c:strRef>
          </c:cat>
          <c:val>
            <c:numRef>
              <c:f>Hoja1!$H$151:$H$161</c:f>
              <c:numCache>
                <c:formatCode>0.00%</c:formatCode>
                <c:ptCount val="11"/>
                <c:pt idx="0">
                  <c:v>0.14119321373731322</c:v>
                </c:pt>
                <c:pt idx="1">
                  <c:v>1.8145387813190517E-2</c:v>
                </c:pt>
                <c:pt idx="2">
                  <c:v>1.861353507359275E-2</c:v>
                </c:pt>
                <c:pt idx="3">
                  <c:v>2.3238830006366801E-2</c:v>
                </c:pt>
                <c:pt idx="4">
                  <c:v>2.4718175349237856E-2</c:v>
                </c:pt>
                <c:pt idx="5">
                  <c:v>5.471705179581289E-2</c:v>
                </c:pt>
                <c:pt idx="6">
                  <c:v>5.9080184262761695E-2</c:v>
                </c:pt>
                <c:pt idx="7">
                  <c:v>6.4211078236770164E-2</c:v>
                </c:pt>
                <c:pt idx="8">
                  <c:v>0.19574173251938129</c:v>
                </c:pt>
                <c:pt idx="9">
                  <c:v>0.19832590539680162</c:v>
                </c:pt>
                <c:pt idx="10">
                  <c:v>0.20201490580877121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10-47BC-AC51-DA08BD458C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33176720"/>
        <c:axId val="333182208"/>
      </c:barChart>
      <c:catAx>
        <c:axId val="333176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82208"/>
        <c:crosses val="autoZero"/>
        <c:auto val="1"/>
        <c:lblAlgn val="ctr"/>
        <c:lblOffset val="100"/>
        <c:noMultiLvlLbl val="0"/>
      </c:catAx>
      <c:valAx>
        <c:axId val="333182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7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Hoja1!$H$189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Hoja1!$G$190:$G$197</c:f>
              <c:strCache>
                <c:ptCount val="8"/>
                <c:pt idx="0">
                  <c:v>Otros motivos (1,922)</c:v>
                </c:pt>
                <c:pt idx="1">
                  <c:v>Sobreendeudamiento (Plan de pagos) (296)</c:v>
                </c:pt>
                <c:pt idx="2">
                  <c:v> Otras consultas de medida (431)</c:v>
                </c:pt>
                <c:pt idx="3">
                  <c:v> Suspensión de pagos financieros (560)</c:v>
                </c:pt>
                <c:pt idx="4">
                  <c:v> Suspensión de pago telecomunicaciones (615)</c:v>
                </c:pt>
                <c:pt idx="5">
                  <c:v> Otras atenciones estado de emergencia (1,056)</c:v>
                </c:pt>
                <c:pt idx="6">
                  <c:v>Cobros, cargos y comisiones indebidas (1,402)</c:v>
                </c:pt>
                <c:pt idx="7">
                  <c:v>Incumplimiento de contrato u oferta (1,684)</c:v>
                </c:pt>
              </c:strCache>
            </c:strRef>
          </c:cat>
          <c:val>
            <c:numRef>
              <c:f>Hoja1!$H$190:$H$197</c:f>
              <c:numCache>
                <c:formatCode>0.00%</c:formatCode>
                <c:ptCount val="8"/>
                <c:pt idx="0">
                  <c:v>0.24127542053728346</c:v>
                </c:pt>
                <c:pt idx="1">
                  <c:v>3.7157921164951042E-2</c:v>
                </c:pt>
                <c:pt idx="2">
                  <c:v>5.4104946020587498E-2</c:v>
                </c:pt>
                <c:pt idx="3">
                  <c:v>7.0298769771529004E-2</c:v>
                </c:pt>
                <c:pt idx="4">
                  <c:v>7.7203113231232745E-2</c:v>
                </c:pt>
                <c:pt idx="5">
                  <c:v>0.13256339442631182</c:v>
                </c:pt>
                <c:pt idx="6">
                  <c:v>0.1759979914637208</c:v>
                </c:pt>
                <c:pt idx="7">
                  <c:v>0.21139844338438363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F3-4A83-8B9B-A66340D332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33180248"/>
        <c:axId val="333182992"/>
      </c:barChart>
      <c:catAx>
        <c:axId val="333180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82992"/>
        <c:crosses val="autoZero"/>
        <c:auto val="1"/>
        <c:lblAlgn val="ctr"/>
        <c:lblOffset val="100"/>
        <c:noMultiLvlLbl val="0"/>
      </c:catAx>
      <c:valAx>
        <c:axId val="333182992"/>
        <c:scaling>
          <c:orientation val="minMax"/>
          <c:max val="0.3500000000000000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180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Hoja1!$H$219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Hoja1!$G$220:$G$227</c:f>
              <c:strCache>
                <c:ptCount val="8"/>
                <c:pt idx="0">
                  <c:v>Otros motivos (16,139)</c:v>
                </c:pt>
                <c:pt idx="1">
                  <c:v>Mala calidad del producto o servicio (2,752)</c:v>
                </c:pt>
                <c:pt idx="2">
                  <c:v> Otras consultas de medida (2,799)</c:v>
                </c:pt>
                <c:pt idx="3">
                  <c:v> Suspensión de pagos financieros (2,811)</c:v>
                </c:pt>
                <c:pt idx="4">
                  <c:v> Otras atenciones estado de emergencia (3,940)</c:v>
                </c:pt>
                <c:pt idx="5">
                  <c:v>Sobreendeudamiento (Plan de pagos) (5,185)</c:v>
                </c:pt>
                <c:pt idx="6">
                  <c:v>Incumplimiento de contrato u oferta (9,723)</c:v>
                </c:pt>
                <c:pt idx="7">
                  <c:v>Cobros, cargos y comisiones indebidas (10,053)</c:v>
                </c:pt>
              </c:strCache>
            </c:strRef>
          </c:cat>
          <c:val>
            <c:numRef>
              <c:f>Hoja1!$H$220:$H$227</c:f>
              <c:numCache>
                <c:formatCode>0.00%</c:formatCode>
                <c:ptCount val="8"/>
                <c:pt idx="0">
                  <c:v>0.30221714542526495</c:v>
                </c:pt>
                <c:pt idx="1">
                  <c:v>5.1533650425077709E-2</c:v>
                </c:pt>
                <c:pt idx="2">
                  <c:v>5.2413767274633906E-2</c:v>
                </c:pt>
                <c:pt idx="3">
                  <c:v>5.2638477959626978E-2</c:v>
                </c:pt>
                <c:pt idx="4">
                  <c:v>7.3780008239391778E-2</c:v>
                </c:pt>
                <c:pt idx="5">
                  <c:v>9.7093741807422945E-2</c:v>
                </c:pt>
                <c:pt idx="6">
                  <c:v>0.18207183251563611</c:v>
                </c:pt>
                <c:pt idx="7">
                  <c:v>0.18825137635294559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5E-4272-B4FE-5A5E456900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02514856"/>
        <c:axId val="333571584"/>
      </c:barChart>
      <c:catAx>
        <c:axId val="302514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33571584"/>
        <c:crosses val="autoZero"/>
        <c:auto val="1"/>
        <c:lblAlgn val="ctr"/>
        <c:lblOffset val="100"/>
        <c:noMultiLvlLbl val="0"/>
      </c:catAx>
      <c:valAx>
        <c:axId val="333571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  <c:crossAx val="302514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5509" y="40632"/>
            <a:ext cx="3616491" cy="677673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  <p:cxnSp>
        <p:nvCxnSpPr>
          <p:cNvPr id="9" name="Conector recto 8"/>
          <p:cNvCxnSpPr/>
          <p:nvPr/>
        </p:nvCxnSpPr>
        <p:spPr>
          <a:xfrm>
            <a:off x="1524000" y="3497944"/>
            <a:ext cx="9144000" cy="0"/>
          </a:xfrm>
          <a:prstGeom prst="line">
            <a:avLst/>
          </a:prstGeom>
          <a:ln w="38100">
            <a:solidFill>
              <a:srgbClr val="313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68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512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9444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ierre">
    <p:bg>
      <p:bgPr>
        <a:solidFill>
          <a:srgbClr val="313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89" r="10058" b="-1"/>
          <a:stretch/>
        </p:blipFill>
        <p:spPr>
          <a:xfrm>
            <a:off x="8694855" y="95250"/>
            <a:ext cx="3497145" cy="6762750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2496457" cy="1480457"/>
          </a:xfrm>
          <a:prstGeom prst="rect">
            <a:avLst/>
          </a:prstGeom>
          <a:solidFill>
            <a:srgbClr val="313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CuadroTexto 6"/>
          <p:cNvSpPr txBox="1"/>
          <p:nvPr/>
        </p:nvSpPr>
        <p:spPr>
          <a:xfrm>
            <a:off x="2452438" y="1700297"/>
            <a:ext cx="5074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SV" sz="2400" b="1" dirty="0">
                <a:solidFill>
                  <a:prstClr val="white"/>
                </a:solidFill>
                <a:latin typeface="Bembo Std" panose="02040807060306020404" pitchFamily="18" charset="0"/>
              </a:rPr>
              <a:t>@DefensoriaDelConsumidor.sv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452438" y="2451804"/>
            <a:ext cx="4296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SV" sz="2400" b="1" dirty="0">
                <a:solidFill>
                  <a:prstClr val="white"/>
                </a:solidFill>
                <a:latin typeface="Bembo Std" panose="02040807060306020404" pitchFamily="18" charset="0"/>
              </a:rPr>
              <a:t>@Defensoria_910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452438" y="4579139"/>
            <a:ext cx="5074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SV" sz="2400" b="1" dirty="0">
                <a:solidFill>
                  <a:prstClr val="white"/>
                </a:solidFill>
                <a:latin typeface="Bembo Std" panose="02040807060306020404" pitchFamily="18" charset="0"/>
              </a:rPr>
              <a:t>https://www.defensoria.gob.sv</a:t>
            </a:r>
          </a:p>
        </p:txBody>
      </p:sp>
      <p:pic>
        <p:nvPicPr>
          <p:cNvPr id="10" name="Picture 20" descr="Resultado de imagen para logo whatsapp"/>
          <p:cNvPicPr>
            <a:picLocks noChangeAspect="1" noChangeArrowheads="1"/>
          </p:cNvPicPr>
          <p:nvPr/>
        </p:nvPicPr>
        <p:blipFill>
          <a:blip r:embed="rId3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6511" y="3124024"/>
            <a:ext cx="438149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2452438" y="3126554"/>
            <a:ext cx="4296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SV" sz="2400" b="1" dirty="0" err="1">
                <a:solidFill>
                  <a:prstClr val="white"/>
                </a:solidFill>
                <a:latin typeface="Bembo Std" panose="02040807060306020404" pitchFamily="18" charset="0"/>
              </a:rPr>
              <a:t>WhatsApp</a:t>
            </a:r>
            <a:r>
              <a:rPr lang="es-SV" sz="2400" b="1" dirty="0">
                <a:solidFill>
                  <a:prstClr val="white"/>
                </a:solidFill>
                <a:latin typeface="Bembo Std" panose="02040807060306020404" pitchFamily="18" charset="0"/>
              </a:rPr>
              <a:t>: 7860-9704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2452438" y="3933505"/>
            <a:ext cx="4296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SV" sz="2400" b="1" dirty="0" err="1">
                <a:solidFill>
                  <a:prstClr val="white"/>
                </a:solidFill>
                <a:latin typeface="Bembo Std" panose="02040807060306020404" pitchFamily="18" charset="0"/>
              </a:rPr>
              <a:t>Call</a:t>
            </a:r>
            <a:r>
              <a:rPr lang="es-SV" sz="2400" b="1" dirty="0">
                <a:solidFill>
                  <a:prstClr val="white"/>
                </a:solidFill>
                <a:latin typeface="Bembo Std" panose="02040807060306020404" pitchFamily="18" charset="0"/>
              </a:rPr>
              <a:t> Center: 910</a:t>
            </a:r>
          </a:p>
        </p:txBody>
      </p:sp>
      <p:pic>
        <p:nvPicPr>
          <p:cNvPr id="13" name="Picture 28" descr="Resultado de imagen para call center png"/>
          <p:cNvPicPr>
            <a:picLocks noChangeAspect="1" noChangeArrowheads="1"/>
          </p:cNvPicPr>
          <p:nvPr/>
        </p:nvPicPr>
        <p:blipFill rotWithShape="1"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60311" y="3869664"/>
            <a:ext cx="553606" cy="58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2554" y="1635448"/>
            <a:ext cx="591363" cy="59136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2553" y="2332086"/>
            <a:ext cx="591363" cy="701101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2660" y="4471614"/>
            <a:ext cx="688908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7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7625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055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5181600" cy="4652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524000"/>
            <a:ext cx="5181600" cy="4652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3040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52150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345420"/>
            <a:ext cx="5157787" cy="384424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52150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345420"/>
            <a:ext cx="5183188" cy="384424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2428090" y="0"/>
            <a:ext cx="8925709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479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38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485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1717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391887"/>
            <a:ext cx="6172200" cy="546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917371"/>
            <a:ext cx="3932237" cy="295161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709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838200" y="131717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 dirty="0"/>
          </a:p>
        </p:txBody>
      </p:sp>
      <p:sp>
        <p:nvSpPr>
          <p:cNvPr id="9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917371"/>
            <a:ext cx="3932237" cy="295161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194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428090" y="0"/>
            <a:ext cx="89257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10515600" cy="465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SV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E86AC-46D3-498A-A56E-873B51626BA5}" type="datetimeFigureOut">
              <a:rPr lang="es-SV" smtClean="0"/>
              <a:t>31/7/2020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56F7B-A9FF-4000-AB13-3F7B63474C81}" type="slidenum">
              <a:rPr lang="es-SV" smtClean="0"/>
              <a:t>‹Nº›</a:t>
            </a:fld>
            <a:endParaRPr lang="es-SV"/>
          </a:p>
        </p:txBody>
      </p:sp>
      <p:pic>
        <p:nvPicPr>
          <p:cNvPr id="1026" name="Picture 2" descr="http://192.168.206.61/SINCO/App_Themes/Imagenes/logo1.jpg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454" y="307043"/>
            <a:ext cx="881691" cy="75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2687" y="22232"/>
            <a:ext cx="11906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6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3945"/>
          </a:solidFill>
          <a:latin typeface="Bembo Std" panose="020408070603060204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embo Std" panose="020408070603060204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embo Std" panose="020408070603060204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embo Std" panose="020408070603060204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embo Std" panose="020408070603060204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embo Std" panose="020408070603060204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SV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Estadísticas Institucionales</a:t>
            </a:r>
            <a:endParaRPr lang="es-SV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/>
              <a:t>Junio 2020</a:t>
            </a:r>
          </a:p>
        </p:txBody>
      </p:sp>
    </p:spTree>
    <p:extLst>
      <p:ext uri="{BB962C8B-B14F-4D97-AF65-F5344CB8AC3E}">
        <p14:creationId xmlns:p14="http://schemas.microsoft.com/office/powerpoint/2010/main" val="323478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+mn-lt"/>
              </a:rPr>
              <a:t>Atenciones brindadas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38637" y="6568122"/>
            <a:ext cx="6491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866315" y="1389519"/>
            <a:ext cx="4724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brindadas.</a:t>
            </a:r>
          </a:p>
          <a:p>
            <a:pPr algn="ctr"/>
            <a:r>
              <a:rPr lang="es-SV" sz="1600" i="1" dirty="0"/>
              <a:t>Enero - Junio 2019 y Enero – Junio 2020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667759"/>
              </p:ext>
            </p:extLst>
          </p:nvPr>
        </p:nvGraphicFramePr>
        <p:xfrm>
          <a:off x="299968" y="2031538"/>
          <a:ext cx="6120131" cy="1114243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1367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13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39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13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139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13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15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886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Tipo de caso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Mayo 2020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Junio 2020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Variación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8677">
                <a:tc vMerge="1">
                  <a:txBody>
                    <a:bodyPr/>
                    <a:lstStyle/>
                    <a:p>
                      <a:pPr algn="l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Asesoría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-31.95%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Denuncia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Total 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-2,428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-30.49%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299969" y="1417655"/>
            <a:ext cx="6152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 en la Defensoría del Consumidor</a:t>
            </a:r>
          </a:p>
          <a:p>
            <a:pPr algn="ctr"/>
            <a:r>
              <a:rPr lang="es-SV" sz="1600" i="1" dirty="0"/>
              <a:t>Mayo y junio 2020</a:t>
            </a: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97183"/>
              </p:ext>
            </p:extLst>
          </p:nvPr>
        </p:nvGraphicFramePr>
        <p:xfrm>
          <a:off x="299969" y="3992600"/>
          <a:ext cx="6207407" cy="1560013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1793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410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217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10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17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4101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15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9962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Tipo de caso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Enero - Junio 2019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Enero - Junio</a:t>
                      </a:r>
                      <a:r>
                        <a:rPr lang="es-SV" sz="1400" u="none" strike="noStrike" baseline="0" dirty="0">
                          <a:effectLst/>
                        </a:rPr>
                        <a:t> 2020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Variación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8677">
                <a:tc vMerge="1">
                  <a:txBody>
                    <a:bodyPr/>
                    <a:lstStyle/>
                    <a:p>
                      <a:pPr algn="l" fontAlgn="ctr"/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Asesoría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49.14%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Denuncia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Derivación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Gestión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-516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Total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4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299969" y="3407825"/>
            <a:ext cx="615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</a:t>
            </a:r>
          </a:p>
          <a:p>
            <a:pPr algn="ctr"/>
            <a:r>
              <a:rPr lang="es-SV" sz="1600" i="1" dirty="0"/>
              <a:t>Enero - Junio 2019 y Enero - Junio 2020</a:t>
            </a:r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258558"/>
              </p:ext>
            </p:extLst>
          </p:nvPr>
        </p:nvGraphicFramePr>
        <p:xfrm>
          <a:off x="6866315" y="1974293"/>
          <a:ext cx="4724672" cy="4143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795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>
                <a:latin typeface="+mn-lt"/>
              </a:rPr>
              <a:t>Atenciones brindadas, según región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-38637" y="6568122"/>
            <a:ext cx="6491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8361" y="1515007"/>
            <a:ext cx="6473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 en la Defensoría del Consumidor por Región</a:t>
            </a:r>
          </a:p>
          <a:p>
            <a:pPr algn="ctr"/>
            <a:r>
              <a:rPr lang="es-SV" sz="1600" i="1" dirty="0"/>
              <a:t>Junio 2020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803043"/>
              </p:ext>
            </p:extLst>
          </p:nvPr>
        </p:nvGraphicFramePr>
        <p:xfrm>
          <a:off x="1315326" y="2147361"/>
          <a:ext cx="3999440" cy="133731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9244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3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74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16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Región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Asesoría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Denuncia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%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Centro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81.48%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Occidente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Oriente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N/A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-74009" y="4014425"/>
            <a:ext cx="6743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 en la Defensoría del Consumidor por Región</a:t>
            </a:r>
          </a:p>
          <a:p>
            <a:pPr algn="ctr"/>
            <a:r>
              <a:rPr lang="es-SV" sz="1600" i="1" dirty="0"/>
              <a:t>Enero - Junio 2020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495373"/>
              </p:ext>
            </p:extLst>
          </p:nvPr>
        </p:nvGraphicFramePr>
        <p:xfrm>
          <a:off x="1270082" y="4599200"/>
          <a:ext cx="4089927" cy="133731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9244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3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74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21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Región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Asesoría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Denuncia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%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Centro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Occidente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Oriente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N/A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1395503" y="3465696"/>
            <a:ext cx="38390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i="1" dirty="0"/>
              <a:t>*N/A: no especificado o consumidores fuera del país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475679" y="5936510"/>
            <a:ext cx="38390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i="1" dirty="0"/>
              <a:t>*N/A: no especificado o consumidores fuera del país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66657"/>
              </p:ext>
            </p:extLst>
          </p:nvPr>
        </p:nvGraphicFramePr>
        <p:xfrm>
          <a:off x="6811805" y="1515007"/>
          <a:ext cx="4846795" cy="262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418318"/>
              </p:ext>
            </p:extLst>
          </p:nvPr>
        </p:nvGraphicFramePr>
        <p:xfrm>
          <a:off x="6811805" y="4136571"/>
          <a:ext cx="4846795" cy="2506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122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>
                <a:latin typeface="+mn-lt"/>
              </a:rPr>
              <a:t>Atenciones brindadas, según oficina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-38637" y="6568122"/>
            <a:ext cx="6491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82852" y="1407216"/>
            <a:ext cx="631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 en la Defensoría del Consumidor por oficina</a:t>
            </a:r>
          </a:p>
          <a:p>
            <a:pPr algn="ctr"/>
            <a:r>
              <a:rPr lang="es-SV" sz="1600" i="1" dirty="0"/>
              <a:t>Junio 2020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35348"/>
              </p:ext>
            </p:extLst>
          </p:nvPr>
        </p:nvGraphicFramePr>
        <p:xfrm>
          <a:off x="1165825" y="1998718"/>
          <a:ext cx="4550938" cy="156019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4759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3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74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16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Oficina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Asesoría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Denuncia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%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 Center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74.17%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La Laguna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Miguel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Salvador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Ana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52223" y="3620159"/>
            <a:ext cx="6578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/>
              <a:t>Atenciones brindadas en la Defensoría del Consumidor por oficina</a:t>
            </a:r>
          </a:p>
          <a:p>
            <a:pPr algn="ctr"/>
            <a:r>
              <a:rPr lang="es-SV" sz="1600" i="1" dirty="0"/>
              <a:t>Enero - Junio 2020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95608"/>
              </p:ext>
            </p:extLst>
          </p:nvPr>
        </p:nvGraphicFramePr>
        <p:xfrm>
          <a:off x="1120581" y="4232412"/>
          <a:ext cx="4641425" cy="156019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4759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3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74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21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Oficina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Asesoría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Denuncia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%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Center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69.69%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La Laguna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Miguel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Salvador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Ana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274946"/>
              </p:ext>
            </p:extLst>
          </p:nvPr>
        </p:nvGraphicFramePr>
        <p:xfrm>
          <a:off x="6452853" y="1407216"/>
          <a:ext cx="46056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815561"/>
              </p:ext>
            </p:extLst>
          </p:nvPr>
        </p:nvGraphicFramePr>
        <p:xfrm>
          <a:off x="6469662" y="40149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965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839788" y="1301434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s-SV" sz="1600" dirty="0">
                <a:latin typeface="Bembo Std" panose="02020605060306020A03" pitchFamily="18" charset="0"/>
              </a:rPr>
              <a:t>Atenciones por sector</a:t>
            </a:r>
          </a:p>
          <a:p>
            <a:pPr algn="ctr" defTabSz="914400">
              <a:spcBef>
                <a:spcPts val="0"/>
              </a:spcBef>
            </a:pPr>
            <a:r>
              <a:rPr lang="es-SV" sz="1600" b="0" i="1" dirty="0">
                <a:latin typeface="Bembo Std" panose="02020605060306020A03" pitchFamily="18" charset="0"/>
              </a:rPr>
              <a:t>Junio 2020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>
          <a:xfrm>
            <a:off x="6172200" y="1301434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s-SV" sz="1600" dirty="0"/>
              <a:t>Atenciones por sector acumuladas</a:t>
            </a:r>
          </a:p>
          <a:p>
            <a:pPr algn="ctr" defTabSz="914400">
              <a:spcBef>
                <a:spcPts val="0"/>
              </a:spcBef>
            </a:pPr>
            <a:r>
              <a:rPr lang="es-SV" sz="1600" b="0" i="1" dirty="0"/>
              <a:t>Enero - Junio 2020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/>
              <a:t>Atenciones según sector</a:t>
            </a:r>
            <a:endParaRPr lang="es-SV" dirty="0"/>
          </a:p>
        </p:txBody>
      </p:sp>
      <p:sp>
        <p:nvSpPr>
          <p:cNvPr id="13" name="Rectángulo 12"/>
          <p:cNvSpPr/>
          <p:nvPr/>
        </p:nvSpPr>
        <p:spPr>
          <a:xfrm>
            <a:off x="-38637" y="6568122"/>
            <a:ext cx="6491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3548585"/>
              </p:ext>
            </p:extLst>
          </p:nvPr>
        </p:nvGraphicFramePr>
        <p:xfrm>
          <a:off x="839788" y="2344738"/>
          <a:ext cx="5157787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Marcador de contenido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76365999"/>
              </p:ext>
            </p:extLst>
          </p:nvPr>
        </p:nvGraphicFramePr>
        <p:xfrm>
          <a:off x="6172200" y="2344738"/>
          <a:ext cx="5183188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159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1600" dirty="0">
                <a:latin typeface="+mn-lt"/>
              </a:rPr>
              <a:t>Atenciones por motivo</a:t>
            </a:r>
          </a:p>
          <a:p>
            <a:pPr algn="ctr">
              <a:spcBef>
                <a:spcPts val="0"/>
              </a:spcBef>
            </a:pPr>
            <a:r>
              <a:rPr lang="es-SV" sz="1600" b="0" i="1" dirty="0">
                <a:latin typeface="+mn-lt"/>
              </a:rPr>
              <a:t>Junio - 2020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SV" sz="1600" dirty="0">
                <a:latin typeface="+mn-lt"/>
              </a:rPr>
              <a:t>Atenciones por motivo acumuladas</a:t>
            </a:r>
          </a:p>
          <a:p>
            <a:pPr algn="ctr">
              <a:spcBef>
                <a:spcPts val="0"/>
              </a:spcBef>
            </a:pPr>
            <a:r>
              <a:rPr lang="es-SV" sz="1600" b="0" i="1" dirty="0">
                <a:latin typeface="+mn-lt"/>
              </a:rPr>
              <a:t>Enero - Junio 2020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>
                <a:latin typeface="+mn-lt"/>
              </a:rPr>
              <a:t>Atenciones según motivo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-38637" y="6568122"/>
            <a:ext cx="6491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6902870"/>
              </p:ext>
            </p:extLst>
          </p:nvPr>
        </p:nvGraphicFramePr>
        <p:xfrm>
          <a:off x="839788" y="2344738"/>
          <a:ext cx="5157787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Marcador de contenido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83435039"/>
              </p:ext>
            </p:extLst>
          </p:nvPr>
        </p:nvGraphicFramePr>
        <p:xfrm>
          <a:off x="6172200" y="2344738"/>
          <a:ext cx="5183188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74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/>
              <a:t>Atenciones en medios descentralizados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-38637" y="6568122"/>
            <a:ext cx="6491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6163" y="1890636"/>
            <a:ext cx="5480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>
                <a:latin typeface="Bembo Std" panose="02020605060306020A03" pitchFamily="18" charset="0"/>
              </a:rPr>
              <a:t>Atenciones por forma de recepción descentralizada</a:t>
            </a:r>
          </a:p>
          <a:p>
            <a:pPr algn="ctr"/>
            <a:r>
              <a:rPr lang="es-SV" sz="1600" i="1" dirty="0">
                <a:latin typeface="Bembo Std" panose="02020605060306020A03" pitchFamily="18" charset="0"/>
              </a:rPr>
              <a:t>Mayo y junio 2020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204510" y="1890636"/>
            <a:ext cx="5639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>
                <a:latin typeface="Bembo Std" panose="02020605060306020A03" pitchFamily="18" charset="0"/>
              </a:rPr>
              <a:t>Atenciones por forma de recepción descentralizada</a:t>
            </a:r>
          </a:p>
          <a:p>
            <a:pPr algn="ctr"/>
            <a:r>
              <a:rPr lang="es-SV" sz="1600" i="1" dirty="0">
                <a:latin typeface="Bembo Std" panose="02020605060306020A03" pitchFamily="18" charset="0"/>
              </a:rPr>
              <a:t>Enero - Junio 2019 y Enero - Junio 2020</a:t>
            </a:r>
          </a:p>
        </p:txBody>
      </p:sp>
      <p:graphicFrame>
        <p:nvGraphicFramePr>
          <p:cNvPr id="14" name="Marcador de contenido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8466355"/>
              </p:ext>
            </p:extLst>
          </p:nvPr>
        </p:nvGraphicFramePr>
        <p:xfrm>
          <a:off x="6204510" y="2567993"/>
          <a:ext cx="5384031" cy="3061020"/>
        </p:xfrm>
        <a:graphic>
          <a:graphicData uri="http://schemas.openxmlformats.org/drawingml/2006/table">
            <a:tbl>
              <a:tblPr/>
              <a:tblGrid>
                <a:gridCol w="18105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1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8519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1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1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1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301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Forma de recepción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 - junio</a:t>
                      </a:r>
                    </a:p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 - junio</a:t>
                      </a:r>
                    </a:p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019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Defensoria-Movil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6,789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-3,725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-54.87%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Medios electrónicos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8,583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21,282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12,699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147.96%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en línea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5,947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185.78%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Chat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-1,549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-81.78%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Correo Electrónico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371.68%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Social Facebook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217.98%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Social Twitter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Social Twitter Presidencia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316.67%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WhatsApp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9,962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6,723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207.56%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Teléfono Directo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-13.67%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Ventanillas descentralizadas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-1,298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Alcaldía Municipal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-59.14%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 de la Cultura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-65.04%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Mujer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-46.24%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Gobernaciones Departamentales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-49.30%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3670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18,173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25,814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7,641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7" name="Marcador de contenid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9706866"/>
              </p:ext>
            </p:extLst>
          </p:nvPr>
        </p:nvGraphicFramePr>
        <p:xfrm>
          <a:off x="156162" y="2567993"/>
          <a:ext cx="5662540" cy="3061020"/>
        </p:xfrm>
        <a:graphic>
          <a:graphicData uri="http://schemas.openxmlformats.org/drawingml/2006/table">
            <a:tbl>
              <a:tblPr/>
              <a:tblGrid>
                <a:gridCol w="18698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41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234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41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234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212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8533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Forma de recepción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Mayo </a:t>
                      </a:r>
                    </a:p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  <a:r>
                        <a:rPr lang="es-SV" sz="10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SV" sz="10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6000" marR="36000" marT="651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Defensoria-Movil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Medios electrónicos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4,279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-1,388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en línea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Chat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Correo Electrónico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-40.17%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Social Facebook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-43.79%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Social Twitter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Social Twitter Presidencia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WhatsApp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1,799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-695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-38.63%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Teléfono Directo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Ventanillas descentralizadas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Alcaldía Municipal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 de la Cultura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Mujer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Gobernaciones Departamentales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4,283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2,891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-1,392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-32.50%</a:t>
                      </a:r>
                    </a:p>
                  </a:txBody>
                  <a:tcPr marL="72000" marR="72000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33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/>
              <a:t>Casos cerrados y montos recuperados</a:t>
            </a:r>
            <a:endParaRPr lang="es-SV" dirty="0"/>
          </a:p>
        </p:txBody>
      </p:sp>
      <p:sp>
        <p:nvSpPr>
          <p:cNvPr id="8" name="CuadroTexto 7"/>
          <p:cNvSpPr txBox="1"/>
          <p:nvPr/>
        </p:nvSpPr>
        <p:spPr>
          <a:xfrm>
            <a:off x="3959393" y="1033360"/>
            <a:ext cx="427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latin typeface="Bembo Std" panose="02020605060306020A03" pitchFamily="18" charset="0"/>
              </a:rPr>
              <a:t>Denuncias y gestiones cerradas</a:t>
            </a:r>
          </a:p>
          <a:p>
            <a:pPr algn="ctr"/>
            <a:r>
              <a:rPr lang="es-SV" sz="1400" i="1" dirty="0">
                <a:latin typeface="Bembo Std" panose="02020605060306020A03" pitchFamily="18" charset="0"/>
              </a:rPr>
              <a:t>Enero - Junio 2019 y Enero - Junio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605747"/>
              </p:ext>
            </p:extLst>
          </p:nvPr>
        </p:nvGraphicFramePr>
        <p:xfrm>
          <a:off x="2236025" y="1547645"/>
          <a:ext cx="7719950" cy="193929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07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36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012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18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711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4413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36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Solución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Mayo </a:t>
                      </a:r>
                    </a:p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2020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Junio </a:t>
                      </a:r>
                    </a:p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2020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Variación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Enero – Junio</a:t>
                      </a:r>
                      <a:r>
                        <a:rPr lang="es-SV" sz="1100" u="none" strike="noStrike" baseline="0" dirty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2019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Enero - Junio</a:t>
                      </a:r>
                      <a:r>
                        <a:rPr lang="es-SV" sz="1100" u="none" strike="noStrike" baseline="0" dirty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2020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Variación 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3,200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3,766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-0.47%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31.79%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-17.61%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-32.58%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1,003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-10.23%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4232987" y="3710813"/>
            <a:ext cx="3965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latin typeface="Bembo Std" panose="02020605060306020A03" pitchFamily="18" charset="0"/>
              </a:rPr>
              <a:t>Reclamos y montos recuperados</a:t>
            </a:r>
          </a:p>
          <a:p>
            <a:pPr algn="ctr"/>
            <a:r>
              <a:rPr lang="es-SV" sz="1400" i="1" dirty="0">
                <a:latin typeface="Bembo Std" panose="02020605060306020A03" pitchFamily="18" charset="0"/>
              </a:rPr>
              <a:t>Enero 2019 - Junio 2020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-38637" y="6396335"/>
            <a:ext cx="3584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dirty="0"/>
              <a:t>Elaboración propia a partir del Sistema de Atenciones de la Defensoría del Consumidor, 2020.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593919"/>
              </p:ext>
            </p:extLst>
          </p:nvPr>
        </p:nvGraphicFramePr>
        <p:xfrm>
          <a:off x="1085419" y="4300004"/>
          <a:ext cx="4920354" cy="181737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7233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83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77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9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dirty="0"/>
                        <a:t>Mes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dirty="0"/>
                        <a:t>Casos cerrados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dirty="0"/>
                        <a:t>Con devolución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dirty="0"/>
                        <a:t>Monto Recuperado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$1,766,877.85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$507,587.12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248395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$174,551.94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$455,980.72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$356,384.60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2118850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$640,731.63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$617,238.17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$500,418.06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3911374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$1,154,350.02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2868920592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23982"/>
              </p:ext>
            </p:extLst>
          </p:nvPr>
        </p:nvGraphicFramePr>
        <p:xfrm>
          <a:off x="6144986" y="4300004"/>
          <a:ext cx="4883206" cy="199453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6861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83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77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9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dirty="0"/>
                        <a:t>Mes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dirty="0"/>
                        <a:t>Casos cerrados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/>
                        <a:t>Con devolución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/>
                        <a:t>Monto Recuperado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$352,090.73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$247,070.87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41544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dic-19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$220,499.69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ene-20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$546,367.38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$605,425.51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$299,292.59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24645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abr-20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$41,779.84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2815305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$749,670.32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$157,597.72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$9,393,914.76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656339"/>
      </p:ext>
    </p:extLst>
  </p:cSld>
  <p:clrMapOvr>
    <a:masterClrMapping/>
  </p:clrMapOvr>
</p:sld>
</file>

<file path=ppt/theme/theme1.xml><?xml version="1.0" encoding="utf-8"?>
<a:theme xmlns:a="http://schemas.openxmlformats.org/drawingml/2006/main" name="Defensoria del consumidor 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ensoria del consumidor 2019" id="{15B202B6-F616-4197-B927-305E11020113}" vid="{F0DBD53E-FC8B-43E7-83C0-3A5D5D9B5E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Defensoria del consumidor 2019</Template>
  <TotalTime>991</TotalTime>
  <Words>1255</Words>
  <Application>Microsoft Office PowerPoint</Application>
  <PresentationFormat>Panorámica</PresentationFormat>
  <Paragraphs>660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Bembo Std</vt:lpstr>
      <vt:lpstr>Calibri</vt:lpstr>
      <vt:lpstr>Defensoria del consumidor 2019</vt:lpstr>
      <vt:lpstr>Estadísticas Institucionales</vt:lpstr>
      <vt:lpstr>Atenciones brindadas</vt:lpstr>
      <vt:lpstr>Atenciones brindadas, según región</vt:lpstr>
      <vt:lpstr>Atenciones brindadas, según oficina</vt:lpstr>
      <vt:lpstr>Atenciones según sector</vt:lpstr>
      <vt:lpstr>Atenciones según motivo</vt:lpstr>
      <vt:lpstr>Atenciones en medios descentralizados</vt:lpstr>
      <vt:lpstr>Casos cerrados y montos recuperados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Castro</dc:creator>
  <cp:revision>112</cp:revision>
  <dcterms:created xsi:type="dcterms:W3CDTF">2019-01-14T16:38:07Z</dcterms:created>
  <dcterms:modified xsi:type="dcterms:W3CDTF">2020-07-31T22:26:28Z</dcterms:modified>
</cp:coreProperties>
</file>