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60"/>
  </p:normalViewPr>
  <p:slideViewPr>
    <p:cSldViewPr snapToGrid="0" showGuides="1">
      <p:cViewPr varScale="1">
        <p:scale>
          <a:sx n="82" d="100"/>
          <a:sy n="82" d="100"/>
        </p:scale>
        <p:origin x="96" y="642"/>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19/7/2021</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19/7/2021</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19/7/2021</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19/7/2021</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19/7/2021</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19/7/2021</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19/7/2021</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19/7/2021</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19/7/2021</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19/7/2021</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19/7/2021</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19/7/2021</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17.xml"/><Relationship Id="rId3" Type="http://schemas.openxmlformats.org/officeDocument/2006/relationships/image" Target="../media/image1.emf"/><Relationship Id="rId21" Type="http://schemas.openxmlformats.org/officeDocument/2006/relationships/slide" Target="slide20.xml"/><Relationship Id="rId7" Type="http://schemas.openxmlformats.org/officeDocument/2006/relationships/slide" Target="slide6.xml"/><Relationship Id="rId12" Type="http://schemas.openxmlformats.org/officeDocument/2006/relationships/slide" Target="slide13.xml"/><Relationship Id="rId17" Type="http://schemas.openxmlformats.org/officeDocument/2006/relationships/slide" Target="slide15.xml"/><Relationship Id="rId2" Type="http://schemas.openxmlformats.org/officeDocument/2006/relationships/image" Target="../media/image3.png"/><Relationship Id="rId16" Type="http://schemas.openxmlformats.org/officeDocument/2006/relationships/slide" Target="slide10.xml"/><Relationship Id="rId20" Type="http://schemas.openxmlformats.org/officeDocument/2006/relationships/slide" Target="slide19.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8.xml"/><Relationship Id="rId5" Type="http://schemas.openxmlformats.org/officeDocument/2006/relationships/image" Target="../media/image4.png"/><Relationship Id="rId15" Type="http://schemas.openxmlformats.org/officeDocument/2006/relationships/slide" Target="slide11.xml"/><Relationship Id="rId10" Type="http://schemas.openxmlformats.org/officeDocument/2006/relationships/slide" Target="slide9.xml"/><Relationship Id="rId19" Type="http://schemas.openxmlformats.org/officeDocument/2006/relationships/slide" Target="slide16.xml"/><Relationship Id="rId4" Type="http://schemas.openxmlformats.org/officeDocument/2006/relationships/image" Target="../media/image2.png"/><Relationship Id="rId9" Type="http://schemas.openxmlformats.org/officeDocument/2006/relationships/slide" Target="slide7.xml"/><Relationship Id="rId14" Type="http://schemas.openxmlformats.org/officeDocument/2006/relationships/slide" Target="slide14.xml"/><Relationship Id="rId22"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1030531"/>
            <a:ext cx="7772400" cy="2387600"/>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JUNIO 2021</a:t>
            </a:r>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Acceso a la Información Pública y Transparencia  </a:t>
            </a:r>
            <a:endParaRPr lang="es-SV" sz="2800" b="1" dirty="0">
              <a:solidFill>
                <a:srgbClr val="0070C0"/>
              </a:solidFill>
            </a:endParaRP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Financiera Institucional </a:t>
            </a:r>
            <a:endParaRPr lang="es-SV" sz="2800" b="1" dirty="0">
              <a:solidFill>
                <a:srgbClr val="0070C0"/>
              </a:solidFill>
            </a:endParaRP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4.</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Planificación y Calidad</a:t>
            </a:r>
            <a:endParaRPr lang="es-SV" sz="2800" b="1" dirty="0">
              <a:solidFill>
                <a:srgbClr val="0070C0"/>
              </a:solidFill>
            </a:endParaRP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Comunicaciones</a:t>
            </a:r>
            <a:endParaRPr lang="es-SV" sz="2800" b="1" dirty="0">
              <a:solidFill>
                <a:srgbClr val="0070C0"/>
              </a:solidFill>
            </a:endParaRP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a:t>
            </a:r>
          </a:p>
        </p:txBody>
      </p:sp>
      <p:sp>
        <p:nvSpPr>
          <p:cNvPr id="13" name="Rectángulo 12"/>
          <p:cNvSpPr/>
          <p:nvPr/>
        </p:nvSpPr>
        <p:spPr>
          <a:xfrm>
            <a:off x="2035663" y="2238854"/>
            <a:ext cx="7955280" cy="220008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Giovanni Moisés Orellana Reyes.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230056"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Vigilancia de Mercados</a:t>
            </a:r>
          </a:p>
        </p:txBody>
      </p:sp>
      <p:sp>
        <p:nvSpPr>
          <p:cNvPr id="13" name="Rectángulo 12"/>
          <p:cNvSpPr/>
          <p:nvPr/>
        </p:nvSpPr>
        <p:spPr>
          <a:xfrm>
            <a:off x="2415793" y="1656478"/>
            <a:ext cx="8141018"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Vigilancia de Mercado, el (la) Jefe(a) de la Unidad de Inspección y el(la) Jefe(a) de la Unidad de Seguridad y Calidad y el personal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230056" y="1543395"/>
            <a:ext cx="8326755" cy="47438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355695" y="5899755"/>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de Ciudadanía y Consumo</a:t>
            </a:r>
            <a:endParaRPr lang="es-SV" sz="2800" b="1" dirty="0">
              <a:solidFill>
                <a:srgbClr val="0070C0"/>
              </a:solidFill>
            </a:endParaRPr>
          </a:p>
        </p:txBody>
      </p:sp>
      <p:sp>
        <p:nvSpPr>
          <p:cNvPr id="8" name="Rectángulo 7"/>
          <p:cNvSpPr/>
          <p:nvPr/>
        </p:nvSpPr>
        <p:spPr>
          <a:xfrm>
            <a:off x="1374656" y="1705613"/>
            <a:ext cx="9070109" cy="4768934"/>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Josué Nathan Ramos.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SV" sz="1600" b="1" dirty="0">
                <a:latin typeface="+mj-lt"/>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b="1" dirty="0">
                <a:latin typeface="+mj-lt"/>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Nota: estructura vigente a julio de 2021.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Jurídica</a:t>
            </a:r>
            <a:endParaRPr lang="es-SV" sz="2800" b="1" dirty="0">
              <a:solidFill>
                <a:srgbClr val="0070C0"/>
              </a:solidFill>
            </a:endParaRP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de Administración</a:t>
            </a:r>
            <a:endParaRPr lang="es-SV" sz="2800" b="1" dirty="0">
              <a:solidFill>
                <a:srgbClr val="0070C0"/>
              </a:solidFill>
            </a:endParaRPr>
          </a:p>
        </p:txBody>
      </p:sp>
      <p:sp>
        <p:nvSpPr>
          <p:cNvPr id="8" name="Rectángulo 7"/>
          <p:cNvSpPr/>
          <p:nvPr/>
        </p:nvSpPr>
        <p:spPr>
          <a:xfrm>
            <a:off x="2681388" y="1182905"/>
            <a:ext cx="8065632"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Adquisiciones y Contrataciones Institucionales: </a:t>
            </a:r>
            <a:r>
              <a:rPr lang="es-SV" sz="1500" b="1" dirty="0">
                <a:latin typeface="+mj-lt"/>
                <a:ea typeface="Calibri" panose="020F0502020204030204" pitchFamily="34" charset="0"/>
                <a:cs typeface="Times New Roman" panose="02020603050405020304" pitchFamily="18" charset="0"/>
              </a:rPr>
              <a:t>María Elena Guzmán.</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a:ea typeface="Calibri" panose="020F0502020204030204" pitchFamily="34" charset="0"/>
                <a:cs typeface="Times New Roman" panose="02020603050405020304" pitchFamily="18" charset="0"/>
              </a:rPr>
              <a:t>Unidad de  Equidad de Género e Inclusión: </a:t>
            </a:r>
            <a:r>
              <a:rPr lang="es-US" sz="1500" b="1" dirty="0">
                <a:latin typeface="+mj-lt"/>
                <a:cs typeface="Times New Roman" panose="02020603050405020304" pitchFamily="18" charset="0"/>
              </a:rPr>
              <a:t>Sandra Salinas (interina ad honorem).</a:t>
            </a:r>
          </a:p>
        </p:txBody>
      </p:sp>
      <p:sp>
        <p:nvSpPr>
          <p:cNvPr id="9" name="Rectángulo 8"/>
          <p:cNvSpPr/>
          <p:nvPr/>
        </p:nvSpPr>
        <p:spPr>
          <a:xfrm>
            <a:off x="2640292" y="1171220"/>
            <a:ext cx="8326755"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Centro de Solución de Controversias</a:t>
            </a:r>
            <a:endParaRPr lang="es-SV" sz="2800" b="1" dirty="0">
              <a:solidFill>
                <a:srgbClr val="0070C0"/>
              </a:solidFill>
            </a:endParaRP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Otto Mauricio Guillen. </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018188" y="0"/>
            <a:ext cx="9915975" cy="4105275"/>
          </a:xfrm>
          <a:prstGeom prst="rect">
            <a:avLst/>
          </a:prstGeom>
        </p:spPr>
      </p:pic>
      <p:grpSp>
        <p:nvGrpSpPr>
          <p:cNvPr id="8" name="Agrupar 1"/>
          <p:cNvGrpSpPr/>
          <p:nvPr/>
        </p:nvGrpSpPr>
        <p:grpSpPr>
          <a:xfrm>
            <a:off x="153754" y="193138"/>
            <a:ext cx="1922964" cy="1146266"/>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pic>
        <p:nvPicPr>
          <p:cNvPr id="4" name="Imagen 3"/>
          <p:cNvPicPr>
            <a:picLocks noChangeAspect="1"/>
          </p:cNvPicPr>
          <p:nvPr/>
        </p:nvPicPr>
        <p:blipFill>
          <a:blip r:embed="rId5"/>
          <a:stretch>
            <a:fillRect/>
          </a:stretch>
        </p:blipFill>
        <p:spPr>
          <a:xfrm>
            <a:off x="1837226" y="4105275"/>
            <a:ext cx="8174865" cy="2619041"/>
          </a:xfrm>
          <a:prstGeom prst="rect">
            <a:avLst/>
          </a:prstGeom>
        </p:spPr>
      </p:pic>
      <p:sp>
        <p:nvSpPr>
          <p:cNvPr id="2" name="CuadroTexto 1">
            <a:hlinkClick r:id="rId6" action="ppaction://hlinksldjump"/>
          </p:cNvPr>
          <p:cNvSpPr txBox="1"/>
          <p:nvPr/>
        </p:nvSpPr>
        <p:spPr>
          <a:xfrm>
            <a:off x="5403064" y="569429"/>
            <a:ext cx="1043188" cy="369332"/>
          </a:xfrm>
          <a:prstGeom prst="rect">
            <a:avLst/>
          </a:prstGeom>
          <a:noFill/>
        </p:spPr>
        <p:txBody>
          <a:bodyPr wrap="square" rtlCol="0">
            <a:spAutoFit/>
          </a:bodyPr>
          <a:lstStyle/>
          <a:p>
            <a:endParaRPr lang="es-SV" dirty="0"/>
          </a:p>
        </p:txBody>
      </p:sp>
      <p:sp>
        <p:nvSpPr>
          <p:cNvPr id="13" name="CuadroTexto 12">
            <a:hlinkClick r:id="rId7" action="ppaction://hlinksldjump"/>
          </p:cNvPr>
          <p:cNvSpPr txBox="1"/>
          <p:nvPr/>
        </p:nvSpPr>
        <p:spPr>
          <a:xfrm>
            <a:off x="7980612" y="621159"/>
            <a:ext cx="1043188" cy="369332"/>
          </a:xfrm>
          <a:prstGeom prst="rect">
            <a:avLst/>
          </a:prstGeom>
          <a:noFill/>
        </p:spPr>
        <p:txBody>
          <a:bodyPr wrap="square" rtlCol="0">
            <a:spAutoFit/>
          </a:bodyPr>
          <a:lstStyle/>
          <a:p>
            <a:endParaRPr lang="es-SV" dirty="0"/>
          </a:p>
        </p:txBody>
      </p:sp>
      <p:sp>
        <p:nvSpPr>
          <p:cNvPr id="6" name="CuadroTexto 5">
            <a:hlinkClick r:id="rId8"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15" name="CuadroTexto 14">
            <a:hlinkClick r:id="rId9" action="ppaction://hlinksldjump"/>
          </p:cNvPr>
          <p:cNvSpPr txBox="1"/>
          <p:nvPr/>
        </p:nvSpPr>
        <p:spPr>
          <a:xfrm>
            <a:off x="4825073" y="1138858"/>
            <a:ext cx="913118" cy="369332"/>
          </a:xfrm>
          <a:prstGeom prst="rect">
            <a:avLst/>
          </a:prstGeom>
          <a:noFill/>
        </p:spPr>
        <p:txBody>
          <a:bodyPr wrap="square" rtlCol="0">
            <a:spAutoFit/>
          </a:bodyPr>
          <a:lstStyle/>
          <a:p>
            <a:endParaRPr lang="es-SV" dirty="0"/>
          </a:p>
        </p:txBody>
      </p:sp>
      <p:sp>
        <p:nvSpPr>
          <p:cNvPr id="16" name="CuadroTexto 15">
            <a:hlinkClick r:id="rId10" action="ppaction://hlinksldjump"/>
          </p:cNvPr>
          <p:cNvSpPr txBox="1"/>
          <p:nvPr/>
        </p:nvSpPr>
        <p:spPr>
          <a:xfrm>
            <a:off x="1722783" y="2014330"/>
            <a:ext cx="1020417" cy="369332"/>
          </a:xfrm>
          <a:prstGeom prst="rect">
            <a:avLst/>
          </a:prstGeom>
          <a:noFill/>
        </p:spPr>
        <p:txBody>
          <a:bodyPr wrap="square" rtlCol="0">
            <a:spAutoFit/>
          </a:bodyPr>
          <a:lstStyle/>
          <a:p>
            <a:endParaRPr lang="es-SV" dirty="0"/>
          </a:p>
        </p:txBody>
      </p:sp>
      <p:sp>
        <p:nvSpPr>
          <p:cNvPr id="17" name="CuadroTexto 16">
            <a:hlinkClick r:id="rId11" action="ppaction://hlinksldjump"/>
          </p:cNvPr>
          <p:cNvSpPr txBox="1"/>
          <p:nvPr/>
        </p:nvSpPr>
        <p:spPr>
          <a:xfrm>
            <a:off x="7275443" y="2014330"/>
            <a:ext cx="808383" cy="369332"/>
          </a:xfrm>
          <a:prstGeom prst="rect">
            <a:avLst/>
          </a:prstGeom>
          <a:noFill/>
        </p:spPr>
        <p:txBody>
          <a:bodyPr wrap="square" rtlCol="0">
            <a:spAutoFit/>
          </a:bodyPr>
          <a:lstStyle/>
          <a:p>
            <a:endParaRPr lang="es-SV" dirty="0"/>
          </a:p>
        </p:txBody>
      </p:sp>
      <p:sp>
        <p:nvSpPr>
          <p:cNvPr id="18" name="CuadroTexto 17">
            <a:hlinkClick r:id="rId12" action="ppaction://hlinksldjump"/>
          </p:cNvPr>
          <p:cNvSpPr txBox="1"/>
          <p:nvPr/>
        </p:nvSpPr>
        <p:spPr>
          <a:xfrm>
            <a:off x="2915478" y="2014330"/>
            <a:ext cx="781879" cy="369332"/>
          </a:xfrm>
          <a:prstGeom prst="rect">
            <a:avLst/>
          </a:prstGeom>
          <a:noFill/>
        </p:spPr>
        <p:txBody>
          <a:bodyPr wrap="square" rtlCol="0">
            <a:spAutoFit/>
          </a:bodyPr>
          <a:lstStyle/>
          <a:p>
            <a:endParaRPr lang="es-SV" dirty="0"/>
          </a:p>
        </p:txBody>
      </p:sp>
      <p:sp>
        <p:nvSpPr>
          <p:cNvPr id="19" name="CuadroTexto 18">
            <a:hlinkClick r:id="rId13" action="ppaction://hlinksldjump"/>
          </p:cNvPr>
          <p:cNvSpPr txBox="1"/>
          <p:nvPr/>
        </p:nvSpPr>
        <p:spPr>
          <a:xfrm>
            <a:off x="3869635" y="2014330"/>
            <a:ext cx="955438" cy="369332"/>
          </a:xfrm>
          <a:prstGeom prst="rect">
            <a:avLst/>
          </a:prstGeom>
          <a:noFill/>
        </p:spPr>
        <p:txBody>
          <a:bodyPr wrap="square" rtlCol="0">
            <a:spAutoFit/>
          </a:bodyPr>
          <a:lstStyle/>
          <a:p>
            <a:endParaRPr lang="es-SV" dirty="0"/>
          </a:p>
        </p:txBody>
      </p:sp>
      <p:sp>
        <p:nvSpPr>
          <p:cNvPr id="20" name="CuadroTexto 19">
            <a:hlinkClick r:id="rId14" action="ppaction://hlinksldjump"/>
          </p:cNvPr>
          <p:cNvSpPr txBox="1"/>
          <p:nvPr/>
        </p:nvSpPr>
        <p:spPr>
          <a:xfrm>
            <a:off x="4970847" y="2014330"/>
            <a:ext cx="860110" cy="369332"/>
          </a:xfrm>
          <a:prstGeom prst="rect">
            <a:avLst/>
          </a:prstGeom>
          <a:noFill/>
        </p:spPr>
        <p:txBody>
          <a:bodyPr wrap="square" rtlCol="0">
            <a:spAutoFit/>
          </a:bodyPr>
          <a:lstStyle/>
          <a:p>
            <a:endParaRPr lang="es-SV" dirty="0"/>
          </a:p>
        </p:txBody>
      </p:sp>
      <p:sp>
        <p:nvSpPr>
          <p:cNvPr id="21" name="CuadroTexto 20">
            <a:hlinkClick r:id="rId15" action="ppaction://hlinksldjump"/>
          </p:cNvPr>
          <p:cNvSpPr txBox="1"/>
          <p:nvPr/>
        </p:nvSpPr>
        <p:spPr>
          <a:xfrm>
            <a:off x="6082748" y="2014330"/>
            <a:ext cx="1073426" cy="369332"/>
          </a:xfrm>
          <a:prstGeom prst="rect">
            <a:avLst/>
          </a:prstGeom>
          <a:noFill/>
        </p:spPr>
        <p:txBody>
          <a:bodyPr wrap="square" rtlCol="0">
            <a:spAutoFit/>
          </a:bodyPr>
          <a:lstStyle/>
          <a:p>
            <a:endParaRPr lang="es-SV" dirty="0"/>
          </a:p>
        </p:txBody>
      </p:sp>
      <p:sp>
        <p:nvSpPr>
          <p:cNvPr id="22" name="CuadroTexto 21">
            <a:hlinkClick r:id="rId16" action="ppaction://hlinksldjump"/>
          </p:cNvPr>
          <p:cNvSpPr txBox="1"/>
          <p:nvPr/>
        </p:nvSpPr>
        <p:spPr>
          <a:xfrm>
            <a:off x="8362122" y="2014330"/>
            <a:ext cx="954156" cy="369332"/>
          </a:xfrm>
          <a:prstGeom prst="rect">
            <a:avLst/>
          </a:prstGeom>
          <a:noFill/>
        </p:spPr>
        <p:txBody>
          <a:bodyPr wrap="square" rtlCol="0">
            <a:spAutoFit/>
          </a:bodyPr>
          <a:lstStyle/>
          <a:p>
            <a:endParaRPr lang="es-SV" dirty="0"/>
          </a:p>
        </p:txBody>
      </p:sp>
      <p:sp>
        <p:nvSpPr>
          <p:cNvPr id="29" name="CuadroTexto 28">
            <a:hlinkClick r:id="rId17" action="ppaction://hlinksldjump"/>
          </p:cNvPr>
          <p:cNvSpPr txBox="1"/>
          <p:nvPr/>
        </p:nvSpPr>
        <p:spPr>
          <a:xfrm>
            <a:off x="1603513" y="2902226"/>
            <a:ext cx="1139687" cy="369332"/>
          </a:xfrm>
          <a:prstGeom prst="rect">
            <a:avLst/>
          </a:prstGeom>
          <a:noFill/>
        </p:spPr>
        <p:txBody>
          <a:bodyPr wrap="square" rtlCol="0">
            <a:spAutoFit/>
          </a:bodyPr>
          <a:lstStyle/>
          <a:p>
            <a:endParaRPr lang="es-SV" dirty="0"/>
          </a:p>
        </p:txBody>
      </p:sp>
      <p:sp>
        <p:nvSpPr>
          <p:cNvPr id="30" name="CuadroTexto 29">
            <a:hlinkClick r:id="rId18" action="ppaction://hlinksldjump"/>
          </p:cNvPr>
          <p:cNvSpPr txBox="1"/>
          <p:nvPr/>
        </p:nvSpPr>
        <p:spPr>
          <a:xfrm>
            <a:off x="3234172" y="2834795"/>
            <a:ext cx="1113182" cy="369332"/>
          </a:xfrm>
          <a:prstGeom prst="rect">
            <a:avLst/>
          </a:prstGeom>
          <a:noFill/>
        </p:spPr>
        <p:txBody>
          <a:bodyPr wrap="square" rtlCol="0">
            <a:spAutoFit/>
          </a:bodyPr>
          <a:lstStyle/>
          <a:p>
            <a:endParaRPr lang="es-SV" dirty="0"/>
          </a:p>
        </p:txBody>
      </p:sp>
      <p:sp>
        <p:nvSpPr>
          <p:cNvPr id="31" name="CuadroTexto 30"/>
          <p:cNvSpPr txBox="1"/>
          <p:nvPr/>
        </p:nvSpPr>
        <p:spPr>
          <a:xfrm>
            <a:off x="4452730" y="2902226"/>
            <a:ext cx="622853" cy="369332"/>
          </a:xfrm>
          <a:prstGeom prst="rect">
            <a:avLst/>
          </a:prstGeom>
          <a:noFill/>
        </p:spPr>
        <p:txBody>
          <a:bodyPr wrap="square" rtlCol="0">
            <a:spAutoFit/>
          </a:bodyPr>
          <a:lstStyle/>
          <a:p>
            <a:endParaRPr lang="es-SV" dirty="0"/>
          </a:p>
        </p:txBody>
      </p:sp>
      <p:sp>
        <p:nvSpPr>
          <p:cNvPr id="32" name="CuadroTexto 31">
            <a:hlinkClick r:id="rId19" action="ppaction://hlinksldjump"/>
          </p:cNvPr>
          <p:cNvSpPr txBox="1"/>
          <p:nvPr/>
        </p:nvSpPr>
        <p:spPr>
          <a:xfrm>
            <a:off x="4450568" y="2820155"/>
            <a:ext cx="950334" cy="369332"/>
          </a:xfrm>
          <a:prstGeom prst="rect">
            <a:avLst/>
          </a:prstGeom>
          <a:noFill/>
        </p:spPr>
        <p:txBody>
          <a:bodyPr wrap="square" rtlCol="0">
            <a:spAutoFit/>
          </a:bodyPr>
          <a:lstStyle/>
          <a:p>
            <a:endParaRPr lang="es-SV" dirty="0"/>
          </a:p>
        </p:txBody>
      </p:sp>
      <p:sp>
        <p:nvSpPr>
          <p:cNvPr id="33" name="CuadroTexto 32">
            <a:hlinkClick r:id="rId20" action="ppaction://hlinksldjump"/>
          </p:cNvPr>
          <p:cNvSpPr txBox="1"/>
          <p:nvPr/>
        </p:nvSpPr>
        <p:spPr>
          <a:xfrm>
            <a:off x="6635109" y="2820155"/>
            <a:ext cx="950645" cy="369332"/>
          </a:xfrm>
          <a:prstGeom prst="rect">
            <a:avLst/>
          </a:prstGeom>
          <a:noFill/>
        </p:spPr>
        <p:txBody>
          <a:bodyPr wrap="square" rtlCol="0">
            <a:spAutoFit/>
          </a:bodyPr>
          <a:lstStyle/>
          <a:p>
            <a:endParaRPr lang="es-SV" dirty="0"/>
          </a:p>
        </p:txBody>
      </p:sp>
      <p:sp>
        <p:nvSpPr>
          <p:cNvPr id="34" name="CuadroTexto 33">
            <a:hlinkClick r:id="rId21" action="ppaction://hlinksldjump"/>
          </p:cNvPr>
          <p:cNvSpPr txBox="1"/>
          <p:nvPr/>
        </p:nvSpPr>
        <p:spPr>
          <a:xfrm>
            <a:off x="8819961" y="2820155"/>
            <a:ext cx="980661" cy="369332"/>
          </a:xfrm>
          <a:prstGeom prst="rect">
            <a:avLst/>
          </a:prstGeom>
          <a:noFill/>
        </p:spPr>
        <p:txBody>
          <a:bodyPr wrap="square" rtlCol="0">
            <a:spAutoFit/>
          </a:bodyPr>
          <a:lstStyle/>
          <a:p>
            <a:endParaRPr lang="es-SV" dirty="0"/>
          </a:p>
        </p:txBody>
      </p:sp>
      <p:sp>
        <p:nvSpPr>
          <p:cNvPr id="35" name="CuadroTexto 34">
            <a:hlinkClick r:id="rId22"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de Descentralización</a:t>
            </a:r>
            <a:endParaRPr lang="es-SV" sz="2800" b="1" dirty="0">
              <a:solidFill>
                <a:srgbClr val="0070C0"/>
              </a:solidFill>
            </a:endParaRPr>
          </a:p>
        </p:txBody>
      </p:sp>
      <p:sp>
        <p:nvSpPr>
          <p:cNvPr id="8" name="Rectángulo 7"/>
          <p:cNvSpPr/>
          <p:nvPr/>
        </p:nvSpPr>
        <p:spPr>
          <a:xfrm>
            <a:off x="1784635" y="1393143"/>
            <a:ext cx="9035120" cy="504881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Descentralización, el(la) Gerente(a) de la Defensoría Regional de Occidente, el(la) Gerente(a) de la Defensoría Regional de Oriente, el(la) Gerente(a) de Atención Descentralizada, el(la) Gerente(a) de Atención Telefónica.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64.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 </a:t>
            </a:r>
            <a:r>
              <a:rPr lang="es-SV" sz="1500" b="1" dirty="0">
                <a:latin typeface="+mj-lt"/>
                <a:ea typeface="Calibri" panose="020F0502020204030204" pitchFamily="34" charset="0"/>
                <a:cs typeface="Times New Roman" panose="02020603050405020304" pitchFamily="18" charset="0"/>
              </a:rPr>
              <a:t>Julio Humberto Aquino Castillo.</a:t>
            </a:r>
          </a:p>
        </p:txBody>
      </p:sp>
      <p:sp>
        <p:nvSpPr>
          <p:cNvPr id="9" name="Rectángulo 8"/>
          <p:cNvSpPr/>
          <p:nvPr/>
        </p:nvSpPr>
        <p:spPr>
          <a:xfrm>
            <a:off x="1652921" y="1319403"/>
            <a:ext cx="9358515" cy="522306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152650" y="76207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344893" y="1377413"/>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268818" y="2219419"/>
            <a:ext cx="5010151" cy="1754326"/>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 Unidad de Acceso a la Información Pública y Transparencia;</a:t>
            </a:r>
          </a:p>
          <a:p>
            <a:r>
              <a:rPr lang="es-SV" sz="1200" dirty="0">
                <a:latin typeface="+mj-lt"/>
              </a:rPr>
              <a:t>e) Unidad de Planificación y Calidad;</a:t>
            </a:r>
          </a:p>
          <a:p>
            <a:r>
              <a:rPr lang="es-SV" sz="1200" dirty="0">
                <a:latin typeface="+mj-lt"/>
              </a:rPr>
              <a:t>g) Unidad de Comunicaciones.</a:t>
            </a:r>
          </a:p>
          <a:p>
            <a:r>
              <a:rPr lang="es-SV" sz="1200" dirty="0">
                <a:latin typeface="+mj-lt"/>
              </a:rPr>
              <a:t>h) Unidad de Análisis de Consumo y Mercados.</a:t>
            </a:r>
          </a:p>
          <a:p>
            <a:r>
              <a:rPr lang="es-SV" sz="1200" dirty="0">
                <a:latin typeface="+mj-lt"/>
              </a:rPr>
              <a:t>i) Unidad de Cooperación y Relaciones Interinstitucional.</a:t>
            </a:r>
          </a:p>
        </p:txBody>
      </p:sp>
      <p:sp>
        <p:nvSpPr>
          <p:cNvPr id="10" name="Rectángulo 9"/>
          <p:cNvSpPr/>
          <p:nvPr/>
        </p:nvSpPr>
        <p:spPr>
          <a:xfrm>
            <a:off x="3268818" y="3984754"/>
            <a:ext cx="4572000" cy="1384995"/>
          </a:xfrm>
          <a:prstGeom prst="rect">
            <a:avLst/>
          </a:prstGeom>
        </p:spPr>
        <p:txBody>
          <a:bodyPr>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11" name="Rectángulo 10"/>
          <p:cNvSpPr/>
          <p:nvPr/>
        </p:nvSpPr>
        <p:spPr>
          <a:xfrm>
            <a:off x="2611592" y="5795840"/>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7.</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5.</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4855496"/>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pPr>
            <a:r>
              <a:rPr lang="es-SV" sz="1700" b="1" dirty="0">
                <a:latin typeface="+mj-lt"/>
                <a:ea typeface="Calibri" panose="020F0502020204030204" pitchFamily="34" charset="0"/>
                <a:cs typeface="Times New Roman" panose="02020603050405020304" pitchFamily="18" charset="0"/>
              </a:rPr>
              <a:t>Presidente del Consejo Consultivo: </a:t>
            </a:r>
            <a:r>
              <a:rPr lang="es-SV" sz="1700" b="1" dirty="0">
                <a:ea typeface="Calibri" panose="020F0502020204030204" pitchFamily="34" charset="0"/>
                <a:cs typeface="Times New Roman" panose="02020603050405020304" pitchFamily="18" charset="0"/>
              </a:rPr>
              <a:t> </a:t>
            </a:r>
            <a:r>
              <a:rPr lang="es-SV" sz="1700" b="1" dirty="0">
                <a:latin typeface="+mj-lt"/>
                <a:ea typeface="Calibri" panose="020F0502020204030204" pitchFamily="34" charset="0"/>
                <a:cs typeface="Times New Roman" panose="02020603050405020304" pitchFamily="18" charset="0"/>
              </a:rPr>
              <a:t>Gerardo Daniel Henríquez Angulo.</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7.</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5.</a:t>
            </a: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13.</a:t>
            </a: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a:t>
            </a:r>
            <a:r>
              <a:rPr lang="pt-BR" sz="1600" b="1" dirty="0" err="1">
                <a:latin typeface="+mj-lt"/>
                <a:ea typeface="Calibri" panose="020F0502020204030204" pitchFamily="34" charset="0"/>
                <a:cs typeface="Times New Roman" panose="02020603050405020304" pitchFamily="18" charset="0"/>
              </a:rPr>
              <a:t>Meléndez</a:t>
            </a:r>
            <a:r>
              <a:rPr lang="pt-BR" sz="1600" b="1" dirty="0">
                <a:latin typeface="+mj-lt"/>
                <a:ea typeface="Calibri" panose="020F0502020204030204" pitchFamily="34" charset="0"/>
                <a:cs typeface="Times New Roman" panose="02020603050405020304" pitchFamily="18" charset="0"/>
              </a:rPr>
              <a:t>. </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estudios jurídicos, calidad y mejora regulatoria: </a:t>
            </a:r>
            <a:r>
              <a:rPr lang="es-SV" sz="1600" b="1" dirty="0">
                <a:latin typeface="+mj-lt"/>
                <a:ea typeface="Calibri" panose="020F0502020204030204" pitchFamily="34" charset="0"/>
                <a:cs typeface="Times New Roman" panose="02020603050405020304" pitchFamily="18" charset="0"/>
              </a:rPr>
              <a:t>Susana Carolina Hernández Melgar.</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Roxana Jannet Córdova (interina ad-honorem)</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Sibrian.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Asesoría</a:t>
            </a:r>
            <a:endParaRPr lang="es-SV" sz="2800" b="1" dirty="0">
              <a:solidFill>
                <a:srgbClr val="0070C0"/>
              </a:solidFill>
            </a:endParaRPr>
          </a:p>
        </p:txBody>
      </p:sp>
      <p:sp>
        <p:nvSpPr>
          <p:cNvPr id="10" name="Rectángulo 9"/>
          <p:cNvSpPr/>
          <p:nvPr/>
        </p:nvSpPr>
        <p:spPr>
          <a:xfrm>
            <a:off x="2504859" y="1339404"/>
            <a:ext cx="7955280" cy="542687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Abraham Heriberto Mena.</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33088" y="465096"/>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Análisis de Consumo y Mercados</a:t>
            </a:r>
            <a:endParaRPr lang="es-SV" sz="2800" b="1" dirty="0">
              <a:solidFill>
                <a:srgbClr val="0070C0"/>
              </a:solidFill>
            </a:endParaRPr>
          </a:p>
        </p:txBody>
      </p:sp>
      <p:sp>
        <p:nvSpPr>
          <p:cNvPr id="10" name="Rectángulo 9"/>
          <p:cNvSpPr/>
          <p:nvPr/>
        </p:nvSpPr>
        <p:spPr>
          <a:xfrm>
            <a:off x="2518824" y="1369178"/>
            <a:ext cx="7955280" cy="509825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del estudio e investigación del fenómeno de consumo para la generación de información útil, y para la elaboración de propuestas de política pública que fortalezcan la protección efectiva y eficiente de los derechos e intereses de las personas consumidoras. Además le corresponde desarrollar las funciones siguientes: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Administrar y divulgar información institucional que sea socialmente útil en materia de consumo para la protección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Monitorear y difundir información de mercados relevantes: alimentos, fertilizantes, servicios públicos, combustibles, servicios financieros, remesas familiares, entre otros, para coadyuvar ala toma de decisiones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Realizar estudios e investigaciones sobre consumo en temáticas y sectores relevantes para la protección de los derechos e intereses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Analizar las tendencias de indicadores socioeconómicos y de consumo e información de carácter internacional, que incida en la dinámica de los mercados nacionales, anticipando estratégicamente acciones institucionales.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Carolina Castro Orellana.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a:t>
            </a:r>
          </a:p>
        </p:txBody>
      </p:sp>
      <p:sp>
        <p:nvSpPr>
          <p:cNvPr id="11" name="Rectángulo 10"/>
          <p:cNvSpPr/>
          <p:nvPr/>
        </p:nvSpPr>
        <p:spPr>
          <a:xfrm>
            <a:off x="2333087" y="1272213"/>
            <a:ext cx="8326755" cy="524449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509698" y="613320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TotalTime>
  <Words>2998</Words>
  <Application>Microsoft Office PowerPoint</Application>
  <PresentationFormat>Panorámica</PresentationFormat>
  <Paragraphs>217</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Calibri Light</vt:lpstr>
      <vt:lpstr>Times New Roman</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lastModifiedBy>Vanessa Erika Duke</cp:lastModifiedBy>
  <cp:revision>73</cp:revision>
  <dcterms:created xsi:type="dcterms:W3CDTF">2019-07-25T14:59:52Z</dcterms:created>
  <dcterms:modified xsi:type="dcterms:W3CDTF">2021-07-19T18:15:17Z</dcterms:modified>
</cp:coreProperties>
</file>