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6" r:id="rId5"/>
    <p:sldId id="277" r:id="rId6"/>
    <p:sldId id="278" r:id="rId7"/>
    <p:sldId id="281" r:id="rId8"/>
    <p:sldId id="282" r:id="rId9"/>
    <p:sldId id="283" r:id="rId10"/>
    <p:sldId id="284" r:id="rId11"/>
    <p:sldId id="285" r:id="rId12"/>
    <p:sldId id="286" r:id="rId13"/>
    <p:sldId id="287" r:id="rId14"/>
    <p:sldId id="294" r:id="rId15"/>
    <p:sldId id="288" r:id="rId16"/>
    <p:sldId id="289" r:id="rId17"/>
    <p:sldId id="290" r:id="rId18"/>
    <p:sldId id="291" r:id="rId19"/>
    <p:sldId id="292" r:id="rId20"/>
    <p:sldId id="293" r:id="rId21"/>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76" autoAdjust="0"/>
    <p:restoredTop sz="94660"/>
  </p:normalViewPr>
  <p:slideViewPr>
    <p:cSldViewPr snapToGrid="0" showGuides="1">
      <p:cViewPr>
        <p:scale>
          <a:sx n="100" d="100"/>
          <a:sy n="100" d="100"/>
        </p:scale>
        <p:origin x="-684" y="186"/>
      </p:cViewPr>
      <p:guideLst>
        <p:guide orient="horz" pos="2160"/>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12/10/2021</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787755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12/10/2021</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4201913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12/10/2021</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513272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12/10/2021</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839630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125DAF55-E7F4-4E23-8D38-9EE3481C7AF2}" type="datetimeFigureOut">
              <a:rPr lang="es-SV" smtClean="0"/>
              <a:pPr/>
              <a:t>12/10/2021</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214671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p:cNvSpPr>
            <a:spLocks noGrp="1"/>
          </p:cNvSpPr>
          <p:nvPr>
            <p:ph type="dt" sz="half" idx="10"/>
          </p:nvPr>
        </p:nvSpPr>
        <p:spPr/>
        <p:txBody>
          <a:bodyPr/>
          <a:lstStyle/>
          <a:p>
            <a:fld id="{125DAF55-E7F4-4E23-8D38-9EE3481C7AF2}" type="datetimeFigureOut">
              <a:rPr lang="es-SV" smtClean="0"/>
              <a:pPr/>
              <a:t>12/10/2021</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491093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p:cNvSpPr>
            <a:spLocks noGrp="1"/>
          </p:cNvSpPr>
          <p:nvPr>
            <p:ph type="dt" sz="half" idx="10"/>
          </p:nvPr>
        </p:nvSpPr>
        <p:spPr/>
        <p:txBody>
          <a:bodyPr/>
          <a:lstStyle/>
          <a:p>
            <a:fld id="{125DAF55-E7F4-4E23-8D38-9EE3481C7AF2}" type="datetimeFigureOut">
              <a:rPr lang="es-SV" smtClean="0"/>
              <a:pPr/>
              <a:t>12/10/2021</a:t>
            </a:fld>
            <a:endParaRPr lang="es-SV" dirty="0"/>
          </a:p>
        </p:txBody>
      </p:sp>
      <p:sp>
        <p:nvSpPr>
          <p:cNvPr id="8" name="Marcador de pie de página 7"/>
          <p:cNvSpPr>
            <a:spLocks noGrp="1"/>
          </p:cNvSpPr>
          <p:nvPr>
            <p:ph type="ftr" sz="quarter" idx="11"/>
          </p:nvPr>
        </p:nvSpPr>
        <p:spPr/>
        <p:txBody>
          <a:bodyPr/>
          <a:lstStyle/>
          <a:p>
            <a:endParaRPr lang="es-SV" dirty="0"/>
          </a:p>
        </p:txBody>
      </p:sp>
      <p:sp>
        <p:nvSpPr>
          <p:cNvPr id="9" name="Marcador de número de diapositiva 8"/>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862271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fecha 2"/>
          <p:cNvSpPr>
            <a:spLocks noGrp="1"/>
          </p:cNvSpPr>
          <p:nvPr>
            <p:ph type="dt" sz="half" idx="10"/>
          </p:nvPr>
        </p:nvSpPr>
        <p:spPr/>
        <p:txBody>
          <a:bodyPr/>
          <a:lstStyle/>
          <a:p>
            <a:fld id="{125DAF55-E7F4-4E23-8D38-9EE3481C7AF2}" type="datetimeFigureOut">
              <a:rPr lang="es-SV" smtClean="0"/>
              <a:pPr/>
              <a:t>12/10/2021</a:t>
            </a:fld>
            <a:endParaRPr lang="es-SV" dirty="0"/>
          </a:p>
        </p:txBody>
      </p:sp>
      <p:sp>
        <p:nvSpPr>
          <p:cNvPr id="4" name="Marcador de pie de página 3"/>
          <p:cNvSpPr>
            <a:spLocks noGrp="1"/>
          </p:cNvSpPr>
          <p:nvPr>
            <p:ph type="ftr" sz="quarter" idx="11"/>
          </p:nvPr>
        </p:nvSpPr>
        <p:spPr/>
        <p:txBody>
          <a:bodyPr/>
          <a:lstStyle/>
          <a:p>
            <a:endParaRPr lang="es-SV" dirty="0"/>
          </a:p>
        </p:txBody>
      </p:sp>
      <p:sp>
        <p:nvSpPr>
          <p:cNvPr id="5" name="Marcador de número de diapositiva 4"/>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3299314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25DAF55-E7F4-4E23-8D38-9EE3481C7AF2}" type="datetimeFigureOut">
              <a:rPr lang="es-SV" smtClean="0"/>
              <a:pPr/>
              <a:t>12/10/2021</a:t>
            </a:fld>
            <a:endParaRPr lang="es-SV" dirty="0"/>
          </a:p>
        </p:txBody>
      </p:sp>
      <p:sp>
        <p:nvSpPr>
          <p:cNvPr id="3" name="Marcador de pie de página 2"/>
          <p:cNvSpPr>
            <a:spLocks noGrp="1"/>
          </p:cNvSpPr>
          <p:nvPr>
            <p:ph type="ftr" sz="quarter" idx="11"/>
          </p:nvPr>
        </p:nvSpPr>
        <p:spPr/>
        <p:txBody>
          <a:bodyPr/>
          <a:lstStyle/>
          <a:p>
            <a:endParaRPr lang="es-SV" dirty="0"/>
          </a:p>
        </p:txBody>
      </p:sp>
      <p:sp>
        <p:nvSpPr>
          <p:cNvPr id="4" name="Marcador de número de diapositiva 3"/>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637785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12/10/2021</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523427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12/10/2021</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3719882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DAF55-E7F4-4E23-8D38-9EE3481C7AF2}" type="datetimeFigureOut">
              <a:rPr lang="es-SV" smtClean="0"/>
              <a:pPr/>
              <a:t>12/10/2021</a:t>
            </a:fld>
            <a:endParaRPr lang="es-SV"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232411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17.xml"/><Relationship Id="rId3" Type="http://schemas.openxmlformats.org/officeDocument/2006/relationships/image" Target="../media/image1.emf"/><Relationship Id="rId21" Type="http://schemas.openxmlformats.org/officeDocument/2006/relationships/slide" Target="slide20.xml"/><Relationship Id="rId7" Type="http://schemas.openxmlformats.org/officeDocument/2006/relationships/slide" Target="slide6.xml"/><Relationship Id="rId12" Type="http://schemas.openxmlformats.org/officeDocument/2006/relationships/slide" Target="slide13.xml"/><Relationship Id="rId17" Type="http://schemas.openxmlformats.org/officeDocument/2006/relationships/slide" Target="slide15.xml"/><Relationship Id="rId2" Type="http://schemas.openxmlformats.org/officeDocument/2006/relationships/image" Target="../media/image3.png"/><Relationship Id="rId16" Type="http://schemas.openxmlformats.org/officeDocument/2006/relationships/slide" Target="slide10.xml"/><Relationship Id="rId20" Type="http://schemas.openxmlformats.org/officeDocument/2006/relationships/slide" Target="slide19.xml"/><Relationship Id="rId1" Type="http://schemas.openxmlformats.org/officeDocument/2006/relationships/slideLayout" Target="../slideLayouts/slideLayout7.xml"/><Relationship Id="rId6" Type="http://schemas.openxmlformats.org/officeDocument/2006/relationships/slide" Target="slide4.xml"/><Relationship Id="rId11" Type="http://schemas.openxmlformats.org/officeDocument/2006/relationships/slide" Target="slide8.xml"/><Relationship Id="rId5" Type="http://schemas.openxmlformats.org/officeDocument/2006/relationships/image" Target="../media/image4.png"/><Relationship Id="rId15" Type="http://schemas.openxmlformats.org/officeDocument/2006/relationships/slide" Target="slide11.xml"/><Relationship Id="rId10" Type="http://schemas.openxmlformats.org/officeDocument/2006/relationships/slide" Target="slide9.xml"/><Relationship Id="rId19" Type="http://schemas.openxmlformats.org/officeDocument/2006/relationships/slide" Target="slide16.xml"/><Relationship Id="rId4" Type="http://schemas.openxmlformats.org/officeDocument/2006/relationships/image" Target="../media/image2.png"/><Relationship Id="rId9" Type="http://schemas.openxmlformats.org/officeDocument/2006/relationships/slide" Target="slide7.xml"/><Relationship Id="rId14" Type="http://schemas.openxmlformats.org/officeDocument/2006/relationships/slide" Target="slide14.xml"/><Relationship Id="rId22" Type="http://schemas.openxmlformats.org/officeDocument/2006/relationships/slide" Target="slide18.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Agrupar 1"/>
          <p:cNvGrpSpPr/>
          <p:nvPr/>
        </p:nvGrpSpPr>
        <p:grpSpPr>
          <a:xfrm>
            <a:off x="153754" y="193138"/>
            <a:ext cx="1922964" cy="1146266"/>
            <a:chOff x="35496" y="51470"/>
            <a:chExt cx="1728192" cy="936104"/>
          </a:xfrm>
        </p:grpSpPr>
        <p:grpSp>
          <p:nvGrpSpPr>
            <p:cNvPr id="5" name="Agrupar 3"/>
            <p:cNvGrpSpPr/>
            <p:nvPr/>
          </p:nvGrpSpPr>
          <p:grpSpPr>
            <a:xfrm>
              <a:off x="35496" y="51470"/>
              <a:ext cx="1728192" cy="929258"/>
              <a:chOff x="529241" y="1294178"/>
              <a:chExt cx="3296226" cy="1708593"/>
            </a:xfrm>
          </p:grpSpPr>
          <p:pic>
            <p:nvPicPr>
              <p:cNvPr id="7" name="Imagen 6"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8" name="Imagen 7"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6" name="Conector recto 5"/>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a:spLocks noGrp="1"/>
          </p:cNvSpPr>
          <p:nvPr>
            <p:ph type="ctrTitle"/>
          </p:nvPr>
        </p:nvSpPr>
        <p:spPr>
          <a:xfrm>
            <a:off x="2076718" y="2271865"/>
            <a:ext cx="7772400" cy="1146266"/>
          </a:xfrm>
        </p:spPr>
        <p:txBody>
          <a:bodyPr>
            <a:normAutofit/>
          </a:bodyPr>
          <a:lstStyle/>
          <a:p>
            <a:r>
              <a:rPr lang="es-SV" sz="4800" dirty="0">
                <a:latin typeface="+mn-lt"/>
              </a:rPr>
              <a:t>ORGANIGRAMA</a:t>
            </a:r>
          </a:p>
        </p:txBody>
      </p:sp>
      <p:sp>
        <p:nvSpPr>
          <p:cNvPr id="10" name="Subtítulo 2"/>
          <p:cNvSpPr>
            <a:spLocks noGrp="1"/>
          </p:cNvSpPr>
          <p:nvPr>
            <p:ph type="subTitle" idx="1"/>
          </p:nvPr>
        </p:nvSpPr>
        <p:spPr>
          <a:xfrm>
            <a:off x="2533918" y="3550900"/>
            <a:ext cx="6858000" cy="1655762"/>
          </a:xfrm>
        </p:spPr>
        <p:txBody>
          <a:bodyPr/>
          <a:lstStyle/>
          <a:p>
            <a:r>
              <a:rPr lang="es-SV" dirty="0"/>
              <a:t>DEFENSORIA DEL CONSUMIDOR </a:t>
            </a:r>
          </a:p>
          <a:p>
            <a:r>
              <a:rPr lang="es-SV" dirty="0"/>
              <a:t>SEPTIEMBRE 2021</a:t>
            </a:r>
          </a:p>
          <a:p>
            <a:endParaRPr lang="es-SV" dirty="0"/>
          </a:p>
        </p:txBody>
      </p:sp>
    </p:spTree>
    <p:extLst>
      <p:ext uri="{BB962C8B-B14F-4D97-AF65-F5344CB8AC3E}">
        <p14:creationId xmlns:p14="http://schemas.microsoft.com/office/powerpoint/2010/main" val="3082179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294450" y="550508"/>
            <a:ext cx="8326755" cy="6207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Acceso a la Información Pública y Transparencia  </a:t>
            </a:r>
          </a:p>
        </p:txBody>
      </p:sp>
      <p:sp>
        <p:nvSpPr>
          <p:cNvPr id="10" name="Rectángulo 9"/>
          <p:cNvSpPr/>
          <p:nvPr/>
        </p:nvSpPr>
        <p:spPr>
          <a:xfrm>
            <a:off x="2480188" y="1490312"/>
            <a:ext cx="7955280" cy="4241418"/>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la responsable de asegurar que la Defensoría del Consumidor y todas sus unidades organizativas, cumplan con lo establecido en la Ley de Acceso a la Información Pública. Además, será la encargada de concienciar, sensibilizar y crear una cultura de Transparencia, Ética, Probidad y Rendición de Cuentas entre los funcionarios y empleados de la Defensoría del Consumidor. Será un vinculo institucional con la ciudadanía para atender sus requerimientos de información sobre el quehacer de la Defensoría y sus relaciones institucionales, tramitación de quejas de posibles actos de mal trato por funcionarios y empleados de la institución, así como sobre posibles actos de corrupción, proponer y canalizar la resolución de las mismas.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Aída Elena Funes Rivas.</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p:txBody>
      </p:sp>
      <p:sp>
        <p:nvSpPr>
          <p:cNvPr id="11" name="Rectángulo 10"/>
          <p:cNvSpPr/>
          <p:nvPr/>
        </p:nvSpPr>
        <p:spPr>
          <a:xfrm>
            <a:off x="2294451" y="1277584"/>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239785" y="57323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825208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07330"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Financiera Institucional </a:t>
            </a:r>
          </a:p>
        </p:txBody>
      </p:sp>
      <p:sp>
        <p:nvSpPr>
          <p:cNvPr id="10" name="Rectángulo 9"/>
          <p:cNvSpPr/>
          <p:nvPr/>
        </p:nvSpPr>
        <p:spPr>
          <a:xfrm>
            <a:off x="2493066" y="1290348"/>
            <a:ext cx="7955280" cy="5130507"/>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dirigir la gestión financiera institucional en las diferentes etapas del ciclo presupuestario a través de la planificación, coordinación, integración y supervisión de las actividades de presupuesto, tesorería y de contabilidad gubernamental, de conformidad con lo establecido en la Ley Orgánica de Administración Financiera del Estado, las que deben desarrollarse a través de sistemas mecanizados, con eficiencia y eficacia. Para cumplir con sus objetivos, la UFI tendrá a su cargo el cumplimiento de las atribuciones y funciones establecidas en la Ley Orgánica de Administración Financiera del Estado, el Reglamento de dicha ley, el respectivo manual de funcionamiento de la UFI, los manuales e instructivos operativos propios de la Defensoría del Consumidor, incluyendo el Manual de Organización y Funciones de La Defensoría y demás normativa aplicable a todas las instituciones del Estado.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Cleotilde Arely Rodríguez.</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5.</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4.</a:t>
            </a:r>
          </a:p>
          <a:p>
            <a:pPr algn="just">
              <a:lnSpc>
                <a:spcPct val="107000"/>
              </a:lnSpc>
              <a:spcAft>
                <a:spcPts val="0"/>
              </a:spcAft>
            </a:pPr>
            <a:r>
              <a:rPr lang="es-US" dirty="0">
                <a:latin typeface="+mj-lt"/>
                <a:ea typeface="Calibri" panose="020F0502020204030204" pitchFamily="34" charset="0"/>
                <a:cs typeface="Times New Roman" panose="02020603050405020304" pitchFamily="18" charset="0"/>
              </a:rPr>
              <a:t>Hombres: 1.</a:t>
            </a: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07329" y="1171220"/>
            <a:ext cx="8326755" cy="524963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391071" y="60543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851772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9"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Planificación y Calidad</a:t>
            </a:r>
          </a:p>
        </p:txBody>
      </p:sp>
      <p:sp>
        <p:nvSpPr>
          <p:cNvPr id="10" name="Rectángulo 9"/>
          <p:cNvSpPr/>
          <p:nvPr/>
        </p:nvSpPr>
        <p:spPr>
          <a:xfrm>
            <a:off x="2505946" y="1815984"/>
            <a:ext cx="7955280" cy="3945054"/>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promover, coordinar e impulsar el proceso de Planeación Estratégica y Operativa de la Defensoría del Consumidor; así como impulsar procesos de seguimiento y evaluación institucional. Es responsable además de promover la mejora continua en la calidad de los servicios prestados por las diferentes direcciones y unidades de La Defensoría, buscando elevarla a niveles de excelencia, con resultados sostenibles y en función de las necesidades y expectativas de las personas consumidoras.</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Carlos Alberto Pleitez Fuentes. </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20209" y="1685567"/>
            <a:ext cx="8326755" cy="420064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403951" y="551338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943384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Comunicaciones</a:t>
            </a:r>
          </a:p>
        </p:txBody>
      </p:sp>
      <p:sp>
        <p:nvSpPr>
          <p:cNvPr id="13" name="Rectángulo 12"/>
          <p:cNvSpPr/>
          <p:nvPr/>
        </p:nvSpPr>
        <p:spPr>
          <a:xfrm>
            <a:off x="2518824" y="1543395"/>
            <a:ext cx="7955280" cy="508652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Responsable de dirigir la estrategia de comunicaciones institucionales de La Defensoría, para ello desarrollara actividades de recopilación, elaboración y difusión de información relacionada con las principales actividades de interés mediático que realiza La Defensoría, con el fin de mantener informados a todos los sectores que conforman la opinión pública. Es la responsable de mantener una adecuada comunicación con los diferentes medios de comunicación social y entidades similares.  Además le corresponde: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Desarrollar actividades de recopilación, elaboración y difusión de información relacionadas con el quehacer institucional;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Mantener informados a todos los sectores que conforman la opinión pública sobre las actividades de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c)Mantener una adecuada vinculación con los diferentes medios de comunicación y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entidades similares;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Establecer los lineamientos para la generación y publicación de información institucional; y</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Fausto Ernesto Valladares Portillo.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333087" y="1543395"/>
            <a:ext cx="8326755" cy="49216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162512" y="528156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40197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Cooperación y Relaciones Interinstitucionales.</a:t>
            </a:r>
          </a:p>
        </p:txBody>
      </p:sp>
      <p:sp>
        <p:nvSpPr>
          <p:cNvPr id="13" name="Rectángulo 12"/>
          <p:cNvSpPr/>
          <p:nvPr/>
        </p:nvSpPr>
        <p:spPr>
          <a:xfrm>
            <a:off x="2035663" y="2238854"/>
            <a:ext cx="7955280" cy="2200089"/>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planificar y coordinar la gestión de recursos técnicos y financieros con fuentes bilaterales y multilaterales a nivel internacional, según compromisos asumidos en materia de defensa de los derechos de las personas consumidoras.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Giovanni Moisés Orellana Reyes.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1849925" y="2091689"/>
            <a:ext cx="8326755" cy="2200089"/>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007879" y="3993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107437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230056"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chemeClr val="accent5"/>
                </a:solidFill>
              </a:rPr>
              <a:t>Dirección de Vigilancia de Mercados</a:t>
            </a:r>
          </a:p>
        </p:txBody>
      </p:sp>
      <p:sp>
        <p:nvSpPr>
          <p:cNvPr id="13" name="Rectángulo 12"/>
          <p:cNvSpPr/>
          <p:nvPr/>
        </p:nvSpPr>
        <p:spPr>
          <a:xfrm>
            <a:off x="2322924" y="1656478"/>
            <a:ext cx="8141018"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dirigir el diseño y ejecución de los planes de verificación y vigilancia, con el objeto de velar por el cumplimiento de las disposiciones establecidas en la Ley de Protección al Consumidor y su Reglamento, así como en las Normas Salvadoreñas Obligatorias (NSO) relacionadas al tema de consumo.</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Vigilancia de Mercado, el (la) Jefe(a) de la Unidad de Inspección y el(la) Jefe(a) de la Unidad de Seguridad y Calidad y el personal técnico y administrativo que fueren necesarios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Diana Verónica Burgos de Montoya.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23.</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Inspecciones: </a:t>
            </a:r>
            <a:r>
              <a:rPr lang="es-SV" sz="1600" b="1" dirty="0">
                <a:latin typeface="+mj-lt"/>
                <a:ea typeface="Calibri" panose="020F0502020204030204" pitchFamily="34" charset="0"/>
                <a:cs typeface="Times New Roman" panose="02020603050405020304" pitchFamily="18" charset="0"/>
              </a:rPr>
              <a:t>Ámbar Beatriz Rico Sánchez.</a:t>
            </a:r>
          </a:p>
          <a:p>
            <a:pPr algn="just">
              <a:lnSpc>
                <a:spcPct val="107000"/>
              </a:lnSpc>
            </a:pPr>
            <a:r>
              <a:rPr lang="es-SV" sz="1600" dirty="0">
                <a:latin typeface="+mj-lt"/>
                <a:ea typeface="Calibri" panose="020F0502020204030204" pitchFamily="34" charset="0"/>
                <a:cs typeface="Times New Roman" panose="02020603050405020304" pitchFamily="18" charset="0"/>
              </a:rPr>
              <a:t>Unidad de Seguridad y Calidad: </a:t>
            </a:r>
            <a:r>
              <a:rPr lang="es-SV" sz="1600" b="1" dirty="0">
                <a:latin typeface="+mj-lt"/>
                <a:cs typeface="Times New Roman" panose="02020603050405020304" pitchFamily="18" charset="0"/>
              </a:rPr>
              <a:t>José Emiliano Arévalo.</a:t>
            </a:r>
          </a:p>
          <a:p>
            <a:pPr algn="just">
              <a:lnSpc>
                <a:spcPct val="107000"/>
              </a:lnSpc>
            </a:pPr>
            <a:r>
              <a:rPr lang="es-SV" sz="1600" dirty="0">
                <a:latin typeface="+mj-lt"/>
                <a:cs typeface="Times New Roman" panose="02020603050405020304" pitchFamily="18" charset="0"/>
              </a:rPr>
              <a:t>Auditoría de Consumo: </a:t>
            </a:r>
            <a:r>
              <a:rPr lang="es-SV" sz="1600" b="1" dirty="0">
                <a:latin typeface="+mj-lt"/>
                <a:cs typeface="Times New Roman" panose="02020603050405020304" pitchFamily="18" charset="0"/>
              </a:rPr>
              <a:t>Lucy Guadalupe Pérez.</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230056" y="1543395"/>
            <a:ext cx="8326755" cy="47438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355695" y="5899755"/>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216177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chemeClr val="accent5"/>
                </a:solidFill>
              </a:rPr>
              <a:t>Dirección de Ciudadanía y Consumo</a:t>
            </a:r>
          </a:p>
        </p:txBody>
      </p:sp>
      <p:sp>
        <p:nvSpPr>
          <p:cNvPr id="8" name="Rectángulo 7"/>
          <p:cNvSpPr/>
          <p:nvPr/>
        </p:nvSpPr>
        <p:spPr>
          <a:xfrm>
            <a:off x="1374656" y="1705613"/>
            <a:ext cx="9070109" cy="449373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Tiene como principal objetivo impulsar la educación y la formación permanente de las personas consumidoras, realizando actividades de divulgación, organización y orientación en materia de consumo, a fin de prevenir las violaciones a los derechos de los consumidores.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Está Dirección estará integrada por el(la) Director de Ciudadanía y Consumo y demás personal de coordinación, técnico y administrativo que fuere necesario para el cumplimiento de sus atribuciones.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Josué Nathan Ramos.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13.</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9.</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4.</a:t>
            </a:r>
          </a:p>
          <a:p>
            <a:pPr algn="just">
              <a:lnSpc>
                <a:spcPct val="107000"/>
              </a:lnSpc>
              <a:spcAft>
                <a:spcPts val="0"/>
              </a:spcAft>
            </a:pPr>
            <a:endParaRPr lang="es-SV" sz="12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Educación y Divulgación en Consumo: </a:t>
            </a:r>
            <a:r>
              <a:rPr lang="es-MX" sz="1600" dirty="0">
                <a:latin typeface="+mj-lt"/>
                <a:ea typeface="Calibri" panose="020F0502020204030204" pitchFamily="34" charset="0"/>
                <a:cs typeface="Times New Roman" panose="02020603050405020304" pitchFamily="18" charset="0"/>
              </a:rPr>
              <a:t> </a:t>
            </a:r>
            <a:r>
              <a:rPr lang="es-MX" sz="1600" b="1" dirty="0">
                <a:latin typeface="+mj-lt"/>
                <a:ea typeface="Calibri" panose="020F0502020204030204" pitchFamily="34" charset="0"/>
                <a:cs typeface="Times New Roman" panose="02020603050405020304" pitchFamily="18" charset="0"/>
              </a:rPr>
              <a:t>Silvia María Estrada López</a:t>
            </a: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Participación y Organización en Consumo: </a:t>
            </a:r>
            <a:r>
              <a:rPr lang="es-SV" sz="1600" b="1" dirty="0">
                <a:ea typeface="Calibri" panose="020F0502020204030204" pitchFamily="34" charset="0"/>
                <a:cs typeface="Times New Roman" panose="02020603050405020304" pitchFamily="18" charset="0"/>
              </a:rPr>
              <a:t>Sonia Elizabeth Vivas (coordina actualmente las actividades de dicha unidad)</a:t>
            </a:r>
          </a:p>
          <a:p>
            <a:pPr algn="just">
              <a:lnSpc>
                <a:spcPct val="107000"/>
              </a:lnSpc>
              <a:spcAft>
                <a:spcPts val="0"/>
              </a:spcAft>
            </a:pP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Nota: Estructura vigente a octubre 2021.</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367171" y="1685567"/>
            <a:ext cx="9180626" cy="438038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072842" y="576683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730065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410361" y="71030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Jurídica</a:t>
            </a:r>
          </a:p>
        </p:txBody>
      </p:sp>
      <p:sp>
        <p:nvSpPr>
          <p:cNvPr id="8" name="Rectángulo 7"/>
          <p:cNvSpPr/>
          <p:nvPr/>
        </p:nvSpPr>
        <p:spPr>
          <a:xfrm>
            <a:off x="2076718" y="1535012"/>
            <a:ext cx="8474660"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velar porque se respeten y protejan los derechos que las y los consumidores tienen de conformidad con la Ley, y procurar que la actuación de los funcionarios y empleados de la Defensoría esté basada en el marco legal que le señala la Constitución de la República, las leyes secundarias, reglamentos y otros instrumentos legales pertinentes. Asimismo, tiene a su cargo la representación legal, por delegación, de la Defensoría en asuntos judiciales, contencioso administrativo y laborales; atiende las consultas de tipo legal de todas las direcciones; establece y mantiene actualizado el marco jurídico; y elabora convenios en los que participa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 (la) Director(a) Jurídico(a), el (la) Gerente(a) de la Gerencia de Procuración, y demás personal técnico y administrativo que fuere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Paula Elena Olivares.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5.</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Gerencia de Procuración: </a:t>
            </a:r>
            <a:r>
              <a:rPr lang="es-SV" sz="1600" b="1" dirty="0">
                <a:latin typeface="+mj-lt"/>
                <a:ea typeface="Calibri" panose="020F0502020204030204" pitchFamily="34" charset="0"/>
                <a:cs typeface="Times New Roman" panose="02020603050405020304" pitchFamily="18" charset="0"/>
              </a:rPr>
              <a:t>Douglas Eduardo Yánez.</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777286" y="1398359"/>
            <a:ext cx="8993960" cy="51121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239786" y="6262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390247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640292" y="562193"/>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de Administración</a:t>
            </a:r>
          </a:p>
        </p:txBody>
      </p:sp>
      <p:sp>
        <p:nvSpPr>
          <p:cNvPr id="8" name="Rectángulo 7"/>
          <p:cNvSpPr/>
          <p:nvPr/>
        </p:nvSpPr>
        <p:spPr>
          <a:xfrm>
            <a:off x="2681388" y="1182905"/>
            <a:ext cx="8065632" cy="5509842"/>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contribuir a que las unidades que integran la Defensoría funcionen eficientemente proporcionándoles de manera oportuna los servicios administrativos de apoyo necesarios; asimismo le compete velar por la correcta aplicación de políticas y estrategias administrativas, considerando los lineamientos emanados de la Presidencia de la institución, y la normativa vigente aplicable.</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Administración está integrada por el(la) Director(a), el(la) Jefe(a) de la Unidad de Talento Humano, el(la) Gerente de Sistemas Informáticos, el(la) el jefe(a) de la Unidad de Adquisiciones y Contrataciones Institucionales (UACI), el (la) Jefe(a) de la Unidad Logística.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Óscar Joaquín Ortíz Montano.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integran:36.</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21.</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Talento Humano: </a:t>
            </a:r>
            <a:r>
              <a:rPr lang="es-SV" sz="1500" b="1" dirty="0">
                <a:latin typeface="+mj-lt"/>
                <a:ea typeface="Calibri" panose="020F0502020204030204" pitchFamily="34" charset="0"/>
                <a:cs typeface="Times New Roman" panose="02020603050405020304" pitchFamily="18" charset="0"/>
              </a:rPr>
              <a:t>Ariela Lynette García Méndez.</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Gerencia de Sistemas Informáticos: </a:t>
            </a:r>
            <a:r>
              <a:rPr lang="es-SV" sz="1500" b="1" dirty="0">
                <a:latin typeface="+mj-lt"/>
                <a:ea typeface="Calibri" panose="020F0502020204030204" pitchFamily="34" charset="0"/>
                <a:cs typeface="Times New Roman" panose="02020603050405020304" pitchFamily="18" charset="0"/>
              </a:rPr>
              <a:t>Jorge Salvador Pocasangre.</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Adquisiciones y Contrataciones Institucional: </a:t>
            </a:r>
            <a:r>
              <a:rPr lang="es-SV" sz="1500" b="1" dirty="0">
                <a:latin typeface="+mj-lt"/>
                <a:ea typeface="Calibri" panose="020F0502020204030204" pitchFamily="34" charset="0"/>
                <a:cs typeface="Times New Roman" panose="02020603050405020304" pitchFamily="18" charset="0"/>
              </a:rPr>
              <a:t>María Elena Guzmán.</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Logística: </a:t>
            </a:r>
            <a:r>
              <a:rPr lang="es-SV" sz="1500" b="1" dirty="0">
                <a:latin typeface="+mj-lt"/>
                <a:ea typeface="Calibri" panose="020F0502020204030204" pitchFamily="34" charset="0"/>
                <a:cs typeface="Times New Roman" panose="02020603050405020304" pitchFamily="18" charset="0"/>
              </a:rPr>
              <a:t>Yanci del Carmen Gallo Cáceres.</a:t>
            </a:r>
          </a:p>
          <a:p>
            <a:pPr algn="just">
              <a:lnSpc>
                <a:spcPct val="107000"/>
              </a:lnSpc>
            </a:pPr>
            <a:r>
              <a:rPr lang="es-US" sz="1500" dirty="0">
                <a:latin typeface="+mj-lt"/>
                <a:ea typeface="Calibri" panose="020F0502020204030204" pitchFamily="34" charset="0"/>
                <a:cs typeface="Times New Roman" panose="02020603050405020304" pitchFamily="18" charset="0"/>
              </a:rPr>
              <a:t>Unidad de Gestión Documental y Archivos: </a:t>
            </a:r>
            <a:r>
              <a:rPr lang="es-US" sz="1500" b="1" dirty="0">
                <a:latin typeface="+mj-lt"/>
                <a:ea typeface="Calibri" panose="020F0502020204030204" pitchFamily="34" charset="0"/>
                <a:cs typeface="Times New Roman" panose="02020603050405020304" pitchFamily="18" charset="0"/>
              </a:rPr>
              <a:t>Irma Flores Villeda.</a:t>
            </a:r>
            <a:endParaRPr lang="es-SV" sz="15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US" sz="1500" dirty="0">
                <a:latin typeface="+mj-lt"/>
                <a:ea typeface="Calibri" panose="020F0502020204030204" pitchFamily="34" charset="0"/>
                <a:cs typeface="Times New Roman" panose="02020603050405020304" pitchFamily="18" charset="0"/>
              </a:rPr>
              <a:t>Unidad Ambiental : </a:t>
            </a:r>
            <a:r>
              <a:rPr lang="es-US" sz="1500" b="1" dirty="0">
                <a:latin typeface="+mj-lt"/>
                <a:ea typeface="Calibri" panose="020F0502020204030204" pitchFamily="34" charset="0"/>
                <a:cs typeface="Times New Roman" panose="02020603050405020304" pitchFamily="18" charset="0"/>
              </a:rPr>
              <a:t>Sandra Salinas.</a:t>
            </a:r>
          </a:p>
          <a:p>
            <a:pPr algn="just">
              <a:lnSpc>
                <a:spcPct val="107000"/>
              </a:lnSpc>
            </a:pPr>
            <a:r>
              <a:rPr lang="es-US" sz="1500" dirty="0">
                <a:latin typeface="+mj-lt"/>
                <a:cs typeface="Times New Roman" panose="02020603050405020304" pitchFamily="18" charset="0"/>
              </a:rPr>
              <a:t>Unidad de  Equidad de Género e Inclusión: </a:t>
            </a:r>
            <a:r>
              <a:rPr lang="es-US" sz="1500" b="1" dirty="0">
                <a:ea typeface="Calibri" panose="020F0502020204030204" pitchFamily="34" charset="0"/>
                <a:cs typeface="Times New Roman" panose="02020603050405020304" pitchFamily="18" charset="0"/>
              </a:rPr>
              <a:t>Sandra Salinas</a:t>
            </a:r>
            <a:r>
              <a:rPr lang="es-US" sz="1500" b="1" dirty="0">
                <a:latin typeface="+mj-lt"/>
                <a:ea typeface="Calibri" panose="020F0502020204030204" pitchFamily="34" charset="0"/>
                <a:cs typeface="Times New Roman" panose="02020603050405020304" pitchFamily="18" charset="0"/>
              </a:rPr>
              <a:t> (interina ad honorem).</a:t>
            </a:r>
            <a:endParaRPr lang="es-US" sz="1500" b="1" dirty="0">
              <a:ea typeface="Calibri" panose="020F0502020204030204" pitchFamily="34" charset="0"/>
              <a:cs typeface="Times New Roman" panose="02020603050405020304" pitchFamily="18" charset="0"/>
            </a:endParaRPr>
          </a:p>
        </p:txBody>
      </p:sp>
      <p:sp>
        <p:nvSpPr>
          <p:cNvPr id="9" name="Rectángulo 8"/>
          <p:cNvSpPr/>
          <p:nvPr/>
        </p:nvSpPr>
        <p:spPr>
          <a:xfrm>
            <a:off x="2640292" y="1171220"/>
            <a:ext cx="8326755" cy="546992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30841" y="629546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755747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138483"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Centro de Solución de Controversias</a:t>
            </a:r>
          </a:p>
        </p:txBody>
      </p:sp>
      <p:sp>
        <p:nvSpPr>
          <p:cNvPr id="8" name="Rectángulo 7"/>
          <p:cNvSpPr/>
          <p:nvPr/>
        </p:nvSpPr>
        <p:spPr>
          <a:xfrm>
            <a:off x="1738649" y="1836122"/>
            <a:ext cx="10006883" cy="3780907"/>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Centro de Solución de Controversias tendrá como objetivo principal de “resolver los conflictos entre proveedores y consumidores a través de medios alternos de solución de controversias de manera simple, gratuita y confidencial”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estará integrada  por el Director(a) de Centro de Solución de Controversias; un Gerente(a) de la Gerencia de Centro de Solución de Controversias y el personal de Coordinación, técnico y administrativo que sea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Sergio Antonio García Cornejo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32.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11.</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Individuales: </a:t>
            </a:r>
            <a:r>
              <a:rPr lang="es-SV" sz="1600" b="1" dirty="0">
                <a:latin typeface="+mj-lt"/>
                <a:ea typeface="Calibri" panose="020F0502020204030204" pitchFamily="34" charset="0"/>
                <a:cs typeface="Times New Roman" panose="02020603050405020304" pitchFamily="18" charset="0"/>
              </a:rPr>
              <a:t>Otto Mauricio Guillen. </a:t>
            </a: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colectivos: </a:t>
            </a:r>
            <a:r>
              <a:rPr lang="es-SV" sz="1600" b="1" dirty="0">
                <a:latin typeface="+mj-lt"/>
                <a:ea typeface="Calibri" panose="020F0502020204030204" pitchFamily="34" charset="0"/>
                <a:cs typeface="Times New Roman" panose="02020603050405020304" pitchFamily="18" charset="0"/>
              </a:rPr>
              <a:t>Paz Vanessa Hernández Serrano.</a:t>
            </a:r>
          </a:p>
        </p:txBody>
      </p:sp>
      <p:sp>
        <p:nvSpPr>
          <p:cNvPr id="9" name="Rectángulo 8"/>
          <p:cNvSpPr/>
          <p:nvPr/>
        </p:nvSpPr>
        <p:spPr>
          <a:xfrm>
            <a:off x="1622739" y="1685567"/>
            <a:ext cx="10238704" cy="45152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10732732" y="59072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73733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1018188" y="0"/>
            <a:ext cx="9915975" cy="4105275"/>
          </a:xfrm>
          <a:prstGeom prst="rect">
            <a:avLst/>
          </a:prstGeom>
        </p:spPr>
      </p:pic>
      <p:grpSp>
        <p:nvGrpSpPr>
          <p:cNvPr id="8" name="Agrupar 1"/>
          <p:cNvGrpSpPr/>
          <p:nvPr/>
        </p:nvGrpSpPr>
        <p:grpSpPr>
          <a:xfrm>
            <a:off x="153754" y="193138"/>
            <a:ext cx="1922964" cy="1146266"/>
            <a:chOff x="35496" y="51470"/>
            <a:chExt cx="1728192" cy="936104"/>
          </a:xfrm>
        </p:grpSpPr>
        <p:grpSp>
          <p:nvGrpSpPr>
            <p:cNvPr id="9" name="Agrupar 3"/>
            <p:cNvGrpSpPr/>
            <p:nvPr/>
          </p:nvGrpSpPr>
          <p:grpSpPr>
            <a:xfrm>
              <a:off x="35496" y="51470"/>
              <a:ext cx="1728192" cy="929258"/>
              <a:chOff x="529241" y="1294178"/>
              <a:chExt cx="3296226" cy="1708593"/>
            </a:xfrm>
          </p:grpSpPr>
          <p:pic>
            <p:nvPicPr>
              <p:cNvPr id="11" name="Imagen 10" descr="Logo de Gobierno versiones (1).ai"/>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2" name="Imagen 11" descr="LOGO DEFENSORIA CONSUMIDOR.png"/>
              <p:cNvPicPr>
                <a:picLocks noChangeAspect="1"/>
              </p:cNvPicPr>
              <p:nvPr/>
            </p:nvPicPr>
            <p:blipFill rotWithShape="1">
              <a:blip r:embed="rId4"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0" name="Conector recto 9"/>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pic>
        <p:nvPicPr>
          <p:cNvPr id="4" name="Imagen 3"/>
          <p:cNvPicPr>
            <a:picLocks noChangeAspect="1"/>
          </p:cNvPicPr>
          <p:nvPr/>
        </p:nvPicPr>
        <p:blipFill>
          <a:blip r:embed="rId5"/>
          <a:stretch>
            <a:fillRect/>
          </a:stretch>
        </p:blipFill>
        <p:spPr>
          <a:xfrm>
            <a:off x="1837226" y="4105275"/>
            <a:ext cx="8174865" cy="2619041"/>
          </a:xfrm>
          <a:prstGeom prst="rect">
            <a:avLst/>
          </a:prstGeom>
        </p:spPr>
      </p:pic>
      <p:sp>
        <p:nvSpPr>
          <p:cNvPr id="2" name="CuadroTexto 1">
            <a:hlinkClick r:id="rId6" action="ppaction://hlinksldjump"/>
          </p:cNvPr>
          <p:cNvSpPr txBox="1"/>
          <p:nvPr/>
        </p:nvSpPr>
        <p:spPr>
          <a:xfrm>
            <a:off x="5403064" y="569429"/>
            <a:ext cx="1043188" cy="369332"/>
          </a:xfrm>
          <a:prstGeom prst="rect">
            <a:avLst/>
          </a:prstGeom>
          <a:noFill/>
        </p:spPr>
        <p:txBody>
          <a:bodyPr wrap="square" rtlCol="0">
            <a:spAutoFit/>
          </a:bodyPr>
          <a:lstStyle/>
          <a:p>
            <a:endParaRPr lang="es-SV" dirty="0"/>
          </a:p>
        </p:txBody>
      </p:sp>
      <p:sp>
        <p:nvSpPr>
          <p:cNvPr id="13" name="CuadroTexto 12">
            <a:hlinkClick r:id="rId7" action="ppaction://hlinksldjump"/>
          </p:cNvPr>
          <p:cNvSpPr txBox="1"/>
          <p:nvPr/>
        </p:nvSpPr>
        <p:spPr>
          <a:xfrm>
            <a:off x="7980612" y="621159"/>
            <a:ext cx="1043188" cy="369332"/>
          </a:xfrm>
          <a:prstGeom prst="rect">
            <a:avLst/>
          </a:prstGeom>
          <a:noFill/>
        </p:spPr>
        <p:txBody>
          <a:bodyPr wrap="square" rtlCol="0">
            <a:spAutoFit/>
          </a:bodyPr>
          <a:lstStyle/>
          <a:p>
            <a:endParaRPr lang="es-SV" dirty="0"/>
          </a:p>
        </p:txBody>
      </p:sp>
      <p:sp>
        <p:nvSpPr>
          <p:cNvPr id="6" name="CuadroTexto 5">
            <a:hlinkClick r:id="rId8" action="ppaction://hlinksldjump"/>
          </p:cNvPr>
          <p:cNvSpPr txBox="1"/>
          <p:nvPr/>
        </p:nvSpPr>
        <p:spPr>
          <a:xfrm>
            <a:off x="3963682" y="621159"/>
            <a:ext cx="1007165" cy="369332"/>
          </a:xfrm>
          <a:prstGeom prst="rect">
            <a:avLst/>
          </a:prstGeom>
          <a:noFill/>
        </p:spPr>
        <p:txBody>
          <a:bodyPr wrap="square" rtlCol="0">
            <a:spAutoFit/>
          </a:bodyPr>
          <a:lstStyle/>
          <a:p>
            <a:endParaRPr lang="es-SV" dirty="0"/>
          </a:p>
        </p:txBody>
      </p:sp>
      <p:sp>
        <p:nvSpPr>
          <p:cNvPr id="15" name="CuadroTexto 14">
            <a:hlinkClick r:id="rId9" action="ppaction://hlinksldjump"/>
          </p:cNvPr>
          <p:cNvSpPr txBox="1"/>
          <p:nvPr/>
        </p:nvSpPr>
        <p:spPr>
          <a:xfrm>
            <a:off x="4825073" y="1138858"/>
            <a:ext cx="913118" cy="369332"/>
          </a:xfrm>
          <a:prstGeom prst="rect">
            <a:avLst/>
          </a:prstGeom>
          <a:noFill/>
        </p:spPr>
        <p:txBody>
          <a:bodyPr wrap="square" rtlCol="0">
            <a:spAutoFit/>
          </a:bodyPr>
          <a:lstStyle/>
          <a:p>
            <a:endParaRPr lang="es-SV" dirty="0"/>
          </a:p>
        </p:txBody>
      </p:sp>
      <p:sp>
        <p:nvSpPr>
          <p:cNvPr id="16" name="CuadroTexto 15">
            <a:hlinkClick r:id="rId10" action="ppaction://hlinksldjump"/>
          </p:cNvPr>
          <p:cNvSpPr txBox="1"/>
          <p:nvPr/>
        </p:nvSpPr>
        <p:spPr>
          <a:xfrm>
            <a:off x="1722783" y="2014330"/>
            <a:ext cx="1020417" cy="369332"/>
          </a:xfrm>
          <a:prstGeom prst="rect">
            <a:avLst/>
          </a:prstGeom>
          <a:noFill/>
        </p:spPr>
        <p:txBody>
          <a:bodyPr wrap="square" rtlCol="0">
            <a:spAutoFit/>
          </a:bodyPr>
          <a:lstStyle/>
          <a:p>
            <a:endParaRPr lang="es-SV" dirty="0"/>
          </a:p>
        </p:txBody>
      </p:sp>
      <p:sp>
        <p:nvSpPr>
          <p:cNvPr id="17" name="CuadroTexto 16">
            <a:hlinkClick r:id="rId11" action="ppaction://hlinksldjump"/>
          </p:cNvPr>
          <p:cNvSpPr txBox="1"/>
          <p:nvPr/>
        </p:nvSpPr>
        <p:spPr>
          <a:xfrm>
            <a:off x="7275443" y="2014330"/>
            <a:ext cx="808383" cy="369332"/>
          </a:xfrm>
          <a:prstGeom prst="rect">
            <a:avLst/>
          </a:prstGeom>
          <a:noFill/>
        </p:spPr>
        <p:txBody>
          <a:bodyPr wrap="square" rtlCol="0">
            <a:spAutoFit/>
          </a:bodyPr>
          <a:lstStyle/>
          <a:p>
            <a:endParaRPr lang="es-SV" dirty="0"/>
          </a:p>
        </p:txBody>
      </p:sp>
      <p:sp>
        <p:nvSpPr>
          <p:cNvPr id="18" name="CuadroTexto 17">
            <a:hlinkClick r:id="rId12" action="ppaction://hlinksldjump"/>
          </p:cNvPr>
          <p:cNvSpPr txBox="1"/>
          <p:nvPr/>
        </p:nvSpPr>
        <p:spPr>
          <a:xfrm>
            <a:off x="2915478" y="2014330"/>
            <a:ext cx="781879" cy="369332"/>
          </a:xfrm>
          <a:prstGeom prst="rect">
            <a:avLst/>
          </a:prstGeom>
          <a:noFill/>
        </p:spPr>
        <p:txBody>
          <a:bodyPr wrap="square" rtlCol="0">
            <a:spAutoFit/>
          </a:bodyPr>
          <a:lstStyle/>
          <a:p>
            <a:endParaRPr lang="es-SV" dirty="0"/>
          </a:p>
        </p:txBody>
      </p:sp>
      <p:sp>
        <p:nvSpPr>
          <p:cNvPr id="19" name="CuadroTexto 18">
            <a:hlinkClick r:id="rId13" action="ppaction://hlinksldjump"/>
          </p:cNvPr>
          <p:cNvSpPr txBox="1"/>
          <p:nvPr/>
        </p:nvSpPr>
        <p:spPr>
          <a:xfrm>
            <a:off x="3869635" y="2014330"/>
            <a:ext cx="955438" cy="369332"/>
          </a:xfrm>
          <a:prstGeom prst="rect">
            <a:avLst/>
          </a:prstGeom>
          <a:noFill/>
        </p:spPr>
        <p:txBody>
          <a:bodyPr wrap="square" rtlCol="0">
            <a:spAutoFit/>
          </a:bodyPr>
          <a:lstStyle/>
          <a:p>
            <a:endParaRPr lang="es-SV" dirty="0"/>
          </a:p>
        </p:txBody>
      </p:sp>
      <p:sp>
        <p:nvSpPr>
          <p:cNvPr id="20" name="CuadroTexto 19">
            <a:hlinkClick r:id="rId14" action="ppaction://hlinksldjump"/>
          </p:cNvPr>
          <p:cNvSpPr txBox="1"/>
          <p:nvPr/>
        </p:nvSpPr>
        <p:spPr>
          <a:xfrm>
            <a:off x="4970847" y="2014330"/>
            <a:ext cx="860110" cy="369332"/>
          </a:xfrm>
          <a:prstGeom prst="rect">
            <a:avLst/>
          </a:prstGeom>
          <a:noFill/>
        </p:spPr>
        <p:txBody>
          <a:bodyPr wrap="square" rtlCol="0">
            <a:spAutoFit/>
          </a:bodyPr>
          <a:lstStyle/>
          <a:p>
            <a:endParaRPr lang="es-SV" dirty="0"/>
          </a:p>
        </p:txBody>
      </p:sp>
      <p:sp>
        <p:nvSpPr>
          <p:cNvPr id="21" name="CuadroTexto 20">
            <a:hlinkClick r:id="rId15" action="ppaction://hlinksldjump"/>
          </p:cNvPr>
          <p:cNvSpPr txBox="1"/>
          <p:nvPr/>
        </p:nvSpPr>
        <p:spPr>
          <a:xfrm>
            <a:off x="6082748" y="2014330"/>
            <a:ext cx="1073426" cy="369332"/>
          </a:xfrm>
          <a:prstGeom prst="rect">
            <a:avLst/>
          </a:prstGeom>
          <a:noFill/>
        </p:spPr>
        <p:txBody>
          <a:bodyPr wrap="square" rtlCol="0">
            <a:spAutoFit/>
          </a:bodyPr>
          <a:lstStyle/>
          <a:p>
            <a:endParaRPr lang="es-SV" dirty="0"/>
          </a:p>
        </p:txBody>
      </p:sp>
      <p:sp>
        <p:nvSpPr>
          <p:cNvPr id="22" name="CuadroTexto 21">
            <a:hlinkClick r:id="rId16" action="ppaction://hlinksldjump"/>
          </p:cNvPr>
          <p:cNvSpPr txBox="1"/>
          <p:nvPr/>
        </p:nvSpPr>
        <p:spPr>
          <a:xfrm>
            <a:off x="8362122" y="2014330"/>
            <a:ext cx="954156" cy="369332"/>
          </a:xfrm>
          <a:prstGeom prst="rect">
            <a:avLst/>
          </a:prstGeom>
          <a:noFill/>
        </p:spPr>
        <p:txBody>
          <a:bodyPr wrap="square" rtlCol="0">
            <a:spAutoFit/>
          </a:bodyPr>
          <a:lstStyle/>
          <a:p>
            <a:endParaRPr lang="es-SV" dirty="0"/>
          </a:p>
        </p:txBody>
      </p:sp>
      <p:sp>
        <p:nvSpPr>
          <p:cNvPr id="29" name="CuadroTexto 28">
            <a:hlinkClick r:id="rId17" action="ppaction://hlinksldjump"/>
          </p:cNvPr>
          <p:cNvSpPr txBox="1"/>
          <p:nvPr/>
        </p:nvSpPr>
        <p:spPr>
          <a:xfrm>
            <a:off x="1603513" y="2902226"/>
            <a:ext cx="1139687" cy="369332"/>
          </a:xfrm>
          <a:prstGeom prst="rect">
            <a:avLst/>
          </a:prstGeom>
          <a:noFill/>
        </p:spPr>
        <p:txBody>
          <a:bodyPr wrap="square" rtlCol="0">
            <a:spAutoFit/>
          </a:bodyPr>
          <a:lstStyle/>
          <a:p>
            <a:endParaRPr lang="es-SV" dirty="0"/>
          </a:p>
        </p:txBody>
      </p:sp>
      <p:sp>
        <p:nvSpPr>
          <p:cNvPr id="30" name="CuadroTexto 29">
            <a:hlinkClick r:id="rId18" action="ppaction://hlinksldjump"/>
          </p:cNvPr>
          <p:cNvSpPr txBox="1"/>
          <p:nvPr/>
        </p:nvSpPr>
        <p:spPr>
          <a:xfrm>
            <a:off x="3234172" y="2834795"/>
            <a:ext cx="1113182" cy="369332"/>
          </a:xfrm>
          <a:prstGeom prst="rect">
            <a:avLst/>
          </a:prstGeom>
          <a:noFill/>
        </p:spPr>
        <p:txBody>
          <a:bodyPr wrap="square" rtlCol="0">
            <a:spAutoFit/>
          </a:bodyPr>
          <a:lstStyle/>
          <a:p>
            <a:endParaRPr lang="es-SV" dirty="0"/>
          </a:p>
        </p:txBody>
      </p:sp>
      <p:sp>
        <p:nvSpPr>
          <p:cNvPr id="31" name="CuadroTexto 30"/>
          <p:cNvSpPr txBox="1"/>
          <p:nvPr/>
        </p:nvSpPr>
        <p:spPr>
          <a:xfrm>
            <a:off x="4452730" y="2902226"/>
            <a:ext cx="622853" cy="369332"/>
          </a:xfrm>
          <a:prstGeom prst="rect">
            <a:avLst/>
          </a:prstGeom>
          <a:noFill/>
        </p:spPr>
        <p:txBody>
          <a:bodyPr wrap="square" rtlCol="0">
            <a:spAutoFit/>
          </a:bodyPr>
          <a:lstStyle/>
          <a:p>
            <a:endParaRPr lang="es-SV" dirty="0"/>
          </a:p>
        </p:txBody>
      </p:sp>
      <p:sp>
        <p:nvSpPr>
          <p:cNvPr id="32" name="CuadroTexto 31">
            <a:hlinkClick r:id="rId19" action="ppaction://hlinksldjump"/>
          </p:cNvPr>
          <p:cNvSpPr txBox="1"/>
          <p:nvPr/>
        </p:nvSpPr>
        <p:spPr>
          <a:xfrm>
            <a:off x="4450568" y="2820155"/>
            <a:ext cx="950334" cy="369332"/>
          </a:xfrm>
          <a:prstGeom prst="rect">
            <a:avLst/>
          </a:prstGeom>
          <a:noFill/>
        </p:spPr>
        <p:txBody>
          <a:bodyPr wrap="square" rtlCol="0">
            <a:spAutoFit/>
          </a:bodyPr>
          <a:lstStyle/>
          <a:p>
            <a:endParaRPr lang="es-SV" dirty="0"/>
          </a:p>
        </p:txBody>
      </p:sp>
      <p:sp>
        <p:nvSpPr>
          <p:cNvPr id="33" name="CuadroTexto 32">
            <a:hlinkClick r:id="rId20" action="ppaction://hlinksldjump"/>
          </p:cNvPr>
          <p:cNvSpPr txBox="1"/>
          <p:nvPr/>
        </p:nvSpPr>
        <p:spPr>
          <a:xfrm>
            <a:off x="6635109" y="2820155"/>
            <a:ext cx="950645" cy="369332"/>
          </a:xfrm>
          <a:prstGeom prst="rect">
            <a:avLst/>
          </a:prstGeom>
          <a:noFill/>
        </p:spPr>
        <p:txBody>
          <a:bodyPr wrap="square" rtlCol="0">
            <a:spAutoFit/>
          </a:bodyPr>
          <a:lstStyle/>
          <a:p>
            <a:endParaRPr lang="es-SV" dirty="0"/>
          </a:p>
        </p:txBody>
      </p:sp>
      <p:sp>
        <p:nvSpPr>
          <p:cNvPr id="34" name="CuadroTexto 33">
            <a:hlinkClick r:id="rId21" action="ppaction://hlinksldjump"/>
          </p:cNvPr>
          <p:cNvSpPr txBox="1"/>
          <p:nvPr/>
        </p:nvSpPr>
        <p:spPr>
          <a:xfrm>
            <a:off x="8819961" y="2820155"/>
            <a:ext cx="980661" cy="369332"/>
          </a:xfrm>
          <a:prstGeom prst="rect">
            <a:avLst/>
          </a:prstGeom>
          <a:noFill/>
        </p:spPr>
        <p:txBody>
          <a:bodyPr wrap="square" rtlCol="0">
            <a:spAutoFit/>
          </a:bodyPr>
          <a:lstStyle/>
          <a:p>
            <a:endParaRPr lang="es-SV" dirty="0"/>
          </a:p>
        </p:txBody>
      </p:sp>
      <p:sp>
        <p:nvSpPr>
          <p:cNvPr id="35" name="CuadroTexto 34">
            <a:hlinkClick r:id="rId22" action="ppaction://hlinksldjump"/>
          </p:cNvPr>
          <p:cNvSpPr txBox="1"/>
          <p:nvPr/>
        </p:nvSpPr>
        <p:spPr>
          <a:xfrm>
            <a:off x="5400902" y="4479235"/>
            <a:ext cx="1234207" cy="424069"/>
          </a:xfrm>
          <a:prstGeom prst="rect">
            <a:avLst/>
          </a:prstGeom>
          <a:noFill/>
        </p:spPr>
        <p:txBody>
          <a:bodyPr wrap="square" rtlCol="0">
            <a:spAutoFit/>
          </a:bodyPr>
          <a:lstStyle/>
          <a:p>
            <a:endParaRPr lang="es-SV" dirty="0"/>
          </a:p>
        </p:txBody>
      </p:sp>
    </p:spTree>
    <p:extLst>
      <p:ext uri="{BB962C8B-B14F-4D97-AF65-F5344CB8AC3E}">
        <p14:creationId xmlns:p14="http://schemas.microsoft.com/office/powerpoint/2010/main" val="15974247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4310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chemeClr val="accent5"/>
                </a:solidFill>
              </a:rPr>
              <a:t>Dirección de Descentralización</a:t>
            </a:r>
          </a:p>
        </p:txBody>
      </p:sp>
      <p:sp>
        <p:nvSpPr>
          <p:cNvPr id="8" name="Rectángulo 7"/>
          <p:cNvSpPr/>
          <p:nvPr/>
        </p:nvSpPr>
        <p:spPr>
          <a:xfrm>
            <a:off x="1784635" y="1393143"/>
            <a:ext cx="9035120" cy="5048818"/>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promover la descentralización de las funciones de las áreas de atención de denuncias, vigilancia de mercado y educación al consumidor, gestionar el acercamiento de los servicios a la población salvadoreña a nivel nacional, según Plan Estratégico. En este sentido, es la encargada de: coordinar y asesorar el trabajo de los Gerentes de las Oficinas Regionales en Occidente, Oriente; Gerencia de Atención Descentralizada y la Gerencia de Atención Telefónica; verificar el cumplimiento de las políticas y planes de trabajo de las unidades bajo su cargo; y proponer, coordinar y monitorear los convenios con instituciones públicas y privadas en la recepción y atención de denuncias en materia de consumo.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Descentralización, el(la) Gerente(a) de la Defensoría Regional de Occidente, el(la) Gerente(a) de la Defensoría Regional de Oriente, el(la) Gerente(a) de Atención Descentralizada, el(la) Gerente(a) de Atención Telefónica.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Lucrecia Georgina Fuentes de Chafoya.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integran:64.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34.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30.</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Occidente: </a:t>
            </a:r>
            <a:r>
              <a:rPr lang="es-SV" sz="1500" b="1" dirty="0">
                <a:latin typeface="+mj-lt"/>
                <a:ea typeface="Calibri" panose="020F0502020204030204" pitchFamily="34" charset="0"/>
                <a:cs typeface="Times New Roman" panose="02020603050405020304" pitchFamily="18" charset="0"/>
              </a:rPr>
              <a:t>Sara María Marroquín </a:t>
            </a:r>
            <a:r>
              <a:rPr lang="es-SV" sz="1500" b="1" dirty="0">
                <a:latin typeface="+mj-lt"/>
                <a:cs typeface="Times New Roman" panose="02020603050405020304" pitchFamily="18" charset="0"/>
              </a:rPr>
              <a:t>Choto</a:t>
            </a:r>
            <a:r>
              <a:rPr lang="es-SV" sz="1500" b="1" dirty="0">
                <a:latin typeface="+mj-lt"/>
                <a:ea typeface="Calibri" panose="020F0502020204030204" pitchFamily="34" charset="0"/>
                <a:cs typeface="Times New Roman" panose="02020603050405020304" pitchFamily="18" charset="0"/>
              </a:rPr>
              <a:t>.</a:t>
            </a: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Oriente: </a:t>
            </a:r>
            <a:r>
              <a:rPr lang="es-SV" sz="1500" b="1" dirty="0">
                <a:latin typeface="+mj-lt"/>
              </a:rPr>
              <a:t>Karen Isabel Rodriguez Reyes.</a:t>
            </a:r>
            <a:endParaRPr lang="es-SV" sz="1500" b="1"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Atención Descentralizada: </a:t>
            </a:r>
            <a:r>
              <a:rPr lang="es-SV" sz="1500" b="1" dirty="0">
                <a:latin typeface="+mj-lt"/>
                <a:ea typeface="Calibri" panose="020F0502020204030204" pitchFamily="34" charset="0"/>
                <a:cs typeface="Times New Roman" panose="02020603050405020304" pitchFamily="18" charset="0"/>
              </a:rPr>
              <a:t>Julio Humberto Aquino Castillo.</a:t>
            </a:r>
          </a:p>
        </p:txBody>
      </p:sp>
      <p:sp>
        <p:nvSpPr>
          <p:cNvPr id="9" name="Rectángulo 8"/>
          <p:cNvSpPr/>
          <p:nvPr/>
        </p:nvSpPr>
        <p:spPr>
          <a:xfrm>
            <a:off x="1652921" y="1319403"/>
            <a:ext cx="9358515" cy="522306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16907" y="471324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915530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2152650" y="76207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400" b="1" dirty="0">
                <a:solidFill>
                  <a:srgbClr val="0070C0"/>
                </a:solidFill>
              </a:rPr>
              <a:t>DE LA ESTRUCTURA DE DIRECCIÓN Y ADMINISTRACIÓN</a:t>
            </a:r>
          </a:p>
        </p:txBody>
      </p:sp>
      <p:sp>
        <p:nvSpPr>
          <p:cNvPr id="8" name="Rectángulo 7"/>
          <p:cNvSpPr/>
          <p:nvPr/>
        </p:nvSpPr>
        <p:spPr>
          <a:xfrm>
            <a:off x="2344893" y="1377413"/>
            <a:ext cx="7962901" cy="646331"/>
          </a:xfrm>
          <a:prstGeom prst="rect">
            <a:avLst/>
          </a:prstGeom>
        </p:spPr>
        <p:txBody>
          <a:bodyPr wrap="square">
            <a:spAutoFit/>
          </a:bodyPr>
          <a:lstStyle/>
          <a:p>
            <a:pPr algn="just"/>
            <a:r>
              <a:rPr lang="es-SV" sz="1200" dirty="0"/>
              <a:t>La Defensoría, para cumplir con los objetivos y atribuciones que le señalan la Ley y su reglamento, así como el ordenamiento interne legal vigente, cuenta con los siguientes órganos de dirección; a) Presidencia; b) Consejo Consultivo; y c) Tribunal Sancionador.</a:t>
            </a:r>
          </a:p>
        </p:txBody>
      </p:sp>
      <p:sp>
        <p:nvSpPr>
          <p:cNvPr id="9" name="Rectángulo 8"/>
          <p:cNvSpPr/>
          <p:nvPr/>
        </p:nvSpPr>
        <p:spPr>
          <a:xfrm>
            <a:off x="3268818" y="2219419"/>
            <a:ext cx="5010151" cy="1754326"/>
          </a:xfrm>
          <a:prstGeom prst="rect">
            <a:avLst/>
          </a:prstGeom>
        </p:spPr>
        <p:txBody>
          <a:bodyPr wrap="square">
            <a:spAutoFit/>
          </a:bodyPr>
          <a:lstStyle/>
          <a:p>
            <a:r>
              <a:rPr lang="es-SV" sz="1200" dirty="0">
                <a:latin typeface="+mj-lt"/>
              </a:rPr>
              <a:t>La Defensoría cuenta con las siguientes unidades staff de la Presidencia:</a:t>
            </a:r>
          </a:p>
          <a:p>
            <a:r>
              <a:rPr lang="es-SV" sz="1200" dirty="0">
                <a:latin typeface="+mj-lt"/>
              </a:rPr>
              <a:t>a) Asesoría;</a:t>
            </a:r>
          </a:p>
          <a:p>
            <a:r>
              <a:rPr lang="es-SV" sz="1200" dirty="0">
                <a:latin typeface="+mj-lt"/>
              </a:rPr>
              <a:t>b) Unidad de Auditoría Interna;</a:t>
            </a:r>
          </a:p>
          <a:p>
            <a:r>
              <a:rPr lang="es-SV" sz="1200" dirty="0">
                <a:latin typeface="+mj-lt"/>
              </a:rPr>
              <a:t>c) Unidad Financiera Institucional;</a:t>
            </a:r>
          </a:p>
          <a:p>
            <a:r>
              <a:rPr lang="es-SV" sz="1200" dirty="0">
                <a:latin typeface="+mj-lt"/>
              </a:rPr>
              <a:t>d) Unidad de Acceso a la Información Pública y Transparencia;</a:t>
            </a:r>
          </a:p>
          <a:p>
            <a:r>
              <a:rPr lang="es-SV" sz="1200" dirty="0">
                <a:latin typeface="+mj-lt"/>
              </a:rPr>
              <a:t>e) Unidad de Planificación y Calidad;</a:t>
            </a:r>
          </a:p>
          <a:p>
            <a:r>
              <a:rPr lang="es-SV" sz="1200" dirty="0">
                <a:latin typeface="+mj-lt"/>
              </a:rPr>
              <a:t>g) Unidad de Comunicaciones.</a:t>
            </a:r>
          </a:p>
          <a:p>
            <a:r>
              <a:rPr lang="es-SV" sz="1200" dirty="0">
                <a:latin typeface="+mj-lt"/>
              </a:rPr>
              <a:t>h) Unidad de Análisis de Consumo y Mercados.</a:t>
            </a:r>
          </a:p>
          <a:p>
            <a:r>
              <a:rPr lang="es-SV" sz="1200" dirty="0">
                <a:latin typeface="+mj-lt"/>
              </a:rPr>
              <a:t>i) Unidad de Cooperación y Relaciones Interinstitucionales.</a:t>
            </a:r>
          </a:p>
        </p:txBody>
      </p:sp>
      <p:sp>
        <p:nvSpPr>
          <p:cNvPr id="10" name="Rectángulo 9"/>
          <p:cNvSpPr/>
          <p:nvPr/>
        </p:nvSpPr>
        <p:spPr>
          <a:xfrm>
            <a:off x="3268818" y="3984754"/>
            <a:ext cx="4572000" cy="1384995"/>
          </a:xfrm>
          <a:prstGeom prst="rect">
            <a:avLst/>
          </a:prstGeom>
        </p:spPr>
        <p:txBody>
          <a:bodyPr>
            <a:spAutoFit/>
          </a:bodyPr>
          <a:lstStyle/>
          <a:p>
            <a:r>
              <a:rPr lang="es-SV" sz="1200" dirty="0">
                <a:latin typeface="+mj-lt"/>
              </a:rPr>
              <a:t>Asimismo, La Defensoría contará con las siguientes direcciones:</a:t>
            </a:r>
          </a:p>
          <a:p>
            <a:r>
              <a:rPr lang="es-SV" sz="1200" dirty="0">
                <a:latin typeface="+mj-lt"/>
              </a:rPr>
              <a:t>a) Dirección de Vigilancia de Mercado;</a:t>
            </a:r>
          </a:p>
          <a:p>
            <a:r>
              <a:rPr lang="es-SV" sz="1200" dirty="0">
                <a:latin typeface="+mj-lt"/>
              </a:rPr>
              <a:t>b) Dirección de Ciudadanía y Consumo;</a:t>
            </a:r>
          </a:p>
          <a:p>
            <a:r>
              <a:rPr lang="es-SV" sz="1200" dirty="0">
                <a:latin typeface="+mj-lt"/>
              </a:rPr>
              <a:t>c) Dirección Jurídica;</a:t>
            </a:r>
          </a:p>
          <a:p>
            <a:r>
              <a:rPr lang="es-SV" sz="1200" dirty="0">
                <a:latin typeface="+mj-lt"/>
              </a:rPr>
              <a:t>d) Dirección de Administración;</a:t>
            </a:r>
          </a:p>
          <a:p>
            <a:r>
              <a:rPr lang="es-SV" sz="1200" dirty="0">
                <a:latin typeface="+mj-lt"/>
              </a:rPr>
              <a:t>e) Dirección del Centro de Solución de Controversias; y,</a:t>
            </a:r>
          </a:p>
          <a:p>
            <a:r>
              <a:rPr lang="es-SV" sz="1200" dirty="0">
                <a:latin typeface="+mj-lt"/>
              </a:rPr>
              <a:t>f) Dirección de Descentralización.</a:t>
            </a:r>
          </a:p>
        </p:txBody>
      </p:sp>
      <p:sp>
        <p:nvSpPr>
          <p:cNvPr id="11" name="Rectángulo 10"/>
          <p:cNvSpPr/>
          <p:nvPr/>
        </p:nvSpPr>
        <p:spPr>
          <a:xfrm>
            <a:off x="2611592" y="5795840"/>
            <a:ext cx="6324601" cy="461665"/>
          </a:xfrm>
          <a:prstGeom prst="rect">
            <a:avLst/>
          </a:prstGeom>
        </p:spPr>
        <p:txBody>
          <a:bodyPr wrap="square">
            <a:spAutoFit/>
          </a:bodyPr>
          <a:lstStyle/>
          <a:p>
            <a:r>
              <a:rPr lang="es-SV" sz="1200" dirty="0">
                <a:latin typeface="+mj-lt"/>
              </a:rPr>
              <a:t>Cada dirección contara con gerencias y unidades constituidas según sus propias especialidades, cuyas funciones estarán determinadas en el respectivo Manual de  Organización y Funciones.</a:t>
            </a:r>
          </a:p>
        </p:txBody>
      </p:sp>
      <p:grpSp>
        <p:nvGrpSpPr>
          <p:cNvPr id="12" name="Agrupar 1"/>
          <p:cNvGrpSpPr/>
          <p:nvPr/>
        </p:nvGrpSpPr>
        <p:grpSpPr>
          <a:xfrm>
            <a:off x="153754" y="193138"/>
            <a:ext cx="1922964" cy="1146266"/>
            <a:chOff x="35496" y="51470"/>
            <a:chExt cx="1728192" cy="936104"/>
          </a:xfrm>
        </p:grpSpPr>
        <p:grpSp>
          <p:nvGrpSpPr>
            <p:cNvPr id="13" name="Agrupar 3"/>
            <p:cNvGrpSpPr/>
            <p:nvPr/>
          </p:nvGrpSpPr>
          <p:grpSpPr>
            <a:xfrm>
              <a:off x="35496" y="51470"/>
              <a:ext cx="1728192" cy="929258"/>
              <a:chOff x="529241" y="1294178"/>
              <a:chExt cx="3296226" cy="1708593"/>
            </a:xfrm>
          </p:grpSpPr>
          <p:pic>
            <p:nvPicPr>
              <p:cNvPr id="15" name="Imagen 1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6" name="Imagen 1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4" name="Conector recto 1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8" name="Rectángulo redondeado 17"/>
          <p:cNvSpPr/>
          <p:nvPr/>
        </p:nvSpPr>
        <p:spPr>
          <a:xfrm>
            <a:off x="9574638" y="472777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54361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Agrupar 1"/>
          <p:cNvGrpSpPr/>
          <p:nvPr/>
        </p:nvGrpSpPr>
        <p:grpSpPr>
          <a:xfrm>
            <a:off x="153754" y="193138"/>
            <a:ext cx="1922964" cy="1146266"/>
            <a:chOff x="35496" y="51470"/>
            <a:chExt cx="1728192" cy="936104"/>
          </a:xfrm>
        </p:grpSpPr>
        <p:grpSp>
          <p:nvGrpSpPr>
            <p:cNvPr id="8" name="Agrupar 3"/>
            <p:cNvGrpSpPr/>
            <p:nvPr/>
          </p:nvGrpSpPr>
          <p:grpSpPr>
            <a:xfrm>
              <a:off x="35496" y="51470"/>
              <a:ext cx="1728192" cy="929258"/>
              <a:chOff x="529241" y="1294178"/>
              <a:chExt cx="3296226" cy="1708593"/>
            </a:xfrm>
          </p:grpSpPr>
          <p:pic>
            <p:nvPicPr>
              <p:cNvPr id="10" name="Imagen 9"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1" name="Imagen 10"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9" name="Conector recto 8"/>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745213" y="61485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Presidencia de la Defensoría del Consumidor</a:t>
            </a:r>
          </a:p>
        </p:txBody>
      </p:sp>
      <p:sp>
        <p:nvSpPr>
          <p:cNvPr id="13" name="Rectángulo 12"/>
          <p:cNvSpPr/>
          <p:nvPr/>
        </p:nvSpPr>
        <p:spPr>
          <a:xfrm>
            <a:off x="3008501" y="1506178"/>
            <a:ext cx="6999514" cy="425365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14" name="Rectángulo 13"/>
          <p:cNvSpPr/>
          <p:nvPr/>
        </p:nvSpPr>
        <p:spPr>
          <a:xfrm>
            <a:off x="3286086" y="1920468"/>
            <a:ext cx="6444343" cy="3042821"/>
          </a:xfrm>
          <a:prstGeom prst="rect">
            <a:avLst/>
          </a:prstGeom>
        </p:spPr>
        <p:txBody>
          <a:bodyPr wrap="square">
            <a:spAutoFit/>
          </a:bodyPr>
          <a:lstStyle/>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El(la) Presidente(a) es la máxima autoridad de la institución. Le corresponde la titularidad de las competencias de La Defensoría, excepto la sancionadora en materia de consumo, y ejercerá todas las atribuciones que le otorgan la Le y su reglamento.</a:t>
            </a:r>
          </a:p>
          <a:p>
            <a:pPr algn="just">
              <a:lnSpc>
                <a:spcPct val="107000"/>
              </a:lnSpc>
              <a:spcAft>
                <a:spcPts val="0"/>
              </a:spcAft>
            </a:pPr>
            <a:endParaRPr lang="es-US"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defRPr/>
            </a:pPr>
            <a:r>
              <a:rPr lang="es-SV" b="1" dirty="0">
                <a:latin typeface="Calibri Light" panose="020F0302020204030204" pitchFamily="34" charset="0"/>
                <a:ea typeface="Calibri" panose="020F0502020204030204" pitchFamily="34" charset="0"/>
                <a:cs typeface="Times New Roman" panose="02020603050405020304" pitchFamily="18" charset="0"/>
              </a:rPr>
              <a:t>Presidencia de la Defensoría:  Ricardo Arturo Salazar Villalta</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la integran: 7.</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Mujeres: 2.</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Hombres: 5.</a:t>
            </a:r>
          </a:p>
        </p:txBody>
      </p:sp>
      <p:sp>
        <p:nvSpPr>
          <p:cNvPr id="15" name="Rectángulo redondeado 14"/>
          <p:cNvSpPr/>
          <p:nvPr/>
        </p:nvSpPr>
        <p:spPr>
          <a:xfrm>
            <a:off x="8848311" y="537757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772880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Rectángulo 6"/>
          <p:cNvSpPr/>
          <p:nvPr/>
        </p:nvSpPr>
        <p:spPr>
          <a:xfrm>
            <a:off x="5095021" y="392747"/>
            <a:ext cx="3020250" cy="523220"/>
          </a:xfrm>
          <a:prstGeom prst="rect">
            <a:avLst/>
          </a:prstGeom>
        </p:spPr>
        <p:txBody>
          <a:bodyPr wrap="none">
            <a:spAutoFit/>
          </a:bodyPr>
          <a:lstStyle/>
          <a:p>
            <a:r>
              <a:rPr lang="es-SV" sz="2800" b="1" dirty="0">
                <a:solidFill>
                  <a:srgbClr val="0070C0"/>
                </a:solidFill>
              </a:rPr>
              <a:t>Consejo Consultivo</a:t>
            </a:r>
            <a:endParaRPr lang="es-SV" sz="2800" dirty="0"/>
          </a:p>
        </p:txBody>
      </p:sp>
      <p:sp>
        <p:nvSpPr>
          <p:cNvPr id="8" name="Rectángulo 7"/>
          <p:cNvSpPr/>
          <p:nvPr/>
        </p:nvSpPr>
        <p:spPr>
          <a:xfrm>
            <a:off x="2552028" y="1331021"/>
            <a:ext cx="8326755" cy="50777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Rectángulo 8"/>
          <p:cNvSpPr/>
          <p:nvPr/>
        </p:nvSpPr>
        <p:spPr>
          <a:xfrm>
            <a:off x="2627506" y="1366729"/>
            <a:ext cx="7955280" cy="4575548"/>
          </a:xfrm>
          <a:prstGeom prst="rect">
            <a:avLst/>
          </a:prstGeom>
        </p:spPr>
        <p:txBody>
          <a:bodyPr wrap="square">
            <a:spAutoFit/>
          </a:bodyPr>
          <a:lstStyle/>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 un órgano técnico asesor del (de la) Presidente(a), y ejercerá todas las atribuciones que señala la Ley y su Reglamento.</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está integrado por el(la) Superintendente de Competencia o quien lo sustituya legalmente; el(la) Director(a) Ejecutivo del Consejo Nacional de Ciencia y Tecnología, CONACYT, o quien lo sustituya legalmente; un(a) representante seleccionado de una terna que para este efecto presenten la Universidad de El Salvador y las universidades acreditadas del país; un(a) representante seleccionado de una terna que para este efecto presente la gremial con máxima representación de la empresa privada; y un(a) representante de las asociaciones de consumidores, debidamente acreditadas, seleccionado de una terna que para este efecto se presente.</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pPr>
            <a:r>
              <a:rPr lang="es-SV" sz="1700" b="1" dirty="0">
                <a:latin typeface="+mj-lt"/>
                <a:ea typeface="Calibri" panose="020F0502020204030204" pitchFamily="34" charset="0"/>
                <a:cs typeface="Times New Roman" panose="02020603050405020304" pitchFamily="18" charset="0"/>
              </a:rPr>
              <a:t>Presidente del Consejo Consultivo: </a:t>
            </a:r>
            <a:r>
              <a:rPr lang="es-SV" sz="1700" b="1" dirty="0">
                <a:ea typeface="Calibri" panose="020F0502020204030204" pitchFamily="34" charset="0"/>
                <a:cs typeface="Times New Roman" panose="02020603050405020304" pitchFamily="18" charset="0"/>
              </a:rPr>
              <a:t> </a:t>
            </a:r>
            <a:r>
              <a:rPr lang="es-SV" sz="1700" b="1" dirty="0">
                <a:latin typeface="+mj-lt"/>
                <a:ea typeface="Calibri" panose="020F0502020204030204" pitchFamily="34" charset="0"/>
                <a:cs typeface="Times New Roman" panose="02020603050405020304" pitchFamily="18" charset="0"/>
              </a:rPr>
              <a:t>Gerardo Daniel Henríquez Angulo.</a:t>
            </a:r>
          </a:p>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lo integran: 7.</a:t>
            </a: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Hombres 5.</a:t>
            </a:r>
          </a:p>
        </p:txBody>
      </p:sp>
      <p:sp>
        <p:nvSpPr>
          <p:cNvPr id="12" name="Rectángulo redondeado 11"/>
          <p:cNvSpPr/>
          <p:nvPr/>
        </p:nvSpPr>
        <p:spPr>
          <a:xfrm>
            <a:off x="9775628" y="612374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4082881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18188" y="1317385"/>
            <a:ext cx="10482646" cy="531782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53914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Tribunal Sancionador</a:t>
            </a:r>
          </a:p>
        </p:txBody>
      </p:sp>
      <p:sp>
        <p:nvSpPr>
          <p:cNvPr id="9" name="Rectángulo 8"/>
          <p:cNvSpPr/>
          <p:nvPr/>
        </p:nvSpPr>
        <p:spPr>
          <a:xfrm>
            <a:off x="1018187" y="1339404"/>
            <a:ext cx="9929611" cy="5295809"/>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Sancionador, de conformidad con la Ley, es el órgano de La Defensoría encargado de ejercer la potestad sancionadora en materia de protección del consumidor, funcionará de manera permanente y estará integrado por tres miembros.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de conformidad con la Ley…”estará integrado por tres miembros, uno de los cuales ocupará el cargo de Presidente del mismo y otros dos ocuparan los cargos primero y segundo vocal. Habrá igual número de suplentes que serán nombrados en la misma forma que los propietarios. Además actuará con un(a) Secretario(a), un(a) Especialista de estudios jurídicos, calidad y mejora regulatoria, un(a) Jefe(a) de Procuración, un(a) o más Jefes(as) jurídicos, uno o más notificadores y los colaboradores jurídicos y personal técnico y administrativo que sea necesario para el cumplimiento de sus atribuciones.</a:t>
            </a:r>
          </a:p>
          <a:p>
            <a:pPr algn="just">
              <a:lnSpc>
                <a:spcPct val="107000"/>
              </a:lnSpc>
              <a:spcAft>
                <a:spcPts val="0"/>
              </a:spcAft>
            </a:pPr>
            <a:endParaRPr lang="es-SV" sz="10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Presidencia Tribunal Sancionador: José Leoisick Castro.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28.</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13.</a:t>
            </a:r>
          </a:p>
          <a:p>
            <a:pPr marL="285750" indent="-285750" algn="just">
              <a:lnSpc>
                <a:spcPct val="107000"/>
              </a:lnSpc>
              <a:spcAft>
                <a:spcPts val="0"/>
              </a:spcAft>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Secretaría del Tribunal Sancionador: </a:t>
            </a:r>
            <a:r>
              <a:rPr lang="pt-BR" sz="1600" b="1" dirty="0">
                <a:latin typeface="+mj-lt"/>
                <a:ea typeface="Calibri" panose="020F0502020204030204" pitchFamily="34" charset="0"/>
                <a:cs typeface="Times New Roman" panose="02020603050405020304" pitchFamily="18" charset="0"/>
              </a:rPr>
              <a:t>Luis Roberto Fernández Meléndez. </a:t>
            </a:r>
            <a:endParaRPr lang="es-SV" sz="1600" b="1" dirty="0">
              <a:latin typeface="+mj-lt"/>
              <a:ea typeface="Calibri" panose="020F0502020204030204" pitchFamily="34" charset="0"/>
              <a:cs typeface="Times New Roman" panose="02020603050405020304" pitchFamily="18" charset="0"/>
            </a:endParaRP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de estudios jurídicos, calidad y mejora regulatoria: </a:t>
            </a:r>
            <a:r>
              <a:rPr lang="es-SV" sz="1600" b="1" dirty="0">
                <a:latin typeface="+mj-lt"/>
                <a:ea typeface="Calibri" panose="020F0502020204030204" pitchFamily="34" charset="0"/>
                <a:cs typeface="Times New Roman" panose="02020603050405020304" pitchFamily="18" charset="0"/>
              </a:rPr>
              <a:t>Susana Carolina Hernández Melgar.</a:t>
            </a: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de Procuración del Tribunal Sancionador: </a:t>
            </a:r>
            <a:r>
              <a:rPr lang="es-SV" sz="1600" b="1" dirty="0">
                <a:latin typeface="+mj-lt"/>
                <a:ea typeface="Calibri" panose="020F0502020204030204" pitchFamily="34" charset="0"/>
                <a:cs typeface="Times New Roman" panose="02020603050405020304" pitchFamily="18" charset="0"/>
              </a:rPr>
              <a:t>Roxana Jannet Córdova.</a:t>
            </a: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Jurídica del Tribunal Sancionador: </a:t>
            </a:r>
            <a:r>
              <a:rPr lang="es-SV" sz="1600" b="1" dirty="0">
                <a:latin typeface="+mj-lt"/>
                <a:ea typeface="Calibri" panose="020F0502020204030204" pitchFamily="34" charset="0"/>
                <a:cs typeface="Times New Roman" panose="02020603050405020304" pitchFamily="18" charset="0"/>
              </a:rPr>
              <a:t>Rene Mauricio Paredes.     </a:t>
            </a:r>
          </a:p>
          <a:p>
            <a:pPr algn="just">
              <a:lnSpc>
                <a:spcPct val="107000"/>
              </a:lnSpc>
            </a:pPr>
            <a:r>
              <a:rPr lang="es-SV" sz="1600" b="1" dirty="0">
                <a:latin typeface="+mj-lt"/>
                <a:ea typeface="Calibri" panose="020F0502020204030204" pitchFamily="34" charset="0"/>
                <a:cs typeface="Times New Roman" panose="02020603050405020304" pitchFamily="18" charset="0"/>
              </a:rPr>
              <a:t>                                   			Yoselin  Mejía de Sibrian.                 </a:t>
            </a:r>
          </a:p>
          <a:p>
            <a:pPr algn="just">
              <a:lnSpc>
                <a:spcPct val="107000"/>
              </a:lnSpc>
            </a:pPr>
            <a:r>
              <a:rPr lang="es-SV" sz="1600" b="1" dirty="0">
                <a:latin typeface="+mj-lt"/>
                <a:ea typeface="Calibri" panose="020F0502020204030204" pitchFamily="34" charset="0"/>
                <a:cs typeface="Times New Roman" panose="02020603050405020304" pitchFamily="18" charset="0"/>
              </a:rPr>
              <a:t>                         			Mirna Iveth Pérez Cáceres. </a:t>
            </a:r>
          </a:p>
        </p:txBody>
      </p:sp>
      <p:sp>
        <p:nvSpPr>
          <p:cNvPr id="10" name="Rectángulo redondeado 9"/>
          <p:cNvSpPr/>
          <p:nvPr/>
        </p:nvSpPr>
        <p:spPr>
          <a:xfrm>
            <a:off x="10167041" y="622172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570497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8" name="Rectángulo 7"/>
          <p:cNvSpPr/>
          <p:nvPr/>
        </p:nvSpPr>
        <p:spPr>
          <a:xfrm>
            <a:off x="2319122" y="1171220"/>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Título 1"/>
          <p:cNvSpPr txBox="1">
            <a:spLocks/>
          </p:cNvSpPr>
          <p:nvPr/>
        </p:nvSpPr>
        <p:spPr>
          <a:xfrm>
            <a:off x="242323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Asesoría</a:t>
            </a:r>
          </a:p>
        </p:txBody>
      </p:sp>
      <p:sp>
        <p:nvSpPr>
          <p:cNvPr id="10" name="Rectángulo 9"/>
          <p:cNvSpPr/>
          <p:nvPr/>
        </p:nvSpPr>
        <p:spPr>
          <a:xfrm>
            <a:off x="2504859" y="1339404"/>
            <a:ext cx="7955280" cy="5426870"/>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de proporcionar apoyo al (la) Presidente (a) de la Defensoría del Consumidor, en las áreas estratégicas relacionadas con el quehacer de la institución, correspondiéndole asesorar y dar apoyo al (la) Presidente (a) y a las unidades organizativas de la Defensoría, coordinar la ejecución de proyectos y participar en comisiones de trabajo en representación de la institución, todo ello por requerimiento o delegación del (la) Presidente (a). Le corresponde realizar todas aquellas funciones que le sean expresamente delegadas por el (la) Presidente (a) de la Defensoría.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Abraham Heriberto Mena.</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redondeado 10"/>
          <p:cNvSpPr/>
          <p:nvPr/>
        </p:nvSpPr>
        <p:spPr>
          <a:xfrm>
            <a:off x="9402864" y="574520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400633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8"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Auditoría Interna</a:t>
            </a:r>
          </a:p>
        </p:txBody>
      </p:sp>
      <p:sp>
        <p:nvSpPr>
          <p:cNvPr id="10" name="Rectángulo 9"/>
          <p:cNvSpPr/>
          <p:nvPr/>
        </p:nvSpPr>
        <p:spPr>
          <a:xfrm>
            <a:off x="2320208" y="1375212"/>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1" name="Rectángulo 10"/>
          <p:cNvSpPr/>
          <p:nvPr/>
        </p:nvSpPr>
        <p:spPr>
          <a:xfrm>
            <a:off x="2505945" y="1519955"/>
            <a:ext cx="7955280" cy="5710089"/>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Tiene como objetivos principales evaluar el grado de cumplimiento y eficacia de los sistemas de operación, administración e información, así como de los procedimientos de control interno incorporados a ellos. Asimismo, le compete determinar la confiabilidad de los registros, a través de exámenes de componentes de los estados financieros; analizar los resultados y eficiencia de las operaciones; y examinar las áreas que integran la Defensoría del Consumidor, con relación al cumplimiento de su responsabilidad, facilitar el análisis, evaluaciones y recomendaciones, que contribuyan al mejoramiento de los controles interno.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José Moreno Moreno.</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2.</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2" name="Rectángulo redondeado 11"/>
          <p:cNvSpPr/>
          <p:nvPr/>
        </p:nvSpPr>
        <p:spPr>
          <a:xfrm>
            <a:off x="9403950" y="5925513"/>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210558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33088" y="465096"/>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Análisis de Consumo y Mercados</a:t>
            </a:r>
          </a:p>
        </p:txBody>
      </p:sp>
      <p:sp>
        <p:nvSpPr>
          <p:cNvPr id="10" name="Rectángulo 9"/>
          <p:cNvSpPr/>
          <p:nvPr/>
        </p:nvSpPr>
        <p:spPr>
          <a:xfrm>
            <a:off x="2518824" y="1358460"/>
            <a:ext cx="7955280" cy="508652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del estudio e investigación del fenómeno de consumo para la generación de información útil, y para la elaboración de propuestas de política pública que fortalezcan la protección efectiva y eficiente de los derechos e intereses de las personas consumidoras. Además le corresponde desarrollar las funciones siguientes: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Administrar y divulgar información institucional que sea socialmente útil en materia de consumo para la protección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Monitorear y difundir información de mercados relevantes: alimentos, fertilizantes, servicios públicos, combustibles, servicios financieros, remesas familiares, entre otros, para coadyuvar ala toma de decisiones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 Realizar estudios e investigaciones sobre consumo en temáticas y sectores relevantes para la protección de los derechos e intereses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Analizar las tendencias de indicadores socioeconómicos y de consumo e información de carácter internacional, que incida en la dinámica de los mercados nacionales, anticipando estratégicamente acciones institucionales.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a:t>
            </a:r>
            <a:r>
              <a:rPr lang="es-SV" sz="1600" b="1" dirty="0">
                <a:ea typeface="Calibri" panose="020F0502020204030204" pitchFamily="34" charset="0"/>
                <a:cs typeface="Times New Roman" panose="02020603050405020304" pitchFamily="18" charset="0"/>
              </a:rPr>
              <a:t>Abraham Heriberto Mena (interino ad honorem).</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3.</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a:t>
            </a:r>
          </a:p>
        </p:txBody>
      </p:sp>
      <p:sp>
        <p:nvSpPr>
          <p:cNvPr id="11" name="Rectángulo 10"/>
          <p:cNvSpPr/>
          <p:nvPr/>
        </p:nvSpPr>
        <p:spPr>
          <a:xfrm>
            <a:off x="2333087" y="1272213"/>
            <a:ext cx="8326755" cy="524449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509698" y="613320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1444133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1501</TotalTime>
  <Words>3006</Words>
  <Application>Microsoft Office PowerPoint</Application>
  <PresentationFormat>Panorámica</PresentationFormat>
  <Paragraphs>216</Paragraphs>
  <Slides>20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20</vt:i4>
      </vt:variant>
    </vt:vector>
  </HeadingPairs>
  <TitlesOfParts>
    <vt:vector size="25" baseType="lpstr">
      <vt:lpstr>Arial</vt:lpstr>
      <vt:lpstr>Calibri</vt:lpstr>
      <vt:lpstr>Calibri Light</vt:lpstr>
      <vt:lpstr>Times New Roman</vt:lpstr>
      <vt:lpstr>Tema de Office</vt:lpstr>
      <vt:lpstr>ORGANIGRAMA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dc:title>
  <dc:creator>Astrid J. Navidad Rivera</dc:creator>
  <cp:lastModifiedBy>Vanessa Erika Duke</cp:lastModifiedBy>
  <cp:revision>87</cp:revision>
  <dcterms:created xsi:type="dcterms:W3CDTF">2019-07-25T14:59:52Z</dcterms:created>
  <dcterms:modified xsi:type="dcterms:W3CDTF">2021-10-12T20:12:59Z</dcterms:modified>
</cp:coreProperties>
</file>